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66" r:id="rId3"/>
    <p:sldId id="267" r:id="rId4"/>
    <p:sldId id="257" r:id="rId5"/>
    <p:sldId id="306" r:id="rId6"/>
    <p:sldId id="268" r:id="rId7"/>
    <p:sldId id="269" r:id="rId8"/>
    <p:sldId id="305" r:id="rId9"/>
    <p:sldId id="258" r:id="rId10"/>
    <p:sldId id="259" r:id="rId11"/>
    <p:sldId id="270" r:id="rId12"/>
    <p:sldId id="309" r:id="rId13"/>
    <p:sldId id="260" r:id="rId14"/>
    <p:sldId id="271" r:id="rId15"/>
    <p:sldId id="298" r:id="rId16"/>
    <p:sldId id="261" r:id="rId17"/>
    <p:sldId id="276" r:id="rId18"/>
    <p:sldId id="307" r:id="rId19"/>
    <p:sldId id="272" r:id="rId20"/>
    <p:sldId id="273" r:id="rId21"/>
    <p:sldId id="278" r:id="rId22"/>
    <p:sldId id="308" r:id="rId23"/>
    <p:sldId id="264" r:id="rId24"/>
    <p:sldId id="304" r:id="rId25"/>
    <p:sldId id="303" r:id="rId26"/>
    <p:sldId id="300" r:id="rId27"/>
    <p:sldId id="302" r:id="rId28"/>
    <p:sldId id="301" r:id="rId29"/>
    <p:sldId id="274" r:id="rId30"/>
    <p:sldId id="299" r:id="rId31"/>
    <p:sldId id="262" r:id="rId32"/>
    <p:sldId id="263" r:id="rId33"/>
    <p:sldId id="296" r:id="rId34"/>
    <p:sldId id="277" r:id="rId3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4" userDrawn="1">
          <p15:clr>
            <a:srgbClr val="A4A3A4"/>
          </p15:clr>
        </p15:guide>
        <p15:guide id="2" pos="438" userDrawn="1">
          <p15:clr>
            <a:srgbClr val="A4A3A4"/>
          </p15:clr>
        </p15:guide>
        <p15:guide id="3" pos="7265" userDrawn="1">
          <p15:clr>
            <a:srgbClr val="A4A3A4"/>
          </p15:clr>
        </p15:guide>
        <p15:guide id="4" orient="horz" pos="346" userDrawn="1">
          <p15:clr>
            <a:srgbClr val="A4A3A4"/>
          </p15:clr>
        </p15:guide>
        <p15:guide id="5" pos="597" userDrawn="1">
          <p15:clr>
            <a:srgbClr val="A4A3A4"/>
          </p15:clr>
        </p15:guide>
        <p15:guide id="6" orient="horz" pos="504" userDrawn="1">
          <p15:clr>
            <a:srgbClr val="A4A3A4"/>
          </p15:clr>
        </p15:guide>
        <p15:guide id="7" orient="horz" pos="3816" userDrawn="1">
          <p15:clr>
            <a:srgbClr val="A4A3A4"/>
          </p15:clr>
        </p15:guide>
        <p15:guide id="8" pos="7083" userDrawn="1">
          <p15:clr>
            <a:srgbClr val="A4A3A4"/>
          </p15:clr>
        </p15:guide>
        <p15:guide id="9" pos="3908" userDrawn="1">
          <p15:clr>
            <a:srgbClr val="A4A3A4"/>
          </p15:clr>
        </p15:guide>
        <p15:guide id="10" pos="37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5ED"/>
    <a:srgbClr val="330000"/>
    <a:srgbClr val="ED1C24"/>
    <a:srgbClr val="FEB1AB"/>
    <a:srgbClr val="D823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25"/>
    <p:restoredTop sz="96327"/>
  </p:normalViewPr>
  <p:slideViewPr>
    <p:cSldViewPr snapToGrid="0">
      <p:cViewPr varScale="1">
        <p:scale>
          <a:sx n="127" d="100"/>
          <a:sy n="127" d="100"/>
        </p:scale>
        <p:origin x="880" y="192"/>
      </p:cViewPr>
      <p:guideLst>
        <p:guide orient="horz" pos="3974"/>
        <p:guide pos="438"/>
        <p:guide pos="7265"/>
        <p:guide orient="horz" pos="346"/>
        <p:guide pos="597"/>
        <p:guide orient="horz" pos="504"/>
        <p:guide orient="horz" pos="3816"/>
        <p:guide pos="7083"/>
        <p:guide pos="3908"/>
        <p:guide pos="37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B85B00-330C-5349-9A83-ED8B5A233C30}" type="datetimeFigureOut">
              <a:rPr lang="sv-SE" smtClean="0"/>
              <a:t>2026-05-11</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50753-9E01-824D-98E1-09525B32317E}" type="slidenum">
              <a:rPr lang="sv-SE" smtClean="0"/>
              <a:t>‹#›</a:t>
            </a:fld>
            <a:endParaRPr lang="sv-SE"/>
          </a:p>
        </p:txBody>
      </p:sp>
    </p:spTree>
    <p:extLst>
      <p:ext uri="{BB962C8B-B14F-4D97-AF65-F5344CB8AC3E}">
        <p14:creationId xmlns:p14="http://schemas.microsoft.com/office/powerpoint/2010/main" val="1422056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sv-SE" sz="1200" b="1" spc="-20" dirty="0">
                <a:effectLst/>
                <a:latin typeface="Times New Roman" panose="02020603050405020304" pitchFamily="18" charset="0"/>
                <a:ea typeface="Times New Roman" panose="02020603050405020304" pitchFamily="18" charset="0"/>
                <a:cs typeface="Times New Roman" panose="02020603050405020304" pitchFamily="18" charset="0"/>
              </a:rPr>
              <a:t>Regeringsfrågan</a:t>
            </a:r>
            <a:endParaRPr lang="sv-SE" sz="1200" b="0" i="0" dirty="0">
              <a:solidFill>
                <a:srgbClr val="000000"/>
              </a:solidFill>
              <a:effectLst/>
              <a:latin typeface="Times New Roman" panose="02020603050405020304" pitchFamily="18" charset="0"/>
            </a:endParaRPr>
          </a:p>
          <a:p>
            <a:pPr algn="l" rtl="0" fontAlgn="base"/>
            <a:endParaRPr lang="sv-SE" sz="1200" b="0" i="0" dirty="0">
              <a:solidFill>
                <a:srgbClr val="000000"/>
              </a:solidFill>
              <a:effectLst/>
              <a:latin typeface="Times New Roman" panose="02020603050405020304"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sv-SE" sz="1200" b="0" i="0" dirty="0">
                <a:solidFill>
                  <a:srgbClr val="000000"/>
                </a:solidFill>
                <a:effectLst/>
                <a:latin typeface="Times New Roman" panose="02020603050405020304" pitchFamily="18" charset="0"/>
              </a:rPr>
              <a:t>Läs upp det som står på sliden i lugn och ro. </a:t>
            </a:r>
            <a:r>
              <a:rPr lang="sv-SE" sz="1200" spc="-20" dirty="0">
                <a:latin typeface="Times New Roman"/>
                <a:ea typeface="Times New Roman" panose="02020603050405020304" pitchFamily="18" charset="0"/>
                <a:cs typeface="Times New Roman"/>
              </a:rPr>
              <a:t>Gå genom punkterna ett efter ett – de följer en argumentationskedja. </a:t>
            </a:r>
            <a:endParaRPr lang="sv-SE" sz="1200" b="0" i="0" dirty="0">
              <a:solidFill>
                <a:srgbClr val="000000"/>
              </a:solidFill>
              <a:effectLst/>
              <a:latin typeface="Times New Roman" panose="02020603050405020304" pitchFamily="18" charset="0"/>
            </a:endParaRPr>
          </a:p>
          <a:p>
            <a:pPr algn="l" rtl="0" fontAlgn="base"/>
            <a:endParaRPr lang="sv-SE" sz="1200" b="0" i="0" dirty="0">
              <a:solidFill>
                <a:srgbClr val="000000"/>
              </a:solidFill>
              <a:effectLst/>
              <a:latin typeface="Times New Roman" panose="02020603050405020304" pitchFamily="18" charset="0"/>
            </a:endParaRPr>
          </a:p>
          <a:p>
            <a:pPr algn="l" rtl="0" fontAlgn="base"/>
            <a:r>
              <a:rPr lang="sv-SE" sz="1200" b="0" i="0" dirty="0">
                <a:solidFill>
                  <a:srgbClr val="000000"/>
                </a:solidFill>
                <a:effectLst/>
                <a:latin typeface="Times New Roman" panose="02020603050405020304" pitchFamily="18" charset="0"/>
              </a:rPr>
              <a:t>Som en följd av vår förändrade roll: att vi är de som själva vill söka mandat att förändra, så gör vi förstås anspråk på att själva sitta i regeringen och få så stort inflytande som möjligt där. Poängen i argumentationen ovan är alltså framför allt att argumentera – med självförtroende – för varför vi både bör sitta med i en regering, och hur vi vill hantera det faktum att en sådan antagligen kräver deltagande från ett nyliberalt Centerparti som inte vill samarbeta med oss. </a:t>
            </a:r>
          </a:p>
          <a:p>
            <a:pPr algn="l" rtl="0" fontAlgn="base"/>
            <a:endParaRPr lang="sv-SE" sz="1200" b="0" i="0" dirty="0">
              <a:solidFill>
                <a:srgbClr val="000000"/>
              </a:solidFill>
              <a:effectLst/>
              <a:latin typeface="Times New Roman" panose="02020603050405020304" pitchFamily="18" charset="0"/>
            </a:endParaRPr>
          </a:p>
          <a:p>
            <a:pPr algn="l" rtl="0" fontAlgn="base"/>
            <a:r>
              <a:rPr lang="sv-SE" sz="1200" b="0" i="0" dirty="0">
                <a:solidFill>
                  <a:srgbClr val="000000"/>
                </a:solidFill>
                <a:effectLst/>
                <a:latin typeface="Times New Roman" panose="02020603050405020304" pitchFamily="18" charset="0"/>
              </a:rPr>
              <a:t>Argumentationen ovan visar hur man offensivt och rakt kan argumentera för det. Argumentationen nedan utvecklar det lite. </a:t>
            </a:r>
          </a:p>
          <a:p>
            <a:pPr algn="l" rtl="0" fontAlgn="base"/>
            <a:endParaRPr lang="sv-SE" sz="1200" b="0" i="0" dirty="0">
              <a:solidFill>
                <a:srgbClr val="000000"/>
              </a:solidFill>
              <a:effectLst/>
              <a:latin typeface="Times New Roman" panose="02020603050405020304" pitchFamily="18" charset="0"/>
            </a:endParaRPr>
          </a:p>
          <a:p>
            <a:pPr algn="l" rtl="0" fontAlgn="base"/>
            <a:r>
              <a:rPr lang="sv-SE" sz="1200" b="0" i="0" dirty="0">
                <a:solidFill>
                  <a:srgbClr val="000000"/>
                </a:solidFill>
                <a:effectLst/>
                <a:latin typeface="Times New Roman" panose="02020603050405020304" pitchFamily="18" charset="0"/>
              </a:rPr>
              <a:t>Vänsterpartiet är ett seriöst parti som inser behovet av kompromisser i de fall en inte har egen majoritet. Vänsterpartiet utesluter inte samtal mellan olika partier på förhand så som exempelvis Centerpartiet har gjort den senaste mandatperioden. Det sistnämnda är bara oseriöst och problematiskt ifall man samtidigt behöver vårt stöd i riksdagen. Ifall man väljer att stödja eller ingå i ett regeringsunderlag behöver man vara beredd på att samtala med alla andra partier som ingår i den konstellationen – mer komplicerat än så är det inte för Vänsterpartiet.  </a:t>
            </a:r>
            <a:endParaRPr lang="sv-SE" sz="1800" b="0" i="0" dirty="0">
              <a:solidFill>
                <a:srgbClr val="000000"/>
              </a:solidFill>
              <a:effectLst/>
              <a:latin typeface="Segoe UI" panose="020B0502040204020203" pitchFamily="34" charset="0"/>
            </a:endParaRPr>
          </a:p>
          <a:p>
            <a:pPr algn="l" rtl="0" fontAlgn="base"/>
            <a:r>
              <a:rPr lang="sv-SE" sz="1200" b="0" i="0" dirty="0">
                <a:solidFill>
                  <a:srgbClr val="000000"/>
                </a:solidFill>
                <a:effectLst/>
                <a:latin typeface="Times New Roman" panose="02020603050405020304" pitchFamily="18" charset="0"/>
              </a:rPr>
              <a:t> </a:t>
            </a:r>
            <a:endParaRPr lang="sv-SE" sz="1800" b="0" i="0" dirty="0">
              <a:solidFill>
                <a:srgbClr val="000000"/>
              </a:solidFill>
              <a:effectLst/>
              <a:latin typeface="Segoe UI" panose="020B0502040204020203" pitchFamily="34" charset="0"/>
            </a:endParaRPr>
          </a:p>
          <a:p>
            <a:pPr algn="l" rtl="0" fontAlgn="base"/>
            <a:r>
              <a:rPr lang="sv-SE" sz="1200" b="0" i="0" dirty="0">
                <a:solidFill>
                  <a:srgbClr val="000000"/>
                </a:solidFill>
                <a:effectLst/>
                <a:latin typeface="Times New Roman" panose="02020603050405020304" pitchFamily="18" charset="0"/>
              </a:rPr>
              <a:t>Vilka konstellationer det handlar om i slutändan är väljarnas beslut på valdagen. Vänsterpartiet vill se en vänsterregering och betonar att det bara är Vänsterpartiet som kommer säkerställa att det blir vänsterpolitik framöver. Även om vi inte skulle hamna i en regering så är detta vår inställning: Vi förväntar oss att sitta med i en regering om vi ska röstar för den, och kommer aldrig rösta för en regering om vi har ett politiskt inflytande motsvarande vårt väljarstöd.  </a:t>
            </a:r>
            <a:endParaRPr lang="sv-SE" sz="1800" b="0" i="0" dirty="0">
              <a:solidFill>
                <a:srgbClr val="000000"/>
              </a:solidFill>
              <a:effectLst/>
              <a:latin typeface="Segoe UI" panose="020B0502040204020203" pitchFamily="34" charset="0"/>
            </a:endParaRPr>
          </a:p>
          <a:p>
            <a:pPr>
              <a:lnSpc>
                <a:spcPts val="1300"/>
              </a:lnSpc>
            </a:pPr>
            <a:endParaRPr lang="sv-SE" sz="1000" spc="-2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ts val="1300"/>
              </a:lnSpc>
            </a:pPr>
            <a:endParaRPr lang="sv-SE" dirty="0"/>
          </a:p>
        </p:txBody>
      </p:sp>
      <p:sp>
        <p:nvSpPr>
          <p:cNvPr id="4" name="Platshållare för bildnummer 3"/>
          <p:cNvSpPr>
            <a:spLocks noGrp="1"/>
          </p:cNvSpPr>
          <p:nvPr>
            <p:ph type="sldNum" sz="quarter" idx="5"/>
          </p:nvPr>
        </p:nvSpPr>
        <p:spPr/>
        <p:txBody>
          <a:bodyPr/>
          <a:lstStyle/>
          <a:p>
            <a:fld id="{23A67638-BE51-6E41-9486-289F808B394F}" type="slidenum">
              <a:rPr lang="sv-SE" smtClean="0"/>
              <a:t>33</a:t>
            </a:fld>
            <a:endParaRPr lang="sv-SE"/>
          </a:p>
        </p:txBody>
      </p:sp>
    </p:spTree>
    <p:extLst>
      <p:ext uri="{BB962C8B-B14F-4D97-AF65-F5344CB8AC3E}">
        <p14:creationId xmlns:p14="http://schemas.microsoft.com/office/powerpoint/2010/main" val="986004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7E1286F-E3B0-FA47-9DFE-0E49EA1C236E}"/>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8EC088E9-C5F6-9E4F-B5CE-869E0143FF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C1663CDA-1068-B845-91AC-AE92CA7BEC9A}"/>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B6296B30-7AA2-FD41-9998-0DAA3EF30B9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582A2AE1-AFDF-1C40-AED6-BB206A0E737E}"/>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825301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E5B068F-4340-634B-B98A-07F622D53191}"/>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C4C0D495-AA93-3241-88D1-EE455DF21FF2}"/>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78328EC-EA5F-384B-8E26-B72C77FB1318}"/>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A2035CC7-5850-DB4C-A38D-67978BCF105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0205F75E-7DCB-9842-A439-0071FA6803E3}"/>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29561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2DD5E3F8-D82F-3144-A41C-3DFFE5841CEE}"/>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07EA583E-08EB-8147-B7A6-19A779C61DF7}"/>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DB204619-D007-6C44-AFC4-0634F1F8B417}"/>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0A74483C-61EF-2242-814E-9DAC48E1FBB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F2E8408C-53D2-B24C-9FE0-776D0E1A38B3}"/>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86775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5589CC6-3354-EF4D-AACA-5F2B7EFD12A5}"/>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E95A6110-A330-0144-9033-CD027DA4375C}"/>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64810BC-5CA4-4142-875F-FFF30A3A661E}"/>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FAD38B07-F841-964C-B3F5-9C10A78DFB9B}"/>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036E3D3A-5641-4142-9920-F6772A37D17E}"/>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36342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8920229-7B8E-744E-9D98-F4B2716E3A6F}"/>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5CEABF28-9515-B04F-A73E-CBBF1ED73E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BC60F4D7-70D1-A544-BB22-9699A54734CA}"/>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CAABC6F3-2138-5744-AE68-DE72430AD804}"/>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E79D3963-7382-1340-8303-550C93C3391C}"/>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357231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9050CA8-AABC-064C-8C53-86268B6469AE}"/>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29175299-030B-5B41-8558-3C90C1E2DF6F}"/>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6A27027C-AC38-DD4E-AAD5-356E3AC4E8E9}"/>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55C2E8F8-E8EB-0E41-A319-D029624BE519}"/>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6" name="Platshållare för sidfot 5">
            <a:extLst>
              <a:ext uri="{FF2B5EF4-FFF2-40B4-BE49-F238E27FC236}">
                <a16:creationId xmlns:a16="http://schemas.microsoft.com/office/drawing/2014/main" id="{0B079828-DC21-5D4E-8A29-1813C9E854B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569A199B-8ABF-5B4B-BA79-DDF7D72F2E06}"/>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1097128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2EEA588-173B-0F4D-BD69-896016E97383}"/>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0E0FA49D-ED73-E54A-B07F-B986971595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C341E98F-325B-B440-9862-D502A306C5F6}"/>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9C4CD2E5-D64E-9A4E-ACE4-96A34962CF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055A660C-DA1D-D24F-83A9-7C356D0CE87A}"/>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1205B6DB-9A52-5749-92EA-084AE283F4AA}"/>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8" name="Platshållare för sidfot 7">
            <a:extLst>
              <a:ext uri="{FF2B5EF4-FFF2-40B4-BE49-F238E27FC236}">
                <a16:creationId xmlns:a16="http://schemas.microsoft.com/office/drawing/2014/main" id="{C32D0823-A493-7943-990D-A70C5BB05032}"/>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10B08420-8BB0-EF48-A5E0-E69EC638F99C}"/>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4154361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E2DB8E-0422-2C4A-BE69-329DF63BBDFF}"/>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DD43A508-77A8-F240-BF17-4BA269DAE77F}"/>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4" name="Platshållare för sidfot 3">
            <a:extLst>
              <a:ext uri="{FF2B5EF4-FFF2-40B4-BE49-F238E27FC236}">
                <a16:creationId xmlns:a16="http://schemas.microsoft.com/office/drawing/2014/main" id="{9B9CA4D3-9C41-0C47-9B92-5585A2837159}"/>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CF70B800-772B-744F-97A3-F686C8038758}"/>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747021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3DFA0FBE-54C2-A746-9849-2A84EAC3605D}"/>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3" name="Platshållare för sidfot 2">
            <a:extLst>
              <a:ext uri="{FF2B5EF4-FFF2-40B4-BE49-F238E27FC236}">
                <a16:creationId xmlns:a16="http://schemas.microsoft.com/office/drawing/2014/main" id="{F4E74173-0159-164F-BD30-24D7F0BB8F10}"/>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EECA230A-AFA0-7648-A094-572E5154DECB}"/>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3960931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91C3A7D-453F-3341-A1CC-498AA816A646}"/>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46EF0694-C6AE-9547-8C65-6DA64B46A9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4B77CB7D-BDCD-D440-8A0D-4DEEC40125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70EA48B0-47C3-0C46-AB9C-18DBE20C643D}"/>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6" name="Platshållare för sidfot 5">
            <a:extLst>
              <a:ext uri="{FF2B5EF4-FFF2-40B4-BE49-F238E27FC236}">
                <a16:creationId xmlns:a16="http://schemas.microsoft.com/office/drawing/2014/main" id="{752CBD48-A2F0-F748-B764-5520F5B32554}"/>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B6B9F45F-776F-BF46-89E9-1D7F4C6DDC52}"/>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1038091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A7EC26-D1EA-1D4E-AA28-0B899B4418FE}"/>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15877A68-126E-1842-9870-AEE4E6CDAA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p>
        </p:txBody>
      </p:sp>
      <p:sp>
        <p:nvSpPr>
          <p:cNvPr id="4" name="Platshållare för text 3">
            <a:extLst>
              <a:ext uri="{FF2B5EF4-FFF2-40B4-BE49-F238E27FC236}">
                <a16:creationId xmlns:a16="http://schemas.microsoft.com/office/drawing/2014/main" id="{A72B5633-BA05-DC4E-AE64-21B13C17D6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18F84FDD-2527-CB44-BC12-508E17EC06C5}"/>
              </a:ext>
            </a:extLst>
          </p:cNvPr>
          <p:cNvSpPr>
            <a:spLocks noGrp="1"/>
          </p:cNvSpPr>
          <p:nvPr>
            <p:ph type="dt" sz="half" idx="10"/>
          </p:nvPr>
        </p:nvSpPr>
        <p:spPr/>
        <p:txBody>
          <a:bodyPr/>
          <a:lstStyle/>
          <a:p>
            <a:fld id="{4BE16346-DF2D-B044-8CB1-1EC7665ECE99}" type="datetimeFigureOut">
              <a:rPr lang="sv-SE" smtClean="0"/>
              <a:t>2026-05-11</a:t>
            </a:fld>
            <a:endParaRPr lang="sv-SE"/>
          </a:p>
        </p:txBody>
      </p:sp>
      <p:sp>
        <p:nvSpPr>
          <p:cNvPr id="6" name="Platshållare för sidfot 5">
            <a:extLst>
              <a:ext uri="{FF2B5EF4-FFF2-40B4-BE49-F238E27FC236}">
                <a16:creationId xmlns:a16="http://schemas.microsoft.com/office/drawing/2014/main" id="{5456774B-B765-8547-B16A-CAE8A5AD717A}"/>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3C5CD73-754A-CA4D-95FC-768D46607F9A}"/>
              </a:ext>
            </a:extLst>
          </p:cNvPr>
          <p:cNvSpPr>
            <a:spLocks noGrp="1"/>
          </p:cNvSpPr>
          <p:nvPr>
            <p:ph type="sldNum" sz="quarter" idx="12"/>
          </p:nvPr>
        </p:nvSpPr>
        <p:spPr/>
        <p:txBody>
          <a:bodyPr/>
          <a:lstStyle/>
          <a:p>
            <a:fld id="{94FCF04F-8888-164A-A473-FEC788C7E155}" type="slidenum">
              <a:rPr lang="sv-SE" smtClean="0"/>
              <a:t>‹#›</a:t>
            </a:fld>
            <a:endParaRPr lang="sv-SE"/>
          </a:p>
        </p:txBody>
      </p:sp>
    </p:spTree>
    <p:extLst>
      <p:ext uri="{BB962C8B-B14F-4D97-AF65-F5344CB8AC3E}">
        <p14:creationId xmlns:p14="http://schemas.microsoft.com/office/powerpoint/2010/main" val="439976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1C9A7EDB-0DFE-8E43-A579-6D4D2CA360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E2EC1B6E-3B61-5946-B4A9-642312B27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EEB642D5-A944-2B4A-91F6-3B15D0644B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E16346-DF2D-B044-8CB1-1EC7665ECE99}" type="datetimeFigureOut">
              <a:rPr lang="sv-SE" smtClean="0"/>
              <a:t>2026-05-11</a:t>
            </a:fld>
            <a:endParaRPr lang="sv-SE"/>
          </a:p>
        </p:txBody>
      </p:sp>
      <p:sp>
        <p:nvSpPr>
          <p:cNvPr id="5" name="Platshållare för sidfot 4">
            <a:extLst>
              <a:ext uri="{FF2B5EF4-FFF2-40B4-BE49-F238E27FC236}">
                <a16:creationId xmlns:a16="http://schemas.microsoft.com/office/drawing/2014/main" id="{2FBA9894-D339-1F48-A2D7-7D9F3B5712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F0AC9074-31B2-2A47-BBC4-0A38B41E68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FCF04F-8888-164A-A473-FEC788C7E155}" type="slidenum">
              <a:rPr lang="sv-SE" smtClean="0"/>
              <a:t>‹#›</a:t>
            </a:fld>
            <a:endParaRPr lang="sv-SE"/>
          </a:p>
        </p:txBody>
      </p:sp>
    </p:spTree>
    <p:extLst>
      <p:ext uri="{BB962C8B-B14F-4D97-AF65-F5344CB8AC3E}">
        <p14:creationId xmlns:p14="http://schemas.microsoft.com/office/powerpoint/2010/main" val="54027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hanna.cederin@vansterpartiet.se" TargetMode="Externa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1.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1.png"/><Relationship Id="rId7"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sv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sv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sv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s://www.vansterpartiet.se/val2026/valprofil/" TargetMode="External"/><Relationship Id="rId2" Type="http://schemas.openxmlformats.org/officeDocument/2006/relationships/hyperlink" Target="mailto:hanna.cederin@vansterpartiet.se" TargetMode="Externa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www.vansterpartiet.se/"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mailto:agnes.stuber@vansterpartiet.se"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D1C24"/>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44814C06-E393-F444-87EC-7E7790D8F073}"/>
              </a:ext>
            </a:extLst>
          </p:cNvPr>
          <p:cNvSpPr txBox="1"/>
          <p:nvPr/>
        </p:nvSpPr>
        <p:spPr>
          <a:xfrm>
            <a:off x="947737" y="891525"/>
            <a:ext cx="9359900" cy="1378967"/>
          </a:xfrm>
          <a:prstGeom prst="rect">
            <a:avLst/>
          </a:prstGeom>
          <a:noFill/>
        </p:spPr>
        <p:txBody>
          <a:bodyPr wrap="square" rtlCol="0">
            <a:spAutoFit/>
          </a:bodyPr>
          <a:lstStyle/>
          <a:p>
            <a:pPr>
              <a:lnSpc>
                <a:spcPts val="4890"/>
              </a:lnSpc>
            </a:pPr>
            <a:r>
              <a:rPr lang="sv-SE" sz="5400" b="1" dirty="0">
                <a:solidFill>
                  <a:srgbClr val="330000"/>
                </a:solidFill>
                <a:latin typeface="Bricolage Grotesque 48pt Conden" panose="020B0605040402000204" pitchFamily="34" charset="0"/>
              </a:rPr>
              <a:t>MALL FÖR PRESENTATIONER</a:t>
            </a:r>
          </a:p>
          <a:p>
            <a:pPr>
              <a:lnSpc>
                <a:spcPts val="4890"/>
              </a:lnSpc>
            </a:pPr>
            <a:r>
              <a:rPr lang="sv-SE" sz="5400" b="1" dirty="0">
                <a:solidFill>
                  <a:srgbClr val="330000"/>
                </a:solidFill>
                <a:latin typeface="Bricolage Grotesque 48pt Conden" panose="020B0605040402000204" pitchFamily="34" charset="0"/>
              </a:rPr>
              <a:t>VALPROFIL 2026</a:t>
            </a:r>
          </a:p>
        </p:txBody>
      </p:sp>
      <p:sp>
        <p:nvSpPr>
          <p:cNvPr id="5" name="textruta 4">
            <a:extLst>
              <a:ext uri="{FF2B5EF4-FFF2-40B4-BE49-F238E27FC236}">
                <a16:creationId xmlns:a16="http://schemas.microsoft.com/office/drawing/2014/main" id="{37901066-7F7B-BD4F-BF57-C139EDD8BB2C}"/>
              </a:ext>
            </a:extLst>
          </p:cNvPr>
          <p:cNvSpPr txBox="1">
            <a:spLocks/>
          </p:cNvSpPr>
          <p:nvPr/>
        </p:nvSpPr>
        <p:spPr>
          <a:xfrm>
            <a:off x="947738" y="2330452"/>
            <a:ext cx="9359899" cy="2396768"/>
          </a:xfrm>
          <a:prstGeom prst="rect">
            <a:avLst/>
          </a:prstGeom>
          <a:noFill/>
        </p:spPr>
        <p:txBody>
          <a:bodyPr wrap="square" rtlCol="0">
            <a:noAutofit/>
          </a:bodyPr>
          <a:lstStyle/>
          <a:p>
            <a:r>
              <a:rPr lang="sv-SE" sz="2200" dirty="0">
                <a:solidFill>
                  <a:srgbClr val="F5F5ED"/>
                </a:solidFill>
                <a:latin typeface="Times New Roman" panose="02020603050405020304" pitchFamily="18" charset="0"/>
                <a:cs typeface="Times New Roman" panose="02020603050405020304" pitchFamily="18" charset="0"/>
              </a:rPr>
              <a:t>Denna mall ska förenkla för dig som ska hålla i kurser eller annat under valrörelsen 2026. Syftet är också att valmaterial från Vänsterpartiet ska ha ett enhetligt, aktuellt och officiellt formspråk. </a:t>
            </a:r>
          </a:p>
          <a:p>
            <a:endParaRPr lang="sv-SE" sz="2200" dirty="0">
              <a:solidFill>
                <a:srgbClr val="F5F5ED"/>
              </a:solidFill>
              <a:latin typeface="Times New Roman" panose="02020603050405020304" pitchFamily="18" charset="0"/>
              <a:cs typeface="Times New Roman" panose="02020603050405020304" pitchFamily="18" charset="0"/>
            </a:endParaRPr>
          </a:p>
          <a:p>
            <a:r>
              <a:rPr lang="sv-SE" sz="2200" dirty="0">
                <a:solidFill>
                  <a:srgbClr val="F5F5ED"/>
                </a:solidFill>
                <a:latin typeface="Times New Roman" panose="02020603050405020304" pitchFamily="18" charset="0"/>
                <a:cs typeface="Times New Roman" panose="02020603050405020304" pitchFamily="18" charset="0"/>
              </a:rPr>
              <a:t>Mallen bygger på Vänsterpartiets valprofil. Om du saknar riktlinjer för något, kontakta </a:t>
            </a:r>
            <a:r>
              <a:rPr lang="sv-SE" sz="2200" dirty="0">
                <a:solidFill>
                  <a:srgbClr val="F5F5ED"/>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agnes.stuber@vansterpartiet.se</a:t>
            </a:r>
            <a:r>
              <a:rPr lang="sv-SE" sz="2200" dirty="0">
                <a:solidFill>
                  <a:srgbClr val="F5F5ED"/>
                </a:solidFill>
                <a:latin typeface="Times New Roman" panose="02020603050405020304" pitchFamily="18" charset="0"/>
                <a:cs typeface="Times New Roman" panose="02020603050405020304" pitchFamily="18" charset="0"/>
              </a:rPr>
              <a:t>.</a:t>
            </a:r>
          </a:p>
        </p:txBody>
      </p:sp>
      <p:sp>
        <p:nvSpPr>
          <p:cNvPr id="6" name="textruta 5">
            <a:extLst>
              <a:ext uri="{FF2B5EF4-FFF2-40B4-BE49-F238E27FC236}">
                <a16:creationId xmlns:a16="http://schemas.microsoft.com/office/drawing/2014/main" id="{07CB6F90-BB00-A24A-8281-05441F9C2D4E}"/>
              </a:ext>
            </a:extLst>
          </p:cNvPr>
          <p:cNvSpPr txBox="1"/>
          <p:nvPr/>
        </p:nvSpPr>
        <p:spPr>
          <a:xfrm rot="5400000">
            <a:off x="9808820" y="2130397"/>
            <a:ext cx="3125912" cy="400110"/>
          </a:xfrm>
          <a:prstGeom prst="rect">
            <a:avLst/>
          </a:prstGeom>
          <a:noFill/>
        </p:spPr>
        <p:txBody>
          <a:bodyPr wrap="square">
            <a:spAutoFit/>
          </a:bodyPr>
          <a:lstStyle/>
          <a:p>
            <a:r>
              <a:rPr lang="sv-SE" sz="2000" dirty="0">
                <a:solidFill>
                  <a:srgbClr val="F5F5ED"/>
                </a:solidFill>
                <a:latin typeface="Libre Franklin Medium" pitchFamily="2" charset="77"/>
              </a:rPr>
              <a:t>Uppdaterad maj 2026</a:t>
            </a:r>
          </a:p>
        </p:txBody>
      </p:sp>
      <p:pic>
        <p:nvPicPr>
          <p:cNvPr id="3" name="Bildobjekt 2">
            <a:extLst>
              <a:ext uri="{FF2B5EF4-FFF2-40B4-BE49-F238E27FC236}">
                <a16:creationId xmlns:a16="http://schemas.microsoft.com/office/drawing/2014/main" id="{5C128983-D75D-7C5E-E067-FFAB1695AA3A}"/>
              </a:ext>
            </a:extLst>
          </p:cNvPr>
          <p:cNvPicPr>
            <a:picLocks noChangeAspect="1"/>
          </p:cNvPicPr>
          <p:nvPr/>
        </p:nvPicPr>
        <p:blipFill>
          <a:blip r:embed="rId3"/>
          <a:srcRect/>
          <a:stretch/>
        </p:blipFill>
        <p:spPr>
          <a:xfrm>
            <a:off x="10417195" y="5229245"/>
            <a:ext cx="1078960" cy="1078960"/>
          </a:xfrm>
          <a:prstGeom prst="rect">
            <a:avLst/>
          </a:prstGeom>
        </p:spPr>
      </p:pic>
      <p:pic>
        <p:nvPicPr>
          <p:cNvPr id="4" name="Bildobjekt 3">
            <a:extLst>
              <a:ext uri="{FF2B5EF4-FFF2-40B4-BE49-F238E27FC236}">
                <a16:creationId xmlns:a16="http://schemas.microsoft.com/office/drawing/2014/main" id="{797DBDC1-E2B2-F116-5054-35947F6A026D}"/>
              </a:ext>
            </a:extLst>
          </p:cNvPr>
          <p:cNvPicPr>
            <a:picLocks noChangeAspect="1"/>
          </p:cNvPicPr>
          <p:nvPr/>
        </p:nvPicPr>
        <p:blipFill>
          <a:blip r:embed="rId4"/>
          <a:srcRect t="26595" b="30496"/>
          <a:stretch>
            <a:fillRect/>
          </a:stretch>
        </p:blipFill>
        <p:spPr>
          <a:xfrm rot="20891750">
            <a:off x="7417425" y="5102414"/>
            <a:ext cx="2797027" cy="1200194"/>
          </a:xfrm>
          <a:prstGeom prst="rect">
            <a:avLst/>
          </a:prstGeom>
        </p:spPr>
      </p:pic>
    </p:spTree>
    <p:extLst>
      <p:ext uri="{BB962C8B-B14F-4D97-AF65-F5344CB8AC3E}">
        <p14:creationId xmlns:p14="http://schemas.microsoft.com/office/powerpoint/2010/main" val="2457261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62DE355D-6BA4-1746-94CA-40B0D34C9731}"/>
              </a:ext>
            </a:extLst>
          </p:cNvPr>
          <p:cNvSpPr txBox="1"/>
          <p:nvPr/>
        </p:nvSpPr>
        <p:spPr>
          <a:xfrm>
            <a:off x="961183" y="817483"/>
            <a:ext cx="9188347" cy="923330"/>
          </a:xfrm>
          <a:prstGeom prst="rect">
            <a:avLst/>
          </a:prstGeom>
          <a:noFill/>
        </p:spPr>
        <p:txBody>
          <a:bodyPr wrap="square" rtlCol="0">
            <a:spAutoFit/>
          </a:bodyPr>
          <a:lstStyle/>
          <a:p>
            <a:r>
              <a:rPr lang="sv-SE" sz="5400" b="1" dirty="0">
                <a:solidFill>
                  <a:srgbClr val="330000"/>
                </a:solidFill>
                <a:latin typeface="Bricolage Grotesque 48pt Conden" panose="020B0605040402000204" pitchFamily="34" charset="0"/>
              </a:rPr>
              <a:t>DEN BESTÅR AV FÖLJANDE</a:t>
            </a:r>
          </a:p>
        </p:txBody>
      </p:sp>
      <p:sp>
        <p:nvSpPr>
          <p:cNvPr id="3" name="textruta 2">
            <a:extLst>
              <a:ext uri="{FF2B5EF4-FFF2-40B4-BE49-F238E27FC236}">
                <a16:creationId xmlns:a16="http://schemas.microsoft.com/office/drawing/2014/main" id="{604181E2-7012-654A-A4F7-81EC91CBFCE7}"/>
              </a:ext>
            </a:extLst>
          </p:cNvPr>
          <p:cNvSpPr txBox="1"/>
          <p:nvPr/>
        </p:nvSpPr>
        <p:spPr>
          <a:xfrm>
            <a:off x="961183" y="1740814"/>
            <a:ext cx="4955430" cy="3730317"/>
          </a:xfrm>
          <a:prstGeom prst="rect">
            <a:avLst/>
          </a:prstGeom>
          <a:noFill/>
        </p:spPr>
        <p:txBody>
          <a:bodyPr wrap="square" rtlCol="0">
            <a:spAutoFit/>
          </a:bodyPr>
          <a:lstStyle/>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Punktlistor (denna bild)</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Citat och annan text</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Placering/användning bilder</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Loggor</a:t>
            </a:r>
          </a:p>
          <a:p>
            <a:pPr marL="342900" indent="-342900">
              <a:lnSpc>
                <a:spcPct val="150000"/>
              </a:lnSpc>
              <a:buSzPct val="100000"/>
              <a:buBlip>
                <a:blip r:embed="rId2"/>
              </a:buBlip>
            </a:pPr>
            <a:r>
              <a:rPr lang="sv-SE" sz="2000" dirty="0" err="1">
                <a:solidFill>
                  <a:srgbClr val="F5F5ED"/>
                </a:solidFill>
                <a:latin typeface="Times New Roman" panose="02020603050405020304" pitchFamily="18" charset="0"/>
                <a:cs typeface="Times New Roman" panose="02020603050405020304" pitchFamily="18" charset="0"/>
              </a:rPr>
              <a:t>Stickers</a:t>
            </a:r>
            <a:r>
              <a:rPr lang="sv-SE" sz="2000" dirty="0">
                <a:solidFill>
                  <a:srgbClr val="F5F5ED"/>
                </a:solidFill>
                <a:latin typeface="Times New Roman" panose="02020603050405020304" pitchFamily="18" charset="0"/>
                <a:cs typeface="Times New Roman" panose="02020603050405020304" pitchFamily="18" charset="0"/>
              </a:rPr>
              <a:t> &amp; CTA</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Pilar</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Textrutor och pratbubblor</a:t>
            </a:r>
          </a:p>
          <a:p>
            <a:pPr marL="342900" indent="-342900">
              <a:lnSpc>
                <a:spcPct val="150000"/>
              </a:lnSpc>
              <a:buSzPct val="100000"/>
              <a:buBlip>
                <a:blip r:embed="rId2"/>
              </a:buBlip>
            </a:pPr>
            <a:r>
              <a:rPr lang="sv-SE" sz="2000" dirty="0">
                <a:solidFill>
                  <a:srgbClr val="F5F5ED"/>
                </a:solidFill>
                <a:latin typeface="Times New Roman" panose="02020603050405020304" pitchFamily="18" charset="0"/>
                <a:cs typeface="Times New Roman" panose="02020603050405020304" pitchFamily="18" charset="0"/>
              </a:rPr>
              <a:t>Siffror</a:t>
            </a:r>
          </a:p>
        </p:txBody>
      </p:sp>
      <p:sp>
        <p:nvSpPr>
          <p:cNvPr id="4" name="textruta 3">
            <a:extLst>
              <a:ext uri="{FF2B5EF4-FFF2-40B4-BE49-F238E27FC236}">
                <a16:creationId xmlns:a16="http://schemas.microsoft.com/office/drawing/2014/main" id="{C1943D60-9989-E645-937C-1187FE2A0618}"/>
              </a:ext>
            </a:extLst>
          </p:cNvPr>
          <p:cNvSpPr txBox="1"/>
          <p:nvPr/>
        </p:nvSpPr>
        <p:spPr>
          <a:xfrm rot="5400000">
            <a:off x="10033857" y="1982136"/>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
        <p:nvSpPr>
          <p:cNvPr id="5" name="textruta 4">
            <a:extLst>
              <a:ext uri="{FF2B5EF4-FFF2-40B4-BE49-F238E27FC236}">
                <a16:creationId xmlns:a16="http://schemas.microsoft.com/office/drawing/2014/main" id="{6D4F071C-9812-0C44-B6DF-AAD7732A41BF}"/>
              </a:ext>
            </a:extLst>
          </p:cNvPr>
          <p:cNvSpPr txBox="1"/>
          <p:nvPr/>
        </p:nvSpPr>
        <p:spPr>
          <a:xfrm>
            <a:off x="6240463" y="1740813"/>
            <a:ext cx="5003800" cy="1421992"/>
          </a:xfrm>
          <a:prstGeom prst="rect">
            <a:avLst/>
          </a:prstGeom>
          <a:noFill/>
        </p:spPr>
        <p:txBody>
          <a:bodyPr wrap="square" rtlCol="0">
            <a:spAutoFit/>
          </a:bodyPr>
          <a:lstStyle/>
          <a:p>
            <a:pPr marL="342900" indent="-342900">
              <a:lnSpc>
                <a:spcPct val="150000"/>
              </a:lnSpc>
              <a:buSzPct val="100000"/>
              <a:buBlip>
                <a:blip r:embed="rId3"/>
              </a:buBlip>
            </a:pPr>
            <a:r>
              <a:rPr lang="sv-SE" sz="2000" dirty="0">
                <a:solidFill>
                  <a:srgbClr val="F5F5ED"/>
                </a:solidFill>
                <a:latin typeface="Times New Roman" panose="02020603050405020304" pitchFamily="18" charset="0"/>
                <a:cs typeface="Times New Roman" panose="02020603050405020304" pitchFamily="18" charset="0"/>
              </a:rPr>
              <a:t>Checklista</a:t>
            </a:r>
          </a:p>
          <a:p>
            <a:pPr marL="342900" indent="-342900">
              <a:lnSpc>
                <a:spcPct val="150000"/>
              </a:lnSpc>
              <a:buSzPct val="100000"/>
              <a:buBlip>
                <a:blip r:embed="rId3"/>
              </a:buBlip>
            </a:pPr>
            <a:r>
              <a:rPr lang="sv-SE" sz="2000" dirty="0">
                <a:solidFill>
                  <a:srgbClr val="F5F5ED"/>
                </a:solidFill>
                <a:latin typeface="Times New Roman" panose="02020603050405020304" pitchFamily="18" charset="0"/>
                <a:cs typeface="Times New Roman" panose="02020603050405020304" pitchFamily="18" charset="0"/>
              </a:rPr>
              <a:t>Här kan man ha uppgifter eller</a:t>
            </a:r>
          </a:p>
          <a:p>
            <a:pPr marL="342900" indent="-342900">
              <a:lnSpc>
                <a:spcPct val="150000"/>
              </a:lnSpc>
              <a:buSzPct val="100000"/>
              <a:buBlip>
                <a:blip r:embed="rId3"/>
              </a:buBlip>
            </a:pPr>
            <a:r>
              <a:rPr lang="sv-SE" sz="2000" dirty="0">
                <a:solidFill>
                  <a:srgbClr val="F5F5ED"/>
                </a:solidFill>
                <a:latin typeface="Times New Roman" panose="02020603050405020304" pitchFamily="18" charset="0"/>
                <a:cs typeface="Times New Roman" panose="02020603050405020304" pitchFamily="18" charset="0"/>
              </a:rPr>
              <a:t>Politik vi driver</a:t>
            </a:r>
          </a:p>
        </p:txBody>
      </p:sp>
    </p:spTree>
    <p:extLst>
      <p:ext uri="{BB962C8B-B14F-4D97-AF65-F5344CB8AC3E}">
        <p14:creationId xmlns:p14="http://schemas.microsoft.com/office/powerpoint/2010/main" val="1272880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62DE355D-6BA4-1746-94CA-40B0D34C9731}"/>
              </a:ext>
            </a:extLst>
          </p:cNvPr>
          <p:cNvSpPr txBox="1"/>
          <p:nvPr/>
        </p:nvSpPr>
        <p:spPr>
          <a:xfrm>
            <a:off x="962107" y="810555"/>
            <a:ext cx="9188347" cy="923330"/>
          </a:xfrm>
          <a:prstGeom prst="rect">
            <a:avLst/>
          </a:prstGeom>
          <a:noFill/>
        </p:spPr>
        <p:txBody>
          <a:bodyPr wrap="square" rtlCol="0">
            <a:spAutoFit/>
          </a:bodyPr>
          <a:lstStyle/>
          <a:p>
            <a:r>
              <a:rPr lang="sv-SE" sz="5400" b="1" dirty="0">
                <a:solidFill>
                  <a:srgbClr val="330000"/>
                </a:solidFill>
                <a:latin typeface="Bricolage Grotesque 48pt Conden" panose="020B0605040402000204" pitchFamily="34" charset="0"/>
              </a:rPr>
              <a:t>EN PUNKTLISTA MED VIT BAKGRUND</a:t>
            </a:r>
          </a:p>
        </p:txBody>
      </p:sp>
      <p:sp>
        <p:nvSpPr>
          <p:cNvPr id="4" name="textruta 3">
            <a:extLst>
              <a:ext uri="{FF2B5EF4-FFF2-40B4-BE49-F238E27FC236}">
                <a16:creationId xmlns:a16="http://schemas.microsoft.com/office/drawing/2014/main" id="{C1943D60-9989-E645-937C-1187FE2A0618}"/>
              </a:ext>
            </a:extLst>
          </p:cNvPr>
          <p:cNvSpPr txBox="1"/>
          <p:nvPr/>
        </p:nvSpPr>
        <p:spPr>
          <a:xfrm rot="5400000">
            <a:off x="9935009" y="1712192"/>
            <a:ext cx="2725942" cy="400110"/>
          </a:xfrm>
          <a:prstGeom prst="rect">
            <a:avLst/>
          </a:prstGeom>
          <a:noFill/>
        </p:spPr>
        <p:txBody>
          <a:bodyPr wrap="square">
            <a:spAutoFit/>
          </a:bodyPr>
          <a:lstStyle/>
          <a:p>
            <a:r>
              <a:rPr lang="sv-SE" sz="2000" dirty="0">
                <a:solidFill>
                  <a:schemeClr val="bg1"/>
                </a:solidFill>
                <a:latin typeface="Libre Franklin" pitchFamily="2" charset="77"/>
              </a:rPr>
              <a:t>Mall: </a:t>
            </a:r>
            <a:r>
              <a:rPr lang="sv-SE" sz="2000" b="1" dirty="0">
                <a:solidFill>
                  <a:schemeClr val="bg1"/>
                </a:solidFill>
                <a:latin typeface="Libre Franklin" pitchFamily="2" charset="77"/>
              </a:rPr>
              <a:t>Punktlista</a:t>
            </a:r>
          </a:p>
        </p:txBody>
      </p:sp>
      <p:sp>
        <p:nvSpPr>
          <p:cNvPr id="5" name="textruta 4">
            <a:extLst>
              <a:ext uri="{FF2B5EF4-FFF2-40B4-BE49-F238E27FC236}">
                <a16:creationId xmlns:a16="http://schemas.microsoft.com/office/drawing/2014/main" id="{7389D714-B92F-554C-A70C-3A1695EB2EC1}"/>
              </a:ext>
            </a:extLst>
          </p:cNvPr>
          <p:cNvSpPr txBox="1"/>
          <p:nvPr/>
        </p:nvSpPr>
        <p:spPr>
          <a:xfrm rot="5400000">
            <a:off x="10424597" y="1584466"/>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6" name="textruta 5">
            <a:extLst>
              <a:ext uri="{FF2B5EF4-FFF2-40B4-BE49-F238E27FC236}">
                <a16:creationId xmlns:a16="http://schemas.microsoft.com/office/drawing/2014/main" id="{CF987914-B99C-0343-BC94-38CBB64533DB}"/>
              </a:ext>
            </a:extLst>
          </p:cNvPr>
          <p:cNvSpPr txBox="1"/>
          <p:nvPr/>
        </p:nvSpPr>
        <p:spPr>
          <a:xfrm>
            <a:off x="960990" y="1720863"/>
            <a:ext cx="4955430" cy="3730317"/>
          </a:xfrm>
          <a:prstGeom prst="rect">
            <a:avLst/>
          </a:prstGeom>
          <a:noFill/>
        </p:spPr>
        <p:txBody>
          <a:bodyPr wrap="square" rtlCol="0">
            <a:spAutoFit/>
          </a:bodyPr>
          <a:lstStyle/>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 </a:t>
            </a:r>
          </a:p>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a:t>
            </a:r>
          </a:p>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Textrutor och pratbubblor</a:t>
            </a:r>
          </a:p>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a:t>
            </a:r>
          </a:p>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Textrutor</a:t>
            </a:r>
          </a:p>
          <a:p>
            <a:pPr marL="342900" indent="-342900">
              <a:lnSpc>
                <a:spcPct val="150000"/>
              </a:lnSpc>
              <a:buSzPct val="100000"/>
              <a:buBlip>
                <a:blip r:embed="rId2"/>
              </a:buBlip>
            </a:pPr>
            <a:r>
              <a:rPr lang="sv-SE" sz="2000" dirty="0">
                <a:solidFill>
                  <a:srgbClr val="330000"/>
                </a:solidFill>
                <a:latin typeface="Times New Roman" panose="02020603050405020304" pitchFamily="18" charset="0"/>
                <a:cs typeface="Times New Roman" panose="02020603050405020304" pitchFamily="18" charset="0"/>
              </a:rPr>
              <a:t>Text</a:t>
            </a:r>
          </a:p>
          <a:p>
            <a:pPr>
              <a:lnSpc>
                <a:spcPct val="150000"/>
              </a:lnSpc>
              <a:buSzPct val="100000"/>
            </a:pPr>
            <a:endParaRPr lang="sv-SE" sz="2000" dirty="0">
              <a:solidFill>
                <a:srgbClr val="330000"/>
              </a:solidFill>
              <a:latin typeface="Times New Roman" panose="02020603050405020304" pitchFamily="18" charset="0"/>
              <a:cs typeface="Times New Roman" panose="02020603050405020304" pitchFamily="18" charset="0"/>
            </a:endParaRPr>
          </a:p>
          <a:p>
            <a:pPr marL="342900" indent="-342900">
              <a:lnSpc>
                <a:spcPct val="150000"/>
              </a:lnSpc>
              <a:buSzPct val="100000"/>
              <a:buBlip>
                <a:blip r:embed="rId2"/>
              </a:buBlip>
            </a:pPr>
            <a:endParaRPr lang="sv-SE" sz="2000" dirty="0">
              <a:solidFill>
                <a:srgbClr val="330000"/>
              </a:solidFill>
              <a:latin typeface="Times New Roman" panose="02020603050405020304" pitchFamily="18" charset="0"/>
              <a:cs typeface="Times New Roman" panose="02020603050405020304" pitchFamily="18" charset="0"/>
            </a:endParaRPr>
          </a:p>
        </p:txBody>
      </p:sp>
      <p:sp>
        <p:nvSpPr>
          <p:cNvPr id="7" name="textruta 6">
            <a:extLst>
              <a:ext uri="{FF2B5EF4-FFF2-40B4-BE49-F238E27FC236}">
                <a16:creationId xmlns:a16="http://schemas.microsoft.com/office/drawing/2014/main" id="{63B2C441-9676-234F-B326-7FFA7D26E612}"/>
              </a:ext>
            </a:extLst>
          </p:cNvPr>
          <p:cNvSpPr txBox="1"/>
          <p:nvPr/>
        </p:nvSpPr>
        <p:spPr>
          <a:xfrm>
            <a:off x="6241342" y="1720863"/>
            <a:ext cx="4955430" cy="3730317"/>
          </a:xfrm>
          <a:prstGeom prst="rect">
            <a:avLst/>
          </a:prstGeom>
          <a:noFill/>
        </p:spPr>
        <p:txBody>
          <a:bodyPr wrap="square" rtlCol="0">
            <a:spAutoFit/>
          </a:bodyPr>
          <a:lstStyle/>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Man kan också gör en checklista</a:t>
            </a:r>
          </a:p>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Citat och annan text</a:t>
            </a:r>
          </a:p>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Textrutor och pratbubblor</a:t>
            </a:r>
          </a:p>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Placering/användning bilder</a:t>
            </a:r>
          </a:p>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Pilar</a:t>
            </a:r>
          </a:p>
          <a:p>
            <a:pPr marL="342900" indent="-342900">
              <a:lnSpc>
                <a:spcPct val="150000"/>
              </a:lnSpc>
              <a:buSzPct val="100000"/>
              <a:buBlip>
                <a:blip r:embed="rId3"/>
              </a:buBlip>
            </a:pPr>
            <a:r>
              <a:rPr lang="sv-SE" sz="2000" dirty="0">
                <a:solidFill>
                  <a:srgbClr val="330000"/>
                </a:solidFill>
                <a:latin typeface="Times New Roman" panose="02020603050405020304" pitchFamily="18" charset="0"/>
                <a:cs typeface="Times New Roman" panose="02020603050405020304" pitchFamily="18" charset="0"/>
              </a:rPr>
              <a:t>Andra symboler</a:t>
            </a:r>
          </a:p>
          <a:p>
            <a:pPr marL="342900" indent="-342900">
              <a:lnSpc>
                <a:spcPct val="150000"/>
              </a:lnSpc>
              <a:buSzPct val="100000"/>
              <a:buBlip>
                <a:blip r:embed="rId3"/>
              </a:buBlip>
            </a:pPr>
            <a:endParaRPr lang="sv-SE" sz="2000" dirty="0">
              <a:solidFill>
                <a:srgbClr val="330000"/>
              </a:solidFill>
              <a:latin typeface="Times New Roman" panose="02020603050405020304" pitchFamily="18" charset="0"/>
              <a:cs typeface="Times New Roman" panose="02020603050405020304" pitchFamily="18" charset="0"/>
            </a:endParaRPr>
          </a:p>
          <a:p>
            <a:pPr marL="342900" indent="-342900">
              <a:lnSpc>
                <a:spcPct val="150000"/>
              </a:lnSpc>
              <a:buSzPct val="100000"/>
              <a:buBlip>
                <a:blip r:embed="rId3"/>
              </a:buBlip>
            </a:pPr>
            <a:endParaRPr lang="sv-SE" sz="2000" dirty="0">
              <a:solidFill>
                <a:srgbClr val="33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56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9A79D435-11F4-3AAF-6321-89C9E7A1AA21}"/>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D64A1D69-1FB9-DE49-DB53-A80CF0D4CF4E}"/>
              </a:ext>
            </a:extLst>
          </p:cNvPr>
          <p:cNvSpPr txBox="1"/>
          <p:nvPr/>
        </p:nvSpPr>
        <p:spPr>
          <a:xfrm>
            <a:off x="961183" y="817483"/>
            <a:ext cx="9188347" cy="923330"/>
          </a:xfrm>
          <a:prstGeom prst="rect">
            <a:avLst/>
          </a:prstGeom>
          <a:noFill/>
        </p:spPr>
        <p:txBody>
          <a:bodyPr wrap="square" rtlCol="0">
            <a:spAutoFit/>
          </a:bodyPr>
          <a:lstStyle/>
          <a:p>
            <a:r>
              <a:rPr lang="sv-SE" sz="5400" b="1" dirty="0">
                <a:solidFill>
                  <a:srgbClr val="330000"/>
                </a:solidFill>
                <a:latin typeface="Bricolage Grotesque 48pt Conden" panose="020B0605040402000204" pitchFamily="34" charset="0"/>
              </a:rPr>
              <a:t>PUNKTLISTA MED STÖRRE TEXT</a:t>
            </a:r>
          </a:p>
        </p:txBody>
      </p:sp>
      <p:sp>
        <p:nvSpPr>
          <p:cNvPr id="3" name="textruta 2">
            <a:extLst>
              <a:ext uri="{FF2B5EF4-FFF2-40B4-BE49-F238E27FC236}">
                <a16:creationId xmlns:a16="http://schemas.microsoft.com/office/drawing/2014/main" id="{906912CF-23CD-F902-E8D9-B756AD100DA4}"/>
              </a:ext>
            </a:extLst>
          </p:cNvPr>
          <p:cNvSpPr txBox="1"/>
          <p:nvPr/>
        </p:nvSpPr>
        <p:spPr>
          <a:xfrm>
            <a:off x="961182" y="1740814"/>
            <a:ext cx="9875139" cy="2241960"/>
          </a:xfrm>
          <a:prstGeom prst="rect">
            <a:avLst/>
          </a:prstGeom>
          <a:noFill/>
        </p:spPr>
        <p:txBody>
          <a:bodyPr wrap="square" rtlCol="0">
            <a:spAutoFit/>
          </a:bodyPr>
          <a:lstStyle/>
          <a:p>
            <a:pPr marL="342900" indent="-342900">
              <a:lnSpc>
                <a:spcPct val="150000"/>
              </a:lnSpc>
              <a:buSzPct val="100000"/>
              <a:buBlip>
                <a:blip r:embed="rId2"/>
              </a:buBlip>
            </a:pPr>
            <a:r>
              <a:rPr lang="sv-SE" sz="2400" dirty="0">
                <a:solidFill>
                  <a:srgbClr val="F5F5ED"/>
                </a:solidFill>
                <a:latin typeface="Times New Roman" panose="02020603050405020304" pitchFamily="18" charset="0"/>
                <a:cs typeface="Times New Roman" panose="02020603050405020304" pitchFamily="18" charset="0"/>
              </a:rPr>
              <a:t>Punktlista när det till exempel är korta punkter</a:t>
            </a:r>
          </a:p>
          <a:p>
            <a:pPr marL="342900" indent="-342900">
              <a:lnSpc>
                <a:spcPct val="150000"/>
              </a:lnSpc>
              <a:buSzPct val="100000"/>
              <a:buBlip>
                <a:blip r:embed="rId2"/>
              </a:buBlip>
            </a:pPr>
            <a:r>
              <a:rPr lang="sv-SE" sz="2400" dirty="0">
                <a:solidFill>
                  <a:srgbClr val="F5F5ED"/>
                </a:solidFill>
                <a:latin typeface="Times New Roman" panose="02020603050405020304" pitchFamily="18" charset="0"/>
                <a:cs typeface="Times New Roman" panose="02020603050405020304" pitchFamily="18" charset="0"/>
              </a:rPr>
              <a:t>Kort punkt i Times New Roman 24 pt</a:t>
            </a:r>
          </a:p>
          <a:p>
            <a:pPr marL="342900" indent="-342900">
              <a:lnSpc>
                <a:spcPct val="150000"/>
              </a:lnSpc>
              <a:buSzPct val="100000"/>
              <a:buBlip>
                <a:blip r:embed="rId2"/>
              </a:buBlip>
            </a:pPr>
            <a:r>
              <a:rPr lang="sv-SE" sz="2400" dirty="0">
                <a:solidFill>
                  <a:srgbClr val="F5F5ED"/>
                </a:solidFill>
                <a:latin typeface="Times New Roman" panose="02020603050405020304" pitchFamily="18" charset="0"/>
                <a:cs typeface="Times New Roman" panose="02020603050405020304" pitchFamily="18" charset="0"/>
              </a:rPr>
              <a:t>Kort punkt</a:t>
            </a:r>
          </a:p>
          <a:p>
            <a:pPr marL="342900" indent="-342900">
              <a:lnSpc>
                <a:spcPct val="150000"/>
              </a:lnSpc>
              <a:buSzPct val="100000"/>
              <a:buBlip>
                <a:blip r:embed="rId2"/>
              </a:buBlip>
            </a:pPr>
            <a:r>
              <a:rPr lang="sv-SE" sz="2400" dirty="0">
                <a:solidFill>
                  <a:srgbClr val="F5F5ED"/>
                </a:solidFill>
                <a:latin typeface="Times New Roman" panose="02020603050405020304" pitchFamily="18" charset="0"/>
                <a:cs typeface="Times New Roman" panose="02020603050405020304" pitchFamily="18" charset="0"/>
              </a:rPr>
              <a:t>Kort punkt</a:t>
            </a:r>
          </a:p>
        </p:txBody>
      </p:sp>
      <p:sp>
        <p:nvSpPr>
          <p:cNvPr id="4" name="textruta 3">
            <a:extLst>
              <a:ext uri="{FF2B5EF4-FFF2-40B4-BE49-F238E27FC236}">
                <a16:creationId xmlns:a16="http://schemas.microsoft.com/office/drawing/2014/main" id="{4BD339BA-D38F-C435-81C9-F898FC0D3909}"/>
              </a:ext>
            </a:extLst>
          </p:cNvPr>
          <p:cNvSpPr txBox="1"/>
          <p:nvPr/>
        </p:nvSpPr>
        <p:spPr>
          <a:xfrm rot="5400000">
            <a:off x="10033857" y="1982136"/>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Tree>
    <p:extLst>
      <p:ext uri="{BB962C8B-B14F-4D97-AF65-F5344CB8AC3E}">
        <p14:creationId xmlns:p14="http://schemas.microsoft.com/office/powerpoint/2010/main" val="2042891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6" name="textruta 5">
            <a:extLst>
              <a:ext uri="{FF2B5EF4-FFF2-40B4-BE49-F238E27FC236}">
                <a16:creationId xmlns:a16="http://schemas.microsoft.com/office/drawing/2014/main" id="{BAD57309-1609-804E-AB96-D389210928F0}"/>
              </a:ext>
            </a:extLst>
          </p:cNvPr>
          <p:cNvSpPr txBox="1"/>
          <p:nvPr/>
        </p:nvSpPr>
        <p:spPr>
          <a:xfrm rot="5400000">
            <a:off x="10412071" y="15960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4" name="textruta 3">
            <a:extLst>
              <a:ext uri="{FF2B5EF4-FFF2-40B4-BE49-F238E27FC236}">
                <a16:creationId xmlns:a16="http://schemas.microsoft.com/office/drawing/2014/main" id="{C4A372D7-65DE-8640-A88E-1962EEF0B528}"/>
              </a:ext>
            </a:extLst>
          </p:cNvPr>
          <p:cNvSpPr txBox="1"/>
          <p:nvPr/>
        </p:nvSpPr>
        <p:spPr>
          <a:xfrm>
            <a:off x="2874019" y="2224395"/>
            <a:ext cx="6929548" cy="2007344"/>
          </a:xfrm>
          <a:prstGeom prst="rect">
            <a:avLst/>
          </a:prstGeom>
          <a:noFill/>
        </p:spPr>
        <p:txBody>
          <a:bodyPr wrap="square">
            <a:spAutoFit/>
          </a:bodyPr>
          <a:lstStyle/>
          <a:p>
            <a:pPr>
              <a:lnSpc>
                <a:spcPts val="4860"/>
              </a:lnSpc>
              <a:buSzPct val="100000"/>
            </a:pPr>
            <a:r>
              <a:rPr lang="sv-SE" sz="5400" dirty="0">
                <a:solidFill>
                  <a:srgbClr val="330000"/>
                </a:solidFill>
                <a:latin typeface="Bricolage Grotesque 48pt Condensed 48pt Condensed ExtraBold" panose="020B0605040402000204" pitchFamily="34" charset="0"/>
                <a:cs typeface="Times New Roman" panose="02020603050405020304" pitchFamily="18" charset="0"/>
              </a:rPr>
              <a:t>”SÅ HÄR KAN ETT CITAT SE UT, ANPASSA TEXTSTORLEK EFTER MÄNGDEN TEXT.”</a:t>
            </a:r>
          </a:p>
        </p:txBody>
      </p:sp>
    </p:spTree>
    <p:extLst>
      <p:ext uri="{BB962C8B-B14F-4D97-AF65-F5344CB8AC3E}">
        <p14:creationId xmlns:p14="http://schemas.microsoft.com/office/powerpoint/2010/main" val="1283536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30000"/>
        </a:solidFill>
        <a:effectLst/>
      </p:bgPr>
    </p:bg>
    <p:spTree>
      <p:nvGrpSpPr>
        <p:cNvPr id="1" name=""/>
        <p:cNvGrpSpPr/>
        <p:nvPr/>
      </p:nvGrpSpPr>
      <p:grpSpPr>
        <a:xfrm>
          <a:off x="0" y="0"/>
          <a:ext cx="0" cy="0"/>
          <a:chOff x="0" y="0"/>
          <a:chExt cx="0" cy="0"/>
        </a:xfrm>
      </p:grpSpPr>
      <p:sp>
        <p:nvSpPr>
          <p:cNvPr id="4" name="textruta 3">
            <a:extLst>
              <a:ext uri="{FF2B5EF4-FFF2-40B4-BE49-F238E27FC236}">
                <a16:creationId xmlns:a16="http://schemas.microsoft.com/office/drawing/2014/main" id="{2F38C416-A3E0-D143-AD3A-BB80593F8501}"/>
              </a:ext>
            </a:extLst>
          </p:cNvPr>
          <p:cNvSpPr txBox="1"/>
          <p:nvPr/>
        </p:nvSpPr>
        <p:spPr>
          <a:xfrm rot="5400000">
            <a:off x="10033857" y="1999529"/>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
        <p:nvSpPr>
          <p:cNvPr id="2" name="textruta 1">
            <a:extLst>
              <a:ext uri="{FF2B5EF4-FFF2-40B4-BE49-F238E27FC236}">
                <a16:creationId xmlns:a16="http://schemas.microsoft.com/office/drawing/2014/main" id="{B75FD0D6-5332-BB98-22AD-3F23100077E8}"/>
              </a:ext>
            </a:extLst>
          </p:cNvPr>
          <p:cNvSpPr txBox="1"/>
          <p:nvPr/>
        </p:nvSpPr>
        <p:spPr>
          <a:xfrm>
            <a:off x="2874019" y="2224395"/>
            <a:ext cx="6929548" cy="2007344"/>
          </a:xfrm>
          <a:prstGeom prst="rect">
            <a:avLst/>
          </a:prstGeom>
          <a:noFill/>
        </p:spPr>
        <p:txBody>
          <a:bodyPr wrap="square">
            <a:spAutoFit/>
          </a:bodyPr>
          <a:lstStyle/>
          <a:p>
            <a:pPr>
              <a:lnSpc>
                <a:spcPts val="4860"/>
              </a:lnSpc>
              <a:buSzPct val="100000"/>
            </a:pPr>
            <a:r>
              <a:rPr lang="sv-SE" sz="5400" dirty="0">
                <a:solidFill>
                  <a:srgbClr val="F5F5ED"/>
                </a:solidFill>
                <a:latin typeface="Bricolage Grotesque 48pt Condensed 48pt Condensed ExtraBold" panose="020B0605040402000204" pitchFamily="34" charset="0"/>
                <a:cs typeface="Times New Roman" panose="02020603050405020304" pitchFamily="18" charset="0"/>
              </a:rPr>
              <a:t>”SÅ HÄR KAN ETT CITAT SE UT, ANPASSA TEXTSTORLEK EFTER MÄNGDEN TEXT.”</a:t>
            </a:r>
          </a:p>
        </p:txBody>
      </p:sp>
    </p:spTree>
    <p:extLst>
      <p:ext uri="{BB962C8B-B14F-4D97-AF65-F5344CB8AC3E}">
        <p14:creationId xmlns:p14="http://schemas.microsoft.com/office/powerpoint/2010/main" val="1807467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7F84C5C-EA18-689D-5E99-E067B9888952}"/>
            </a:ext>
          </a:extLst>
        </p:cNvPr>
        <p:cNvGrpSpPr/>
        <p:nvPr/>
      </p:nvGrpSpPr>
      <p:grpSpPr>
        <a:xfrm>
          <a:off x="0" y="0"/>
          <a:ext cx="0" cy="0"/>
          <a:chOff x="0" y="0"/>
          <a:chExt cx="0" cy="0"/>
        </a:xfrm>
      </p:grpSpPr>
      <p:sp>
        <p:nvSpPr>
          <p:cNvPr id="4" name="textruta 3">
            <a:extLst>
              <a:ext uri="{FF2B5EF4-FFF2-40B4-BE49-F238E27FC236}">
                <a16:creationId xmlns:a16="http://schemas.microsoft.com/office/drawing/2014/main" id="{EB11DCB0-17E1-3347-F4DD-CC3AA108B723}"/>
              </a:ext>
            </a:extLst>
          </p:cNvPr>
          <p:cNvSpPr txBox="1"/>
          <p:nvPr/>
        </p:nvSpPr>
        <p:spPr>
          <a:xfrm rot="5400000">
            <a:off x="10033857" y="1999529"/>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
        <p:nvSpPr>
          <p:cNvPr id="3" name="textruta 2">
            <a:extLst>
              <a:ext uri="{FF2B5EF4-FFF2-40B4-BE49-F238E27FC236}">
                <a16:creationId xmlns:a16="http://schemas.microsoft.com/office/drawing/2014/main" id="{5883E2E0-42BC-3248-8199-49EDBF936E4F}"/>
              </a:ext>
            </a:extLst>
          </p:cNvPr>
          <p:cNvSpPr txBox="1"/>
          <p:nvPr/>
        </p:nvSpPr>
        <p:spPr>
          <a:xfrm>
            <a:off x="2874019" y="2224395"/>
            <a:ext cx="6929548" cy="2007344"/>
          </a:xfrm>
          <a:prstGeom prst="rect">
            <a:avLst/>
          </a:prstGeom>
          <a:noFill/>
        </p:spPr>
        <p:txBody>
          <a:bodyPr wrap="square">
            <a:spAutoFit/>
          </a:bodyPr>
          <a:lstStyle/>
          <a:p>
            <a:pPr>
              <a:lnSpc>
                <a:spcPts val="4860"/>
              </a:lnSpc>
              <a:buSzPct val="100000"/>
            </a:pPr>
            <a:r>
              <a:rPr lang="sv-SE" sz="5400" dirty="0">
                <a:solidFill>
                  <a:srgbClr val="330000"/>
                </a:solidFill>
                <a:latin typeface="Bricolage Grotesque 48pt Condensed 48pt Condensed ExtraBold" panose="020B0605040402000204" pitchFamily="34" charset="0"/>
                <a:cs typeface="Times New Roman" panose="02020603050405020304" pitchFamily="18" charset="0"/>
              </a:rPr>
              <a:t>”SÅ HÄR KAN ETT CITAT SE UT, ANPASSA TEXTSTORLEK EFTER MÄNGDEN TEXT.”</a:t>
            </a:r>
          </a:p>
        </p:txBody>
      </p:sp>
    </p:spTree>
    <p:extLst>
      <p:ext uri="{BB962C8B-B14F-4D97-AF65-F5344CB8AC3E}">
        <p14:creationId xmlns:p14="http://schemas.microsoft.com/office/powerpoint/2010/main" val="3328686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D17A7A5-6650-DE46-B122-00C38AC967FC}"/>
              </a:ext>
            </a:extLst>
          </p:cNvPr>
          <p:cNvSpPr txBox="1">
            <a:spLocks/>
          </p:cNvSpPr>
          <p:nvPr/>
        </p:nvSpPr>
        <p:spPr>
          <a:xfrm>
            <a:off x="947738" y="817470"/>
            <a:ext cx="9359900" cy="908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RUBRIK: OM NÅGONTING</a:t>
            </a:r>
            <a:b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5400" b="1" dirty="0">
              <a:solidFill>
                <a:srgbClr val="330000"/>
              </a:solidFill>
              <a:latin typeface="Bricolage Grotesque 48pt Conden" panose="020B0605040402000204" pitchFamily="34" charset="0"/>
            </a:endParaRPr>
          </a:p>
        </p:txBody>
      </p:sp>
      <p:sp>
        <p:nvSpPr>
          <p:cNvPr id="3" name="Platshållare för innehåll 2">
            <a:extLst>
              <a:ext uri="{FF2B5EF4-FFF2-40B4-BE49-F238E27FC236}">
                <a16:creationId xmlns:a16="http://schemas.microsoft.com/office/drawing/2014/main" id="{CBEAFC71-C303-4240-97FA-B65C164F5F27}"/>
              </a:ext>
            </a:extLst>
          </p:cNvPr>
          <p:cNvSpPr txBox="1">
            <a:spLocks/>
          </p:cNvSpPr>
          <p:nvPr/>
        </p:nvSpPr>
        <p:spPr>
          <a:xfrm>
            <a:off x="947738" y="1633169"/>
            <a:ext cx="9359900" cy="417999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cs typeface="Times New Roman" panose="02020603050405020304" pitchFamily="18" charset="0"/>
              </a:rPr>
              <a:t>Text om någonting. 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ruta 5">
            <a:extLst>
              <a:ext uri="{FF2B5EF4-FFF2-40B4-BE49-F238E27FC236}">
                <a16:creationId xmlns:a16="http://schemas.microsoft.com/office/drawing/2014/main" id="{C0661108-B3D0-2848-9ED6-0EAE56D00E5C}"/>
              </a:ext>
            </a:extLst>
          </p:cNvPr>
          <p:cNvSpPr txBox="1"/>
          <p:nvPr/>
        </p:nvSpPr>
        <p:spPr>
          <a:xfrm rot="5400000">
            <a:off x="10412071" y="1587311"/>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Tree>
    <p:extLst>
      <p:ext uri="{BB962C8B-B14F-4D97-AF65-F5344CB8AC3E}">
        <p14:creationId xmlns:p14="http://schemas.microsoft.com/office/powerpoint/2010/main" val="1941827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D17A7A5-6650-DE46-B122-00C38AC967FC}"/>
              </a:ext>
            </a:extLst>
          </p:cNvPr>
          <p:cNvSpPr txBox="1">
            <a:spLocks/>
          </p:cNvSpPr>
          <p:nvPr/>
        </p:nvSpPr>
        <p:spPr>
          <a:xfrm>
            <a:off x="947737" y="811213"/>
            <a:ext cx="9359900" cy="908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RUBRIK: OM NÅGONTING</a:t>
            </a:r>
            <a:b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5400" b="1" dirty="0">
              <a:solidFill>
                <a:srgbClr val="330000"/>
              </a:solidFill>
              <a:latin typeface="Bricolage Grotesque 48pt Conden" panose="020B0605040402000204" pitchFamily="34" charset="0"/>
            </a:endParaRPr>
          </a:p>
        </p:txBody>
      </p:sp>
      <p:sp>
        <p:nvSpPr>
          <p:cNvPr id="3" name="Platshållare för innehåll 2">
            <a:extLst>
              <a:ext uri="{FF2B5EF4-FFF2-40B4-BE49-F238E27FC236}">
                <a16:creationId xmlns:a16="http://schemas.microsoft.com/office/drawing/2014/main" id="{CBEAFC71-C303-4240-97FA-B65C164F5F27}"/>
              </a:ext>
            </a:extLst>
          </p:cNvPr>
          <p:cNvSpPr txBox="1">
            <a:spLocks/>
          </p:cNvSpPr>
          <p:nvPr/>
        </p:nvSpPr>
        <p:spPr>
          <a:xfrm>
            <a:off x="947737" y="1714454"/>
            <a:ext cx="4968875" cy="417998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b="1" dirty="0">
                <a:solidFill>
                  <a:srgbClr val="330000"/>
                </a:solidFill>
                <a:latin typeface="Libre Franklin" pitchFamily="2" charset="77"/>
              </a:rPr>
              <a:t>Så här kan det se ut med två spalter, följ stödlinjerna i mitten. </a:t>
            </a:r>
            <a:r>
              <a:rPr lang="sv-SE" sz="2000" dirty="0">
                <a:solidFill>
                  <a:srgbClr val="330000"/>
                </a:solidFill>
                <a:latin typeface="Times New Roman" panose="02020603050405020304" pitchFamily="18" charset="0"/>
                <a:cs typeface="Times New Roman" panose="02020603050405020304" pitchFamily="18" charset="0"/>
              </a:rPr>
              <a:t>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ruta 5">
            <a:extLst>
              <a:ext uri="{FF2B5EF4-FFF2-40B4-BE49-F238E27FC236}">
                <a16:creationId xmlns:a16="http://schemas.microsoft.com/office/drawing/2014/main" id="{C0661108-B3D0-2848-9ED6-0EAE56D00E5C}"/>
              </a:ext>
            </a:extLst>
          </p:cNvPr>
          <p:cNvSpPr txBox="1"/>
          <p:nvPr/>
        </p:nvSpPr>
        <p:spPr>
          <a:xfrm rot="5400000">
            <a:off x="10424597"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4" name="Platshållare för innehåll 2">
            <a:extLst>
              <a:ext uri="{FF2B5EF4-FFF2-40B4-BE49-F238E27FC236}">
                <a16:creationId xmlns:a16="http://schemas.microsoft.com/office/drawing/2014/main" id="{F0522A00-6A6A-95A6-BC2D-41F41DA8F9EA}"/>
              </a:ext>
            </a:extLst>
          </p:cNvPr>
          <p:cNvSpPr txBox="1">
            <a:spLocks/>
          </p:cNvSpPr>
          <p:nvPr/>
        </p:nvSpPr>
        <p:spPr>
          <a:xfrm>
            <a:off x="6203950" y="1719898"/>
            <a:ext cx="4968875" cy="417998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b="1" dirty="0">
                <a:solidFill>
                  <a:srgbClr val="330000"/>
                </a:solidFill>
                <a:latin typeface="Libre Franklin" pitchFamily="2" charset="77"/>
              </a:rPr>
              <a:t>Så här kan det se ut med två spalter, följ stödlinjerna i mitten. </a:t>
            </a:r>
            <a:r>
              <a:rPr lang="sv-SE" sz="2000" dirty="0">
                <a:solidFill>
                  <a:srgbClr val="330000"/>
                </a:solidFill>
                <a:latin typeface="Times New Roman" panose="02020603050405020304" pitchFamily="18" charset="0"/>
                <a:cs typeface="Times New Roman" panose="02020603050405020304" pitchFamily="18" charset="0"/>
              </a:rPr>
              <a:t>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52915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2CF3115A-74D8-414E-D363-51CBB561C524}"/>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B7CD2851-E193-773F-EDBD-7484DE3E62FC}"/>
              </a:ext>
            </a:extLst>
          </p:cNvPr>
          <p:cNvSpPr txBox="1">
            <a:spLocks/>
          </p:cNvSpPr>
          <p:nvPr/>
        </p:nvSpPr>
        <p:spPr>
          <a:xfrm>
            <a:off x="947738" y="872555"/>
            <a:ext cx="9359900" cy="5215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3200"/>
              </a:lnSpc>
            </a:pPr>
            <a: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RUBRIK ETT</a:t>
            </a:r>
            <a:b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3600" b="1" dirty="0">
              <a:solidFill>
                <a:srgbClr val="330000"/>
              </a:solidFill>
              <a:latin typeface="Bricolage Grotesque 48pt Conden" panose="020B0605040402000204" pitchFamily="34" charset="0"/>
            </a:endParaRPr>
          </a:p>
        </p:txBody>
      </p:sp>
      <p:sp>
        <p:nvSpPr>
          <p:cNvPr id="3" name="Platshållare för innehåll 2">
            <a:extLst>
              <a:ext uri="{FF2B5EF4-FFF2-40B4-BE49-F238E27FC236}">
                <a16:creationId xmlns:a16="http://schemas.microsoft.com/office/drawing/2014/main" id="{7FA759BC-07A4-4014-0CF0-3327CD4E9C1B}"/>
              </a:ext>
            </a:extLst>
          </p:cNvPr>
          <p:cNvSpPr txBox="1">
            <a:spLocks/>
          </p:cNvSpPr>
          <p:nvPr/>
        </p:nvSpPr>
        <p:spPr>
          <a:xfrm>
            <a:off x="947738" y="1339005"/>
            <a:ext cx="9359900" cy="112877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cs typeface="Times New Roman" panose="02020603050405020304" pitchFamily="18" charset="0"/>
              </a:rPr>
              <a:t>Text om någonting. 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textruta 5">
            <a:extLst>
              <a:ext uri="{FF2B5EF4-FFF2-40B4-BE49-F238E27FC236}">
                <a16:creationId xmlns:a16="http://schemas.microsoft.com/office/drawing/2014/main" id="{907904B6-D6D6-5A6A-BE80-DE5EA7726D86}"/>
              </a:ext>
            </a:extLst>
          </p:cNvPr>
          <p:cNvSpPr txBox="1"/>
          <p:nvPr/>
        </p:nvSpPr>
        <p:spPr>
          <a:xfrm rot="5400000">
            <a:off x="10412071" y="1587311"/>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4" name="Rubrik 1">
            <a:extLst>
              <a:ext uri="{FF2B5EF4-FFF2-40B4-BE49-F238E27FC236}">
                <a16:creationId xmlns:a16="http://schemas.microsoft.com/office/drawing/2014/main" id="{9E2FFA23-6BDF-E739-5E22-ADF5EC420F42}"/>
              </a:ext>
            </a:extLst>
          </p:cNvPr>
          <p:cNvSpPr txBox="1">
            <a:spLocks/>
          </p:cNvSpPr>
          <p:nvPr/>
        </p:nvSpPr>
        <p:spPr>
          <a:xfrm>
            <a:off x="969772" y="2723389"/>
            <a:ext cx="9359900" cy="5215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3200"/>
              </a:lnSpc>
            </a:pPr>
            <a: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RUBRIK TVÅ</a:t>
            </a:r>
            <a:b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3600" b="1" dirty="0">
              <a:solidFill>
                <a:srgbClr val="330000"/>
              </a:solidFill>
              <a:latin typeface="Bricolage Grotesque 48pt Conden" panose="020B0605040402000204" pitchFamily="34" charset="0"/>
            </a:endParaRPr>
          </a:p>
        </p:txBody>
      </p:sp>
      <p:sp>
        <p:nvSpPr>
          <p:cNvPr id="5" name="Platshållare för innehåll 2">
            <a:extLst>
              <a:ext uri="{FF2B5EF4-FFF2-40B4-BE49-F238E27FC236}">
                <a16:creationId xmlns:a16="http://schemas.microsoft.com/office/drawing/2014/main" id="{700C7761-7B8F-216E-696F-41C3F34F814F}"/>
              </a:ext>
            </a:extLst>
          </p:cNvPr>
          <p:cNvSpPr txBox="1">
            <a:spLocks/>
          </p:cNvSpPr>
          <p:nvPr/>
        </p:nvSpPr>
        <p:spPr>
          <a:xfrm>
            <a:off x="969772" y="3189839"/>
            <a:ext cx="9359900" cy="112877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cs typeface="Times New Roman" panose="02020603050405020304" pitchFamily="18" charset="0"/>
              </a:rPr>
              <a:t>Text om någonting. 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ubrik 1">
            <a:extLst>
              <a:ext uri="{FF2B5EF4-FFF2-40B4-BE49-F238E27FC236}">
                <a16:creationId xmlns:a16="http://schemas.microsoft.com/office/drawing/2014/main" id="{AA9C0321-0476-B569-B4E0-AE2EB283BC72}"/>
              </a:ext>
            </a:extLst>
          </p:cNvPr>
          <p:cNvSpPr txBox="1">
            <a:spLocks/>
          </p:cNvSpPr>
          <p:nvPr/>
        </p:nvSpPr>
        <p:spPr>
          <a:xfrm>
            <a:off x="958755" y="4497105"/>
            <a:ext cx="9359900" cy="52153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3200"/>
              </a:lnSpc>
            </a:pPr>
            <a: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RUBRIK TRE</a:t>
            </a:r>
            <a:br>
              <a:rPr lang="sv-SE" sz="36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3600" b="1" dirty="0">
              <a:solidFill>
                <a:srgbClr val="330000"/>
              </a:solidFill>
              <a:latin typeface="Bricolage Grotesque 48pt Conden" panose="020B0605040402000204" pitchFamily="34" charset="0"/>
            </a:endParaRPr>
          </a:p>
        </p:txBody>
      </p:sp>
      <p:sp>
        <p:nvSpPr>
          <p:cNvPr id="8" name="Platshållare för innehåll 2">
            <a:extLst>
              <a:ext uri="{FF2B5EF4-FFF2-40B4-BE49-F238E27FC236}">
                <a16:creationId xmlns:a16="http://schemas.microsoft.com/office/drawing/2014/main" id="{BC28A66F-5B4F-C132-7FBE-71679DDE8DF4}"/>
              </a:ext>
            </a:extLst>
          </p:cNvPr>
          <p:cNvSpPr txBox="1">
            <a:spLocks/>
          </p:cNvSpPr>
          <p:nvPr/>
        </p:nvSpPr>
        <p:spPr>
          <a:xfrm>
            <a:off x="958755" y="4963555"/>
            <a:ext cx="9359900" cy="112877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cs typeface="Times New Roman" panose="02020603050405020304" pitchFamily="18" charset="0"/>
              </a:rPr>
              <a:t>Text om någonting. Sed ut </a:t>
            </a:r>
            <a:r>
              <a:rPr lang="sv-SE" sz="2000" dirty="0" err="1">
                <a:solidFill>
                  <a:srgbClr val="330000"/>
                </a:solidFill>
                <a:latin typeface="Times New Roman" panose="02020603050405020304" pitchFamily="18" charset="0"/>
                <a:cs typeface="Times New Roman" panose="02020603050405020304" pitchFamily="18" charset="0"/>
              </a:rPr>
              <a:t>perspiciatis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unde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omnis</a:t>
            </a:r>
            <a:r>
              <a:rPr lang="sv-SE" sz="2000" dirty="0">
                <a:solidFill>
                  <a:srgbClr val="330000"/>
                </a:solidFill>
                <a:latin typeface="Times New Roman" panose="02020603050405020304" pitchFamily="18" charset="0"/>
                <a:cs typeface="Times New Roman" panose="02020603050405020304" pitchFamily="18" charset="0"/>
              </a:rPr>
              <a:t> iste </a:t>
            </a:r>
            <a:r>
              <a:rPr lang="sv-SE" sz="2000" dirty="0" err="1">
                <a:solidFill>
                  <a:srgbClr val="330000"/>
                </a:solidFill>
                <a:latin typeface="Times New Roman" panose="02020603050405020304" pitchFamily="18" charset="0"/>
                <a:cs typeface="Times New Roman" panose="02020603050405020304" pitchFamily="18" charset="0"/>
              </a:rPr>
              <a:t>natus</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error</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sit</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voluptatem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accusantium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doloremque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laudantium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totam</a:t>
            </a:r>
            <a:r>
              <a:rPr lang="sv-SE" sz="2000" dirty="0">
                <a:solidFill>
                  <a:srgbClr val="330000"/>
                </a:solidFill>
                <a:latin typeface="Times New Roman" panose="02020603050405020304" pitchFamily="18" charset="0"/>
                <a:cs typeface="Times New Roman" panose="02020603050405020304" pitchFamily="18" charset="0"/>
              </a:rPr>
              <a:t> rem </a:t>
            </a:r>
            <a:r>
              <a:rPr lang="sv-SE" sz="2000" dirty="0" err="1">
                <a:solidFill>
                  <a:srgbClr val="330000"/>
                </a:solidFill>
                <a:latin typeface="Times New Roman" panose="02020603050405020304" pitchFamily="18" charset="0"/>
                <a:cs typeface="Times New Roman" panose="02020603050405020304" pitchFamily="18" charset="0"/>
              </a:rPr>
              <a:t>aperiam</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eaque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ipsa</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quae</a:t>
            </a:r>
            <a:r>
              <a:rPr lang="sv-SE" sz="2000" dirty="0">
                <a:solidFill>
                  <a:srgbClr val="330000"/>
                </a:solidFill>
                <a:latin typeface="Times New Roman" panose="02020603050405020304" pitchFamily="18" charset="0"/>
                <a:cs typeface="Times New Roman" panose="02020603050405020304" pitchFamily="18" charset="0"/>
              </a:rPr>
              <a:t> ab </a:t>
            </a:r>
            <a:r>
              <a:rPr lang="sv-SE" sz="2000" dirty="0" err="1">
                <a:solidFill>
                  <a:srgbClr val="330000"/>
                </a:solidFill>
                <a:latin typeface="Times New Roman" panose="02020603050405020304" pitchFamily="18" charset="0"/>
                <a:cs typeface="Times New Roman" panose="02020603050405020304" pitchFamily="18" charset="0"/>
              </a:rPr>
              <a:t>illo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inventore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veritatis</a:t>
            </a:r>
            <a:r>
              <a:rPr lang="sv-SE" sz="2000" dirty="0">
                <a:solidFill>
                  <a:srgbClr val="330000"/>
                </a:solidFill>
                <a:latin typeface="Times New Roman" panose="02020603050405020304" pitchFamily="18" charset="0"/>
                <a:cs typeface="Times New Roman" panose="02020603050405020304" pitchFamily="18" charset="0"/>
              </a:rPr>
              <a:t> et </a:t>
            </a:r>
            <a:r>
              <a:rPr lang="sv-SE" sz="2000" dirty="0" err="1">
                <a:solidFill>
                  <a:srgbClr val="330000"/>
                </a:solidFill>
                <a:latin typeface="Times New Roman" panose="02020603050405020304" pitchFamily="18" charset="0"/>
                <a:cs typeface="Times New Roman" panose="02020603050405020304" pitchFamily="18" charset="0"/>
              </a:rPr>
              <a:t>quasi</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architecto</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beatae</a:t>
            </a:r>
            <a:r>
              <a:rPr lang="sv-SE" sz="2000" dirty="0">
                <a:solidFill>
                  <a:srgbClr val="330000"/>
                </a:solidFill>
                <a:latin typeface="Times New Roman" panose="02020603050405020304" pitchFamily="18" charset="0"/>
                <a:cs typeface="Times New Roman" panose="02020603050405020304" pitchFamily="18" charset="0"/>
              </a:rPr>
              <a:t> vitae </a:t>
            </a:r>
            <a:r>
              <a:rPr lang="sv-SE" sz="2000" dirty="0" err="1">
                <a:solidFill>
                  <a:srgbClr val="330000"/>
                </a:solidFill>
                <a:latin typeface="Times New Roman" panose="02020603050405020304" pitchFamily="18" charset="0"/>
                <a:cs typeface="Times New Roman" panose="02020603050405020304" pitchFamily="18" charset="0"/>
              </a:rPr>
              <a:t>dicta</a:t>
            </a:r>
            <a:r>
              <a:rPr lang="sv-SE" sz="2000" dirty="0">
                <a:solidFill>
                  <a:srgbClr val="330000"/>
                </a:solidFill>
                <a:latin typeface="Times New Roman" panose="02020603050405020304" pitchFamily="18" charset="0"/>
                <a:cs typeface="Times New Roman" panose="02020603050405020304" pitchFamily="18" charset="0"/>
              </a:rPr>
              <a:t> sunt </a:t>
            </a:r>
            <a:r>
              <a:rPr lang="sv-SE" sz="2000" dirty="0" err="1">
                <a:solidFill>
                  <a:srgbClr val="330000"/>
                </a:solidFill>
                <a:latin typeface="Times New Roman" panose="02020603050405020304" pitchFamily="18" charset="0"/>
                <a:cs typeface="Times New Roman" panose="02020603050405020304" pitchFamily="18" charset="0"/>
              </a:rPr>
              <a:t>explicabo</a:t>
            </a:r>
            <a:r>
              <a:rPr lang="sv-SE" sz="2000" dirty="0">
                <a:solidFill>
                  <a:srgbClr val="330000"/>
                </a:solidFill>
                <a:latin typeface="Times New Roman" panose="02020603050405020304" pitchFamily="18" charset="0"/>
                <a:cs typeface="Times New Roman" panose="02020603050405020304" pitchFamily="18" charset="0"/>
              </a:rPr>
              <a:t>. </a:t>
            </a:r>
            <a:endPar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0474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D17A7A5-6650-DE46-B122-00C38AC967FC}"/>
              </a:ext>
            </a:extLst>
          </p:cNvPr>
          <p:cNvSpPr txBox="1">
            <a:spLocks/>
          </p:cNvSpPr>
          <p:nvPr/>
        </p:nvSpPr>
        <p:spPr>
          <a:xfrm>
            <a:off x="965114" y="806399"/>
            <a:ext cx="9359900" cy="908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t>ANVÄND BILD</a:t>
            </a:r>
            <a:br>
              <a:rPr lang="sv-SE" sz="5400" b="1" dirty="0">
                <a:solidFill>
                  <a:srgbClr val="330000"/>
                </a:solidFill>
                <a:latin typeface="Bricolage Grotesque 48pt Conden" panose="020B0605040402000204" pitchFamily="34" charset="0"/>
                <a:ea typeface="Calibri" panose="020F0502020204030204" pitchFamily="34" charset="0"/>
                <a:cs typeface="Times New Roman" panose="02020603050405020304" pitchFamily="18" charset="0"/>
              </a:rPr>
            </a:br>
            <a:endParaRPr lang="sv-SE" sz="5400" b="1" dirty="0">
              <a:solidFill>
                <a:srgbClr val="330000"/>
              </a:solidFill>
              <a:latin typeface="Bricolage Grotesque 48pt Conden" panose="020B0605040402000204" pitchFamily="34" charset="0"/>
            </a:endParaRPr>
          </a:p>
        </p:txBody>
      </p:sp>
      <p:sp>
        <p:nvSpPr>
          <p:cNvPr id="3" name="Platshållare för innehåll 2">
            <a:extLst>
              <a:ext uri="{FF2B5EF4-FFF2-40B4-BE49-F238E27FC236}">
                <a16:creationId xmlns:a16="http://schemas.microsoft.com/office/drawing/2014/main" id="{CBEAFC71-C303-4240-97FA-B65C164F5F27}"/>
              </a:ext>
            </a:extLst>
          </p:cNvPr>
          <p:cNvSpPr txBox="1">
            <a:spLocks/>
          </p:cNvSpPr>
          <p:nvPr/>
        </p:nvSpPr>
        <p:spPr>
          <a:xfrm>
            <a:off x="965113" y="1871610"/>
            <a:ext cx="4951499" cy="368591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Med text. Du kan skriva något om bilden här, eller lägga en punktlista.</a:t>
            </a:r>
          </a:p>
        </p:txBody>
      </p:sp>
      <p:sp>
        <p:nvSpPr>
          <p:cNvPr id="6" name="textruta 5">
            <a:extLst>
              <a:ext uri="{FF2B5EF4-FFF2-40B4-BE49-F238E27FC236}">
                <a16:creationId xmlns:a16="http://schemas.microsoft.com/office/drawing/2014/main" id="{C0661108-B3D0-2848-9ED6-0EAE56D00E5C}"/>
              </a:ext>
            </a:extLst>
          </p:cNvPr>
          <p:cNvSpPr txBox="1"/>
          <p:nvPr/>
        </p:nvSpPr>
        <p:spPr>
          <a:xfrm rot="5400000">
            <a:off x="10412071"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7" name="Bildobjekt 6">
            <a:extLst>
              <a:ext uri="{FF2B5EF4-FFF2-40B4-BE49-F238E27FC236}">
                <a16:creationId xmlns:a16="http://schemas.microsoft.com/office/drawing/2014/main" id="{6A92B974-CE9D-DD66-DE74-B931F6DDAC1A}"/>
              </a:ext>
            </a:extLst>
          </p:cNvPr>
          <p:cNvPicPr>
            <a:picLocks noChangeAspect="1"/>
          </p:cNvPicPr>
          <p:nvPr/>
        </p:nvPicPr>
        <p:blipFill>
          <a:blip r:embed="rId2"/>
          <a:stretch>
            <a:fillRect/>
          </a:stretch>
        </p:blipFill>
        <p:spPr>
          <a:xfrm>
            <a:off x="6203950" y="800099"/>
            <a:ext cx="4220210" cy="5275263"/>
          </a:xfrm>
          <a:prstGeom prst="rect">
            <a:avLst/>
          </a:prstGeom>
        </p:spPr>
      </p:pic>
    </p:spTree>
    <p:extLst>
      <p:ext uri="{BB962C8B-B14F-4D97-AF65-F5344CB8AC3E}">
        <p14:creationId xmlns:p14="http://schemas.microsoft.com/office/powerpoint/2010/main" val="965302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44814C06-E393-F444-87EC-7E7790D8F073}"/>
              </a:ext>
            </a:extLst>
          </p:cNvPr>
          <p:cNvSpPr txBox="1"/>
          <p:nvPr/>
        </p:nvSpPr>
        <p:spPr>
          <a:xfrm>
            <a:off x="965114" y="806403"/>
            <a:ext cx="9188347" cy="646331"/>
          </a:xfrm>
          <a:prstGeom prst="rect">
            <a:avLst/>
          </a:prstGeom>
          <a:noFill/>
        </p:spPr>
        <p:txBody>
          <a:bodyPr wrap="square" rtlCol="0">
            <a:spAutoFit/>
          </a:bodyPr>
          <a:lstStyle/>
          <a:p>
            <a:r>
              <a:rPr lang="sv-SE" sz="3600" b="1" dirty="0">
                <a:solidFill>
                  <a:srgbClr val="330000"/>
                </a:solidFill>
                <a:latin typeface="Bricolage Grotesque 48pt Conden" panose="020B0605040402000204" pitchFamily="34" charset="0"/>
              </a:rPr>
              <a:t>FÄRGER</a:t>
            </a:r>
          </a:p>
        </p:txBody>
      </p:sp>
      <p:sp>
        <p:nvSpPr>
          <p:cNvPr id="5" name="textruta 4">
            <a:extLst>
              <a:ext uri="{FF2B5EF4-FFF2-40B4-BE49-F238E27FC236}">
                <a16:creationId xmlns:a16="http://schemas.microsoft.com/office/drawing/2014/main" id="{37901066-7F7B-BD4F-BF57-C139EDD8BB2C}"/>
              </a:ext>
            </a:extLst>
          </p:cNvPr>
          <p:cNvSpPr txBox="1"/>
          <p:nvPr/>
        </p:nvSpPr>
        <p:spPr>
          <a:xfrm>
            <a:off x="965114" y="1452734"/>
            <a:ext cx="9359899" cy="707886"/>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För att publiken ska känna igen att Vänsterpartiet är avsändaren används i första hand mörkröd, </a:t>
            </a:r>
            <a:r>
              <a:rPr lang="sv-SE" sz="2000" dirty="0">
                <a:solidFill>
                  <a:srgbClr val="F5F5ED"/>
                </a:solidFill>
                <a:highlight>
                  <a:srgbClr val="ED1C24"/>
                </a:highlight>
                <a:latin typeface="Times New Roman" panose="02020603050405020304" pitchFamily="18" charset="0"/>
                <a:cs typeface="Times New Roman" panose="02020603050405020304" pitchFamily="18" charset="0"/>
              </a:rPr>
              <a:t>grädde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a:solidFill>
                  <a:srgbClr val="FEB1AB"/>
                </a:solidFill>
                <a:latin typeface="Times New Roman" panose="02020603050405020304" pitchFamily="18" charset="0"/>
                <a:cs typeface="Times New Roman" panose="02020603050405020304" pitchFamily="18" charset="0"/>
              </a:rPr>
              <a:t>rosa</a:t>
            </a:r>
            <a:r>
              <a:rPr lang="sv-SE" sz="2000" dirty="0">
                <a:solidFill>
                  <a:srgbClr val="330000"/>
                </a:solidFill>
                <a:latin typeface="Times New Roman" panose="02020603050405020304" pitchFamily="18" charset="0"/>
                <a:cs typeface="Times New Roman" panose="02020603050405020304" pitchFamily="18" charset="0"/>
              </a:rPr>
              <a:t> och </a:t>
            </a:r>
            <a:r>
              <a:rPr lang="sv-SE" sz="2000" dirty="0">
                <a:solidFill>
                  <a:srgbClr val="ED1C24"/>
                </a:solidFill>
                <a:latin typeface="Times New Roman" panose="02020603050405020304" pitchFamily="18" charset="0"/>
                <a:cs typeface="Times New Roman" panose="02020603050405020304" pitchFamily="18" charset="0"/>
              </a:rPr>
              <a:t>röd</a:t>
            </a:r>
            <a:r>
              <a:rPr lang="sv-SE" sz="2000" dirty="0">
                <a:solidFill>
                  <a:srgbClr val="330000"/>
                </a:solidFill>
                <a:latin typeface="Times New Roman" panose="02020603050405020304" pitchFamily="18" charset="0"/>
                <a:cs typeface="Times New Roman" panose="02020603050405020304" pitchFamily="18" charset="0"/>
              </a:rPr>
              <a:t>. </a:t>
            </a:r>
          </a:p>
        </p:txBody>
      </p:sp>
      <p:sp>
        <p:nvSpPr>
          <p:cNvPr id="6" name="textruta 5">
            <a:extLst>
              <a:ext uri="{FF2B5EF4-FFF2-40B4-BE49-F238E27FC236}">
                <a16:creationId xmlns:a16="http://schemas.microsoft.com/office/drawing/2014/main" id="{EA43C418-1270-804C-8DB5-7D8950A4B1E3}"/>
              </a:ext>
            </a:extLst>
          </p:cNvPr>
          <p:cNvSpPr txBox="1"/>
          <p:nvPr/>
        </p:nvSpPr>
        <p:spPr>
          <a:xfrm>
            <a:off x="965114" y="2689814"/>
            <a:ext cx="9188347" cy="646331"/>
          </a:xfrm>
          <a:prstGeom prst="rect">
            <a:avLst/>
          </a:prstGeom>
          <a:noFill/>
        </p:spPr>
        <p:txBody>
          <a:bodyPr wrap="square" rtlCol="0">
            <a:spAutoFit/>
          </a:bodyPr>
          <a:lstStyle/>
          <a:p>
            <a:r>
              <a:rPr lang="sv-SE" sz="3600" b="1" dirty="0">
                <a:solidFill>
                  <a:srgbClr val="330000"/>
                </a:solidFill>
                <a:latin typeface="Bricolage Grotesque 48pt Conden" panose="020B0605040402000204" pitchFamily="34" charset="0"/>
              </a:rPr>
              <a:t>TEXT</a:t>
            </a:r>
          </a:p>
        </p:txBody>
      </p:sp>
      <p:sp>
        <p:nvSpPr>
          <p:cNvPr id="7" name="textruta 6">
            <a:extLst>
              <a:ext uri="{FF2B5EF4-FFF2-40B4-BE49-F238E27FC236}">
                <a16:creationId xmlns:a16="http://schemas.microsoft.com/office/drawing/2014/main" id="{00039A04-6726-E345-A0BF-9F45CF4ECAF9}"/>
              </a:ext>
            </a:extLst>
          </p:cNvPr>
          <p:cNvSpPr txBox="1"/>
          <p:nvPr/>
        </p:nvSpPr>
        <p:spPr>
          <a:xfrm>
            <a:off x="965115" y="3336145"/>
            <a:ext cx="9359898" cy="2246769"/>
          </a:xfrm>
          <a:prstGeom prst="rect">
            <a:avLst/>
          </a:prstGeom>
          <a:noFill/>
        </p:spPr>
        <p:txBody>
          <a:bodyPr wrap="square" rtlCol="0">
            <a:spAutoFit/>
          </a:bodyPr>
          <a:lstStyle/>
          <a:p>
            <a:r>
              <a:rPr lang="sv-SE" sz="2000" dirty="0" err="1">
                <a:solidFill>
                  <a:srgbClr val="330000"/>
                </a:solidFill>
                <a:latin typeface="Times New Roman" panose="02020603050405020304" pitchFamily="18" charset="0"/>
                <a:cs typeface="Times New Roman" panose="02020603050405020304" pitchFamily="18" charset="0"/>
              </a:rPr>
              <a:t>Bricolage</a:t>
            </a:r>
            <a:r>
              <a:rPr lang="sv-SE" sz="2000" dirty="0">
                <a:solidFill>
                  <a:srgbClr val="330000"/>
                </a:solidFill>
                <a:latin typeface="Times New Roman" panose="02020603050405020304" pitchFamily="18" charset="0"/>
                <a:cs typeface="Times New Roman" panose="02020603050405020304" pitchFamily="18" charset="0"/>
              </a:rPr>
              <a:t> </a:t>
            </a:r>
            <a:r>
              <a:rPr lang="sv-SE" sz="2000" dirty="0" err="1">
                <a:solidFill>
                  <a:srgbClr val="330000"/>
                </a:solidFill>
                <a:latin typeface="Times New Roman" panose="02020603050405020304" pitchFamily="18" charset="0"/>
                <a:cs typeface="Times New Roman" panose="02020603050405020304" pitchFamily="18" charset="0"/>
              </a:rPr>
              <a:t>Grotesque</a:t>
            </a:r>
            <a:r>
              <a:rPr lang="sv-SE" sz="2000" dirty="0">
                <a:solidFill>
                  <a:srgbClr val="330000"/>
                </a:solidFill>
                <a:latin typeface="Times New Roman" panose="02020603050405020304" pitchFamily="18" charset="0"/>
                <a:cs typeface="Times New Roman" panose="02020603050405020304" pitchFamily="18" charset="0"/>
              </a:rPr>
              <a:t> är Vänsterpartiets nya teckensnitt för huvudrubriker i valmaterial. Times/Times New Roman och </a:t>
            </a:r>
            <a:r>
              <a:rPr lang="sv-SE" sz="2000" dirty="0" err="1">
                <a:solidFill>
                  <a:srgbClr val="330000"/>
                </a:solidFill>
                <a:latin typeface="Times New Roman" panose="02020603050405020304" pitchFamily="18" charset="0"/>
                <a:cs typeface="Times New Roman" panose="02020603050405020304" pitchFamily="18" charset="0"/>
              </a:rPr>
              <a:t>Libre</a:t>
            </a:r>
            <a:r>
              <a:rPr lang="sv-SE" sz="2000" dirty="0">
                <a:solidFill>
                  <a:srgbClr val="330000"/>
                </a:solidFill>
                <a:latin typeface="Times New Roman" panose="02020603050405020304" pitchFamily="18" charset="0"/>
                <a:cs typeface="Times New Roman" panose="02020603050405020304" pitchFamily="18" charset="0"/>
              </a:rPr>
              <a:t> Franklin kan användas till mellanrubriker och brödtext.</a:t>
            </a:r>
          </a:p>
          <a:p>
            <a:endParaRPr lang="sv-SE" sz="2000" dirty="0">
              <a:solidFill>
                <a:srgbClr val="330000"/>
              </a:solidFill>
              <a:latin typeface="Times New Roman" panose="02020603050405020304" pitchFamily="18" charset="0"/>
              <a:cs typeface="Times New Roman" panose="02020603050405020304" pitchFamily="18" charset="0"/>
            </a:endParaRPr>
          </a:p>
          <a:p>
            <a:r>
              <a:rPr lang="sv-SE" sz="2000" dirty="0">
                <a:solidFill>
                  <a:srgbClr val="330000"/>
                </a:solidFill>
                <a:latin typeface="Bricolage Grotesque 48pt Condensed 48pt Condensed ExtraBold" panose="020B0605040402000204" pitchFamily="34" charset="0"/>
                <a:cs typeface="Times New Roman" panose="02020603050405020304" pitchFamily="18" charset="0"/>
              </a:rPr>
              <a:t>BRICOLAGE GROTESQUE </a:t>
            </a:r>
            <a:r>
              <a:rPr lang="sv-SE" sz="2000" dirty="0">
                <a:solidFill>
                  <a:srgbClr val="330000"/>
                </a:solidFill>
                <a:latin typeface="Times New Roman" panose="02020603050405020304" pitchFamily="18" charset="0"/>
                <a:cs typeface="Times New Roman" panose="02020603050405020304" pitchFamily="18" charset="0"/>
              </a:rPr>
              <a:t>används enbart i versaler, i rubriker.</a:t>
            </a:r>
          </a:p>
          <a:p>
            <a:r>
              <a:rPr lang="sv-SE" sz="2000" dirty="0">
                <a:solidFill>
                  <a:srgbClr val="330000"/>
                </a:solidFill>
                <a:latin typeface="Times New Roman" panose="02020603050405020304" pitchFamily="18" charset="0"/>
                <a:cs typeface="Times New Roman" panose="02020603050405020304" pitchFamily="18" charset="0"/>
              </a:rPr>
              <a:t>Times/Times New Roman används i normal och </a:t>
            </a:r>
            <a:r>
              <a:rPr lang="sv-SE" sz="2000" i="1" dirty="0">
                <a:solidFill>
                  <a:srgbClr val="330000"/>
                </a:solidFill>
                <a:latin typeface="Times New Roman" panose="02020603050405020304" pitchFamily="18" charset="0"/>
                <a:cs typeface="Times New Roman" panose="02020603050405020304" pitchFamily="18" charset="0"/>
              </a:rPr>
              <a:t>kursiv</a:t>
            </a:r>
            <a:r>
              <a:rPr lang="sv-SE" sz="2000" dirty="0">
                <a:solidFill>
                  <a:srgbClr val="330000"/>
                </a:solidFill>
                <a:latin typeface="Times New Roman" panose="02020603050405020304" pitchFamily="18" charset="0"/>
                <a:cs typeface="Times New Roman" panose="02020603050405020304" pitchFamily="18" charset="0"/>
              </a:rPr>
              <a:t> variant.</a:t>
            </a:r>
          </a:p>
          <a:p>
            <a:r>
              <a:rPr lang="sv-SE" sz="2000" dirty="0" err="1">
                <a:solidFill>
                  <a:srgbClr val="330000"/>
                </a:solidFill>
                <a:latin typeface="Libre Franklin Medium" pitchFamily="2" charset="77"/>
                <a:cs typeface="Times New Roman" panose="02020603050405020304" pitchFamily="18" charset="0"/>
              </a:rPr>
              <a:t>Libre</a:t>
            </a:r>
            <a:r>
              <a:rPr lang="sv-SE" sz="2000" dirty="0">
                <a:solidFill>
                  <a:srgbClr val="330000"/>
                </a:solidFill>
                <a:latin typeface="Libre Franklin Medium" pitchFamily="2" charset="77"/>
                <a:cs typeface="Times New Roman" panose="02020603050405020304" pitchFamily="18" charset="0"/>
              </a:rPr>
              <a:t> Franklin </a:t>
            </a:r>
            <a:r>
              <a:rPr lang="sv-SE" sz="2000" dirty="0">
                <a:solidFill>
                  <a:srgbClr val="330000"/>
                </a:solidFill>
                <a:latin typeface="Times New Roman" panose="02020603050405020304" pitchFamily="18" charset="0"/>
                <a:cs typeface="Times New Roman" panose="02020603050405020304" pitchFamily="18" charset="0"/>
              </a:rPr>
              <a:t>används i denna mall i </a:t>
            </a:r>
            <a:r>
              <a:rPr lang="sv-SE" sz="2000" dirty="0">
                <a:solidFill>
                  <a:srgbClr val="330000"/>
                </a:solidFill>
                <a:latin typeface="Libre Franklin Medium" pitchFamily="2" charset="77"/>
                <a:cs typeface="Times New Roman" panose="02020603050405020304" pitchFamily="18" charset="0"/>
              </a:rPr>
              <a:t>medium</a:t>
            </a:r>
            <a:r>
              <a:rPr lang="sv-SE" sz="2000" dirty="0">
                <a:solidFill>
                  <a:srgbClr val="330000"/>
                </a:solidFill>
                <a:latin typeface="Times New Roman" panose="02020603050405020304" pitchFamily="18" charset="0"/>
                <a:cs typeface="Times New Roman" panose="02020603050405020304" pitchFamily="18" charset="0"/>
              </a:rPr>
              <a:t> och </a:t>
            </a:r>
            <a:r>
              <a:rPr lang="sv-SE" sz="2000" b="1" dirty="0" err="1">
                <a:solidFill>
                  <a:srgbClr val="330000"/>
                </a:solidFill>
                <a:latin typeface="Libre Franklin" pitchFamily="2" charset="77"/>
                <a:cs typeface="Times New Roman" panose="02020603050405020304" pitchFamily="18" charset="0"/>
              </a:rPr>
              <a:t>bold</a:t>
            </a:r>
            <a:r>
              <a:rPr lang="sv-SE" sz="2000" dirty="0">
                <a:solidFill>
                  <a:srgbClr val="330000"/>
                </a:solidFill>
                <a:latin typeface="Times New Roman" panose="02020603050405020304" pitchFamily="18" charset="0"/>
                <a:cs typeface="Times New Roman" panose="02020603050405020304" pitchFamily="18" charset="0"/>
              </a:rPr>
              <a:t>.</a:t>
            </a:r>
          </a:p>
        </p:txBody>
      </p:sp>
      <p:sp>
        <p:nvSpPr>
          <p:cNvPr id="8" name="textruta 7">
            <a:extLst>
              <a:ext uri="{FF2B5EF4-FFF2-40B4-BE49-F238E27FC236}">
                <a16:creationId xmlns:a16="http://schemas.microsoft.com/office/drawing/2014/main" id="{A85138B0-C163-4446-B786-555E95027D7E}"/>
              </a:ext>
            </a:extLst>
          </p:cNvPr>
          <p:cNvSpPr txBox="1"/>
          <p:nvPr/>
        </p:nvSpPr>
        <p:spPr>
          <a:xfrm rot="5400000">
            <a:off x="10412071"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Riktlinjer</a:t>
            </a:r>
          </a:p>
        </p:txBody>
      </p:sp>
    </p:spTree>
    <p:extLst>
      <p:ext uri="{BB962C8B-B14F-4D97-AF65-F5344CB8AC3E}">
        <p14:creationId xmlns:p14="http://schemas.microsoft.com/office/powerpoint/2010/main" val="2331679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CBEAFC71-C303-4240-97FA-B65C164F5F27}"/>
              </a:ext>
            </a:extLst>
          </p:cNvPr>
          <p:cNvSpPr txBox="1">
            <a:spLocks/>
          </p:cNvSpPr>
          <p:nvPr/>
        </p:nvSpPr>
        <p:spPr>
          <a:xfrm>
            <a:off x="960264" y="5339325"/>
            <a:ext cx="6486840" cy="1303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ED1C24"/>
                </a:solidFill>
                <a:latin typeface="Times New Roman" panose="02020603050405020304" pitchFamily="18" charset="0"/>
                <a:ea typeface="Calibri" panose="020F0502020204030204" pitchFamily="34" charset="0"/>
                <a:cs typeface="Times New Roman" panose="02020603050405020304" pitchFamily="18" charset="0"/>
              </a:rPr>
              <a:t>Eller du kan lägga bilden för sig själv. </a:t>
            </a:r>
            <a:br>
              <a:rPr lang="sv-SE" sz="2000" dirty="0">
                <a:solidFill>
                  <a:srgbClr val="ED1C24"/>
                </a:solidFill>
                <a:latin typeface="Times New Roman" panose="02020603050405020304" pitchFamily="18" charset="0"/>
                <a:ea typeface="Calibri" panose="020F0502020204030204" pitchFamily="34" charset="0"/>
                <a:cs typeface="Times New Roman" panose="02020603050405020304" pitchFamily="18" charset="0"/>
              </a:rPr>
            </a:br>
            <a:r>
              <a:rPr lang="sv-SE" sz="2000" dirty="0">
                <a:solidFill>
                  <a:srgbClr val="ED1C24"/>
                </a:solidFill>
                <a:latin typeface="Times New Roman" panose="02020603050405020304" pitchFamily="18" charset="0"/>
                <a:ea typeface="Calibri" panose="020F0502020204030204" pitchFamily="34" charset="0"/>
                <a:cs typeface="Times New Roman" panose="02020603050405020304" pitchFamily="18" charset="0"/>
              </a:rPr>
              <a:t>Kanske med en bildtext till och en sticker.</a:t>
            </a:r>
          </a:p>
        </p:txBody>
      </p:sp>
      <p:sp>
        <p:nvSpPr>
          <p:cNvPr id="6" name="textruta 5">
            <a:extLst>
              <a:ext uri="{FF2B5EF4-FFF2-40B4-BE49-F238E27FC236}">
                <a16:creationId xmlns:a16="http://schemas.microsoft.com/office/drawing/2014/main" id="{C0661108-B3D0-2848-9ED6-0EAE56D00E5C}"/>
              </a:ext>
            </a:extLst>
          </p:cNvPr>
          <p:cNvSpPr txBox="1"/>
          <p:nvPr/>
        </p:nvSpPr>
        <p:spPr>
          <a:xfrm rot="5400000">
            <a:off x="10424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7" name="Bildobjekt 6">
            <a:extLst>
              <a:ext uri="{FF2B5EF4-FFF2-40B4-BE49-F238E27FC236}">
                <a16:creationId xmlns:a16="http://schemas.microsoft.com/office/drawing/2014/main" id="{45B296E4-0844-2741-A5FE-850CD2DCC144}"/>
              </a:ext>
            </a:extLst>
          </p:cNvPr>
          <p:cNvPicPr>
            <a:picLocks noChangeAspect="1"/>
          </p:cNvPicPr>
          <p:nvPr/>
        </p:nvPicPr>
        <p:blipFill>
          <a:blip r:embed="rId2"/>
          <a:srcRect/>
          <a:stretch/>
        </p:blipFill>
        <p:spPr>
          <a:xfrm>
            <a:off x="948489" y="800100"/>
            <a:ext cx="6652146" cy="4431467"/>
          </a:xfrm>
          <a:prstGeom prst="rect">
            <a:avLst/>
          </a:prstGeom>
        </p:spPr>
      </p:pic>
      <p:pic>
        <p:nvPicPr>
          <p:cNvPr id="4" name="Bildobjekt 3">
            <a:extLst>
              <a:ext uri="{FF2B5EF4-FFF2-40B4-BE49-F238E27FC236}">
                <a16:creationId xmlns:a16="http://schemas.microsoft.com/office/drawing/2014/main" id="{3A97A3E9-E0BE-EB39-0C76-EF3ACDE0B1D5}"/>
              </a:ext>
            </a:extLst>
          </p:cNvPr>
          <p:cNvPicPr>
            <a:picLocks noChangeAspect="1"/>
          </p:cNvPicPr>
          <p:nvPr/>
        </p:nvPicPr>
        <p:blipFill>
          <a:blip r:embed="rId3"/>
          <a:stretch>
            <a:fillRect/>
          </a:stretch>
        </p:blipFill>
        <p:spPr>
          <a:xfrm rot="601718">
            <a:off x="7985733" y="2716669"/>
            <a:ext cx="2832519" cy="2832519"/>
          </a:xfrm>
          <a:prstGeom prst="rect">
            <a:avLst/>
          </a:prstGeom>
        </p:spPr>
      </p:pic>
    </p:spTree>
    <p:extLst>
      <p:ext uri="{BB962C8B-B14F-4D97-AF65-F5344CB8AC3E}">
        <p14:creationId xmlns:p14="http://schemas.microsoft.com/office/powerpoint/2010/main" val="1233337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ruta 5">
            <a:extLst>
              <a:ext uri="{FF2B5EF4-FFF2-40B4-BE49-F238E27FC236}">
                <a16:creationId xmlns:a16="http://schemas.microsoft.com/office/drawing/2014/main" id="{C0661108-B3D0-2848-9ED6-0EAE56D00E5C}"/>
              </a:ext>
            </a:extLst>
          </p:cNvPr>
          <p:cNvSpPr txBox="1"/>
          <p:nvPr/>
        </p:nvSpPr>
        <p:spPr>
          <a:xfrm rot="5400000">
            <a:off x="10424597" y="2041427"/>
            <a:ext cx="1944461" cy="400110"/>
          </a:xfrm>
          <a:prstGeom prst="rect">
            <a:avLst/>
          </a:prstGeom>
          <a:noFill/>
        </p:spPr>
        <p:txBody>
          <a:bodyPr wrap="square">
            <a:spAutoFit/>
          </a:bodyPr>
          <a:lstStyle/>
          <a:p>
            <a:r>
              <a:rPr lang="sv-SE" sz="2000" dirty="0">
                <a:solidFill>
                  <a:srgbClr val="D8232A"/>
                </a:solidFill>
                <a:latin typeface="Libre Franklin" pitchFamily="2" charset="77"/>
              </a:rPr>
              <a:t>Mall: </a:t>
            </a:r>
            <a:r>
              <a:rPr lang="sv-SE" sz="2000" b="1" dirty="0">
                <a:solidFill>
                  <a:srgbClr val="D8232A"/>
                </a:solidFill>
                <a:latin typeface="Libre Franklin" pitchFamily="2" charset="77"/>
              </a:rPr>
              <a:t>Exempel</a:t>
            </a:r>
          </a:p>
        </p:txBody>
      </p:sp>
      <p:pic>
        <p:nvPicPr>
          <p:cNvPr id="7" name="Bildobjekt 6">
            <a:extLst>
              <a:ext uri="{FF2B5EF4-FFF2-40B4-BE49-F238E27FC236}">
                <a16:creationId xmlns:a16="http://schemas.microsoft.com/office/drawing/2014/main" id="{45B296E4-0844-2741-A5FE-850CD2DCC144}"/>
              </a:ext>
            </a:extLst>
          </p:cNvPr>
          <p:cNvPicPr>
            <a:picLocks noChangeAspect="1"/>
          </p:cNvPicPr>
          <p:nvPr/>
        </p:nvPicPr>
        <p:blipFill rotWithShape="1">
          <a:blip r:embed="rId2"/>
          <a:srcRect l="6944" t="5949" r="6944" b="21368"/>
          <a:stretch>
            <a:fillRect/>
          </a:stretch>
        </p:blipFill>
        <p:spPr>
          <a:xfrm>
            <a:off x="-1" y="0"/>
            <a:ext cx="12192001" cy="6858000"/>
          </a:xfrm>
          <a:prstGeom prst="rect">
            <a:avLst/>
          </a:prstGeom>
        </p:spPr>
      </p:pic>
      <p:sp>
        <p:nvSpPr>
          <p:cNvPr id="3" name="Platshållare för innehåll 2">
            <a:extLst>
              <a:ext uri="{FF2B5EF4-FFF2-40B4-BE49-F238E27FC236}">
                <a16:creationId xmlns:a16="http://schemas.microsoft.com/office/drawing/2014/main" id="{CBEAFC71-C303-4240-97FA-B65C164F5F27}"/>
              </a:ext>
            </a:extLst>
          </p:cNvPr>
          <p:cNvSpPr txBox="1">
            <a:spLocks/>
          </p:cNvSpPr>
          <p:nvPr/>
        </p:nvSpPr>
        <p:spPr>
          <a:xfrm>
            <a:off x="964835" y="837450"/>
            <a:ext cx="6486840" cy="128853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Här är ett sätt man kan ha en hel bild </a:t>
            </a:r>
          </a:p>
        </p:txBody>
      </p:sp>
      <p:sp>
        <p:nvSpPr>
          <p:cNvPr id="5" name="textruta 4">
            <a:extLst>
              <a:ext uri="{FF2B5EF4-FFF2-40B4-BE49-F238E27FC236}">
                <a16:creationId xmlns:a16="http://schemas.microsoft.com/office/drawing/2014/main" id="{9F218A34-5C7C-0F4A-B202-815ED880B3C1}"/>
              </a:ext>
            </a:extLst>
          </p:cNvPr>
          <p:cNvSpPr txBox="1"/>
          <p:nvPr/>
        </p:nvSpPr>
        <p:spPr>
          <a:xfrm rot="5400000">
            <a:off x="10414159" y="1609627"/>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Tree>
    <p:extLst>
      <p:ext uri="{BB962C8B-B14F-4D97-AF65-F5344CB8AC3E}">
        <p14:creationId xmlns:p14="http://schemas.microsoft.com/office/powerpoint/2010/main" val="4152785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757A1-A821-97BD-ABA6-58DC6FB7EA3E}"/>
            </a:ext>
          </a:extLst>
        </p:cNvPr>
        <p:cNvGrpSpPr/>
        <p:nvPr/>
      </p:nvGrpSpPr>
      <p:grpSpPr>
        <a:xfrm>
          <a:off x="0" y="0"/>
          <a:ext cx="0" cy="0"/>
          <a:chOff x="0" y="0"/>
          <a:chExt cx="0" cy="0"/>
        </a:xfrm>
      </p:grpSpPr>
      <p:pic>
        <p:nvPicPr>
          <p:cNvPr id="4" name="Bildobjekt 3">
            <a:extLst>
              <a:ext uri="{FF2B5EF4-FFF2-40B4-BE49-F238E27FC236}">
                <a16:creationId xmlns:a16="http://schemas.microsoft.com/office/drawing/2014/main" id="{AAE6F560-259A-9E06-11D0-702707CFA315}"/>
              </a:ext>
            </a:extLst>
          </p:cNvPr>
          <p:cNvPicPr>
            <a:picLocks noChangeAspect="1"/>
          </p:cNvPicPr>
          <p:nvPr/>
        </p:nvPicPr>
        <p:blipFill>
          <a:blip r:embed="rId2"/>
          <a:srcRect t="10762" b="5506"/>
          <a:stretch>
            <a:fillRect/>
          </a:stretch>
        </p:blipFill>
        <p:spPr>
          <a:xfrm>
            <a:off x="0" y="0"/>
            <a:ext cx="12294824" cy="6858000"/>
          </a:xfrm>
          <a:prstGeom prst="rect">
            <a:avLst/>
          </a:prstGeom>
        </p:spPr>
      </p:pic>
      <p:sp>
        <p:nvSpPr>
          <p:cNvPr id="8" name="Rektangel 7">
            <a:extLst>
              <a:ext uri="{FF2B5EF4-FFF2-40B4-BE49-F238E27FC236}">
                <a16:creationId xmlns:a16="http://schemas.microsoft.com/office/drawing/2014/main" id="{0844319A-8EDE-1491-6EE2-B548FE0397F1}"/>
              </a:ext>
            </a:extLst>
          </p:cNvPr>
          <p:cNvSpPr/>
          <p:nvPr/>
        </p:nvSpPr>
        <p:spPr>
          <a:xfrm>
            <a:off x="0" y="0"/>
            <a:ext cx="12294824" cy="6858000"/>
          </a:xfrm>
          <a:prstGeom prst="rect">
            <a:avLst/>
          </a:prstGeom>
          <a:solidFill>
            <a:schemeClr val="tx2">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Platshållare för innehåll 2">
            <a:extLst>
              <a:ext uri="{FF2B5EF4-FFF2-40B4-BE49-F238E27FC236}">
                <a16:creationId xmlns:a16="http://schemas.microsoft.com/office/drawing/2014/main" id="{B3E80009-C290-6F5B-EFCE-78AA3566B60A}"/>
              </a:ext>
            </a:extLst>
          </p:cNvPr>
          <p:cNvSpPr txBox="1">
            <a:spLocks/>
          </p:cNvSpPr>
          <p:nvPr/>
        </p:nvSpPr>
        <p:spPr>
          <a:xfrm>
            <a:off x="964835" y="837450"/>
            <a:ext cx="6486840" cy="128853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Här är en ljus bild med ett mörkt filter </a:t>
            </a:r>
            <a:br>
              <a:rPr lang="sv-SE"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br>
            <a:r>
              <a:rPr lang="sv-SE"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så texten blir synligare</a:t>
            </a:r>
          </a:p>
        </p:txBody>
      </p:sp>
      <p:sp>
        <p:nvSpPr>
          <p:cNvPr id="5" name="textruta 4">
            <a:extLst>
              <a:ext uri="{FF2B5EF4-FFF2-40B4-BE49-F238E27FC236}">
                <a16:creationId xmlns:a16="http://schemas.microsoft.com/office/drawing/2014/main" id="{49704747-E824-D0BF-56A9-EF66FDB853B6}"/>
              </a:ext>
            </a:extLst>
          </p:cNvPr>
          <p:cNvSpPr txBox="1"/>
          <p:nvPr/>
        </p:nvSpPr>
        <p:spPr>
          <a:xfrm rot="5400000">
            <a:off x="10414159" y="1609627"/>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Tree>
    <p:extLst>
      <p:ext uri="{BB962C8B-B14F-4D97-AF65-F5344CB8AC3E}">
        <p14:creationId xmlns:p14="http://schemas.microsoft.com/office/powerpoint/2010/main" val="2127575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30000"/>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30CEF089-60CE-594A-96B6-DCC09E2E4896}"/>
              </a:ext>
            </a:extLst>
          </p:cNvPr>
          <p:cNvSpPr txBox="1"/>
          <p:nvPr/>
        </p:nvSpPr>
        <p:spPr>
          <a:xfrm>
            <a:off x="958852" y="815377"/>
            <a:ext cx="4957761" cy="923330"/>
          </a:xfrm>
          <a:prstGeom prst="rect">
            <a:avLst/>
          </a:prstGeom>
          <a:noFill/>
        </p:spPr>
        <p:txBody>
          <a:bodyPr wrap="square">
            <a:spAutoFit/>
          </a:bodyPr>
          <a:lstStyle/>
          <a:p>
            <a:r>
              <a:rPr lang="sv-SE" sz="5400" b="1" dirty="0">
                <a:solidFill>
                  <a:srgbClr val="ED1C24"/>
                </a:solidFill>
                <a:latin typeface="Bricolage Grotesque 48pt Conden" panose="020B0605040402000204" pitchFamily="34" charset="0"/>
              </a:rPr>
              <a:t>LOGGOR</a:t>
            </a:r>
            <a:endParaRPr lang="sv-SE" sz="5400" dirty="0">
              <a:solidFill>
                <a:srgbClr val="ED1C24"/>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D6AB72A3-D825-C948-B2A0-C6DC833BE5B4}"/>
              </a:ext>
            </a:extLst>
          </p:cNvPr>
          <p:cNvSpPr txBox="1">
            <a:spLocks/>
          </p:cNvSpPr>
          <p:nvPr/>
        </p:nvSpPr>
        <p:spPr>
          <a:xfrm>
            <a:off x="958852" y="1738707"/>
            <a:ext cx="8749281" cy="49482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a:t>
            </a:r>
          </a:p>
        </p:txBody>
      </p:sp>
      <p:sp>
        <p:nvSpPr>
          <p:cNvPr id="32" name="textruta 31">
            <a:extLst>
              <a:ext uri="{FF2B5EF4-FFF2-40B4-BE49-F238E27FC236}">
                <a16:creationId xmlns:a16="http://schemas.microsoft.com/office/drawing/2014/main" id="{9E715EA4-5AFC-D341-8459-9165F9F1AB95}"/>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38" name="Bildobjekt 37">
            <a:extLst>
              <a:ext uri="{FF2B5EF4-FFF2-40B4-BE49-F238E27FC236}">
                <a16:creationId xmlns:a16="http://schemas.microsoft.com/office/drawing/2014/main" id="{032C744C-0726-FE5F-34FD-A81EECBC125E}"/>
              </a:ext>
            </a:extLst>
          </p:cNvPr>
          <p:cNvPicPr>
            <a:picLocks noChangeAspect="1"/>
          </p:cNvPicPr>
          <p:nvPr/>
        </p:nvPicPr>
        <p:blipFill>
          <a:blip r:embed="rId2"/>
          <a:stretch>
            <a:fillRect/>
          </a:stretch>
        </p:blipFill>
        <p:spPr>
          <a:xfrm>
            <a:off x="3021535" y="2467017"/>
            <a:ext cx="2157450" cy="2157450"/>
          </a:xfrm>
          <a:prstGeom prst="rect">
            <a:avLst/>
          </a:prstGeom>
        </p:spPr>
      </p:pic>
      <p:pic>
        <p:nvPicPr>
          <p:cNvPr id="39" name="Bildobjekt 38">
            <a:extLst>
              <a:ext uri="{FF2B5EF4-FFF2-40B4-BE49-F238E27FC236}">
                <a16:creationId xmlns:a16="http://schemas.microsoft.com/office/drawing/2014/main" id="{EF98CF50-DF18-1971-282D-C790BED3B5E8}"/>
              </a:ext>
            </a:extLst>
          </p:cNvPr>
          <p:cNvPicPr>
            <a:picLocks noChangeAspect="1"/>
          </p:cNvPicPr>
          <p:nvPr/>
        </p:nvPicPr>
        <p:blipFill>
          <a:blip r:embed="rId3"/>
          <a:srcRect t="26595" b="30496"/>
          <a:stretch>
            <a:fillRect/>
          </a:stretch>
        </p:blipFill>
        <p:spPr>
          <a:xfrm>
            <a:off x="5916613" y="2522606"/>
            <a:ext cx="4531531" cy="1944463"/>
          </a:xfrm>
          <a:prstGeom prst="rect">
            <a:avLst/>
          </a:prstGeom>
        </p:spPr>
      </p:pic>
      <p:sp>
        <p:nvSpPr>
          <p:cNvPr id="3" name="Platshållare för innehåll 2">
            <a:extLst>
              <a:ext uri="{FF2B5EF4-FFF2-40B4-BE49-F238E27FC236}">
                <a16:creationId xmlns:a16="http://schemas.microsoft.com/office/drawing/2014/main" id="{3B341705-2BBB-8D58-DC2F-A06F69A90EC9}"/>
              </a:ext>
            </a:extLst>
          </p:cNvPr>
          <p:cNvSpPr txBox="1">
            <a:spLocks/>
          </p:cNvSpPr>
          <p:nvPr/>
        </p:nvSpPr>
        <p:spPr>
          <a:xfrm>
            <a:off x="958852" y="5318216"/>
            <a:ext cx="10211930" cy="72440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Bakgrund som är i mörkröd har vanliga V-loggan,</a:t>
            </a:r>
            <a:b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b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och den vanliga ”På din sida”-loggan.</a:t>
            </a:r>
          </a:p>
        </p:txBody>
      </p:sp>
    </p:spTree>
    <p:extLst>
      <p:ext uri="{BB962C8B-B14F-4D97-AF65-F5344CB8AC3E}">
        <p14:creationId xmlns:p14="http://schemas.microsoft.com/office/powerpoint/2010/main" val="2644622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D1C24"/>
        </a:solidFill>
        <a:effectLst/>
      </p:bgPr>
    </p:bg>
    <p:spTree>
      <p:nvGrpSpPr>
        <p:cNvPr id="1" name="">
          <a:extLst>
            <a:ext uri="{FF2B5EF4-FFF2-40B4-BE49-F238E27FC236}">
              <a16:creationId xmlns:a16="http://schemas.microsoft.com/office/drawing/2014/main" id="{944B974A-E8B4-EC98-402D-9CF06D917E5D}"/>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4DD642FD-08C1-7659-0084-B9720ED7090C}"/>
              </a:ext>
            </a:extLst>
          </p:cNvPr>
          <p:cNvSpPr txBox="1"/>
          <p:nvPr/>
        </p:nvSpPr>
        <p:spPr>
          <a:xfrm>
            <a:off x="958852" y="815377"/>
            <a:ext cx="4957761" cy="923330"/>
          </a:xfrm>
          <a:prstGeom prst="rect">
            <a:avLst/>
          </a:prstGeom>
          <a:noFill/>
        </p:spPr>
        <p:txBody>
          <a:bodyPr wrap="square">
            <a:spAutoFit/>
          </a:bodyPr>
          <a:lstStyle/>
          <a:p>
            <a:r>
              <a:rPr lang="sv-SE" sz="5400" b="1" dirty="0">
                <a:solidFill>
                  <a:srgbClr val="330000"/>
                </a:solidFill>
                <a:latin typeface="Bricolage Grotesque 48pt Conden" panose="020B0605040402000204" pitchFamily="34" charset="0"/>
              </a:rPr>
              <a:t>LOGGOR</a:t>
            </a:r>
            <a:endParaRPr lang="sv-SE" sz="5400" dirty="0">
              <a:solidFill>
                <a:srgbClr val="330000"/>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0EF55C91-26F8-92DA-D1B2-578B8967ADDC}"/>
              </a:ext>
            </a:extLst>
          </p:cNvPr>
          <p:cNvSpPr txBox="1">
            <a:spLocks/>
          </p:cNvSpPr>
          <p:nvPr/>
        </p:nvSpPr>
        <p:spPr>
          <a:xfrm>
            <a:off x="958852" y="1738707"/>
            <a:ext cx="8749281" cy="49482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a:t>
            </a:r>
          </a:p>
        </p:txBody>
      </p:sp>
      <p:sp>
        <p:nvSpPr>
          <p:cNvPr id="32" name="textruta 31">
            <a:extLst>
              <a:ext uri="{FF2B5EF4-FFF2-40B4-BE49-F238E27FC236}">
                <a16:creationId xmlns:a16="http://schemas.microsoft.com/office/drawing/2014/main" id="{F5964F70-9EA2-D433-084A-96A8DADF8BE4}"/>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
        <p:nvSpPr>
          <p:cNvPr id="34" name="Platshållare för innehåll 2">
            <a:extLst>
              <a:ext uri="{FF2B5EF4-FFF2-40B4-BE49-F238E27FC236}">
                <a16:creationId xmlns:a16="http://schemas.microsoft.com/office/drawing/2014/main" id="{2C346E0A-8777-FC9F-D2ED-E0AE6FD3D22F}"/>
              </a:ext>
            </a:extLst>
          </p:cNvPr>
          <p:cNvSpPr txBox="1">
            <a:spLocks/>
          </p:cNvSpPr>
          <p:nvPr/>
        </p:nvSpPr>
        <p:spPr>
          <a:xfrm>
            <a:off x="958852" y="5318216"/>
            <a:ext cx="10211930" cy="72440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Bakgrund som är i röd har V-loggan som har en vit </a:t>
            </a:r>
            <a:r>
              <a:rPr lang="sv-SE" sz="2000" dirty="0" err="1">
                <a:solidFill>
                  <a:srgbClr val="F5F5ED"/>
                </a:solidFill>
                <a:latin typeface="Times New Roman" panose="02020603050405020304" pitchFamily="18" charset="0"/>
                <a:ea typeface="Calibri" panose="020F0502020204030204" pitchFamily="34" charset="0"/>
                <a:cs typeface="Times New Roman" panose="02020603050405020304" pitchFamily="18" charset="0"/>
              </a:rPr>
              <a:t>outline</a:t>
            </a: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 </a:t>
            </a:r>
            <a:b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b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och den vanliga ”På din sida”-loggan.</a:t>
            </a:r>
          </a:p>
        </p:txBody>
      </p:sp>
      <p:pic>
        <p:nvPicPr>
          <p:cNvPr id="36" name="Bildobjekt 35">
            <a:extLst>
              <a:ext uri="{FF2B5EF4-FFF2-40B4-BE49-F238E27FC236}">
                <a16:creationId xmlns:a16="http://schemas.microsoft.com/office/drawing/2014/main" id="{0A9E8955-762B-47A4-83E7-99F05243C1C9}"/>
              </a:ext>
            </a:extLst>
          </p:cNvPr>
          <p:cNvPicPr>
            <a:picLocks noChangeAspect="1"/>
          </p:cNvPicPr>
          <p:nvPr/>
        </p:nvPicPr>
        <p:blipFill>
          <a:blip r:embed="rId2"/>
          <a:srcRect t="26595" b="30496"/>
          <a:stretch>
            <a:fillRect/>
          </a:stretch>
        </p:blipFill>
        <p:spPr>
          <a:xfrm>
            <a:off x="5916613" y="2522606"/>
            <a:ext cx="4531531" cy="1944463"/>
          </a:xfrm>
          <a:prstGeom prst="rect">
            <a:avLst/>
          </a:prstGeom>
        </p:spPr>
      </p:pic>
      <p:pic>
        <p:nvPicPr>
          <p:cNvPr id="38" name="Bildobjekt 37">
            <a:extLst>
              <a:ext uri="{FF2B5EF4-FFF2-40B4-BE49-F238E27FC236}">
                <a16:creationId xmlns:a16="http://schemas.microsoft.com/office/drawing/2014/main" id="{0221727E-E0CE-E528-E645-AF41DEF1C5C3}"/>
              </a:ext>
            </a:extLst>
          </p:cNvPr>
          <p:cNvPicPr>
            <a:picLocks noChangeAspect="1"/>
          </p:cNvPicPr>
          <p:nvPr/>
        </p:nvPicPr>
        <p:blipFill>
          <a:blip r:embed="rId3"/>
          <a:srcRect/>
          <a:stretch/>
        </p:blipFill>
        <p:spPr>
          <a:xfrm>
            <a:off x="3021535" y="2467017"/>
            <a:ext cx="2157450" cy="2157450"/>
          </a:xfrm>
          <a:prstGeom prst="rect">
            <a:avLst/>
          </a:prstGeom>
        </p:spPr>
      </p:pic>
    </p:spTree>
    <p:extLst>
      <p:ext uri="{BB962C8B-B14F-4D97-AF65-F5344CB8AC3E}">
        <p14:creationId xmlns:p14="http://schemas.microsoft.com/office/powerpoint/2010/main" val="1314147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8030A4F9-C992-6C9C-B630-AB226010A246}"/>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9F0FE638-1803-3897-C246-50DEE88F15BB}"/>
              </a:ext>
            </a:extLst>
          </p:cNvPr>
          <p:cNvSpPr txBox="1"/>
          <p:nvPr/>
        </p:nvSpPr>
        <p:spPr>
          <a:xfrm>
            <a:off x="958852" y="815377"/>
            <a:ext cx="4957761" cy="923330"/>
          </a:xfrm>
          <a:prstGeom prst="rect">
            <a:avLst/>
          </a:prstGeom>
          <a:noFill/>
        </p:spPr>
        <p:txBody>
          <a:bodyPr wrap="square">
            <a:spAutoFit/>
          </a:bodyPr>
          <a:lstStyle/>
          <a:p>
            <a:r>
              <a:rPr lang="sv-SE" sz="5400" b="1" dirty="0">
                <a:solidFill>
                  <a:srgbClr val="ED1C24"/>
                </a:solidFill>
                <a:latin typeface="Bricolage Grotesque 48pt Conden" panose="020B0605040402000204" pitchFamily="34" charset="0"/>
              </a:rPr>
              <a:t>LOGGOR</a:t>
            </a:r>
            <a:endParaRPr lang="sv-SE" sz="5400" dirty="0">
              <a:solidFill>
                <a:srgbClr val="ED1C24"/>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D197192B-743D-81B5-2816-AB4CF46BBC7B}"/>
              </a:ext>
            </a:extLst>
          </p:cNvPr>
          <p:cNvSpPr txBox="1">
            <a:spLocks/>
          </p:cNvSpPr>
          <p:nvPr/>
        </p:nvSpPr>
        <p:spPr>
          <a:xfrm>
            <a:off x="958852" y="1738707"/>
            <a:ext cx="8749281" cy="49482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a:t>
            </a:r>
          </a:p>
        </p:txBody>
      </p:sp>
      <p:sp>
        <p:nvSpPr>
          <p:cNvPr id="32" name="textruta 31">
            <a:extLst>
              <a:ext uri="{FF2B5EF4-FFF2-40B4-BE49-F238E27FC236}">
                <a16:creationId xmlns:a16="http://schemas.microsoft.com/office/drawing/2014/main" id="{298BA6D2-CFA7-F81E-7D2B-6C10D4E923FC}"/>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3" name="Bildobjekt 2">
            <a:extLst>
              <a:ext uri="{FF2B5EF4-FFF2-40B4-BE49-F238E27FC236}">
                <a16:creationId xmlns:a16="http://schemas.microsoft.com/office/drawing/2014/main" id="{1CD71122-3DAF-9640-A37A-D260F8C0663E}"/>
              </a:ext>
            </a:extLst>
          </p:cNvPr>
          <p:cNvPicPr>
            <a:picLocks noChangeAspect="1"/>
          </p:cNvPicPr>
          <p:nvPr/>
        </p:nvPicPr>
        <p:blipFill>
          <a:blip r:embed="rId2"/>
          <a:srcRect/>
          <a:stretch/>
        </p:blipFill>
        <p:spPr>
          <a:xfrm>
            <a:off x="5916613" y="2440790"/>
            <a:ext cx="4531531" cy="2284869"/>
          </a:xfrm>
          <a:prstGeom prst="rect">
            <a:avLst/>
          </a:prstGeom>
        </p:spPr>
      </p:pic>
      <p:pic>
        <p:nvPicPr>
          <p:cNvPr id="4" name="Bildobjekt 3">
            <a:extLst>
              <a:ext uri="{FF2B5EF4-FFF2-40B4-BE49-F238E27FC236}">
                <a16:creationId xmlns:a16="http://schemas.microsoft.com/office/drawing/2014/main" id="{63FA0478-081E-7B31-ADEE-292FB1FE1F26}"/>
              </a:ext>
            </a:extLst>
          </p:cNvPr>
          <p:cNvPicPr>
            <a:picLocks noChangeAspect="1"/>
          </p:cNvPicPr>
          <p:nvPr/>
        </p:nvPicPr>
        <p:blipFill>
          <a:blip r:embed="rId3"/>
          <a:stretch>
            <a:fillRect/>
          </a:stretch>
        </p:blipFill>
        <p:spPr>
          <a:xfrm>
            <a:off x="3021535" y="2467017"/>
            <a:ext cx="2157450" cy="2157450"/>
          </a:xfrm>
          <a:prstGeom prst="rect">
            <a:avLst/>
          </a:prstGeom>
        </p:spPr>
      </p:pic>
      <p:sp>
        <p:nvSpPr>
          <p:cNvPr id="5" name="Platshållare för innehåll 2">
            <a:extLst>
              <a:ext uri="{FF2B5EF4-FFF2-40B4-BE49-F238E27FC236}">
                <a16:creationId xmlns:a16="http://schemas.microsoft.com/office/drawing/2014/main" id="{9341A48C-B06B-0D6A-A021-88ED9422F8A5}"/>
              </a:ext>
            </a:extLst>
          </p:cNvPr>
          <p:cNvSpPr txBox="1">
            <a:spLocks/>
          </p:cNvSpPr>
          <p:nvPr/>
        </p:nvSpPr>
        <p:spPr>
          <a:xfrm>
            <a:off x="958852" y="5318216"/>
            <a:ext cx="10211930" cy="72440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Bakgrund som är i grädde har den vanliga V-loggan och den inverterade ”På din sida”-loggan. OBS! Den inverterade loggan ska enbart användas när det är grädde som bakgrund.</a:t>
            </a:r>
          </a:p>
        </p:txBody>
      </p:sp>
    </p:spTree>
    <p:extLst>
      <p:ext uri="{BB962C8B-B14F-4D97-AF65-F5344CB8AC3E}">
        <p14:creationId xmlns:p14="http://schemas.microsoft.com/office/powerpoint/2010/main" val="2025853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0A7AC7D1-F6C0-0986-F778-FB579FE1AAE6}"/>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8EA30BE5-07AC-EAD6-E12C-16496DD4864B}"/>
              </a:ext>
            </a:extLst>
          </p:cNvPr>
          <p:cNvSpPr txBox="1"/>
          <p:nvPr/>
        </p:nvSpPr>
        <p:spPr>
          <a:xfrm>
            <a:off x="958852" y="815377"/>
            <a:ext cx="5366997" cy="923330"/>
          </a:xfrm>
          <a:prstGeom prst="rect">
            <a:avLst/>
          </a:prstGeom>
          <a:noFill/>
        </p:spPr>
        <p:txBody>
          <a:bodyPr wrap="square">
            <a:spAutoFit/>
          </a:bodyPr>
          <a:lstStyle/>
          <a:p>
            <a:r>
              <a:rPr lang="sv-SE" sz="5400" b="1" dirty="0">
                <a:solidFill>
                  <a:srgbClr val="ED1C24"/>
                </a:solidFill>
                <a:latin typeface="Bricolage Grotesque 48pt Conden" panose="020B0605040402000204" pitchFamily="34" charset="0"/>
              </a:rPr>
              <a:t>STICKERS</a:t>
            </a:r>
            <a:endParaRPr lang="sv-SE" sz="5400" dirty="0">
              <a:solidFill>
                <a:srgbClr val="ED1C24"/>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70124E06-FFE0-61BE-5D5F-9FD3973094EF}"/>
              </a:ext>
            </a:extLst>
          </p:cNvPr>
          <p:cNvSpPr txBox="1">
            <a:spLocks/>
          </p:cNvSpPr>
          <p:nvPr/>
        </p:nvSpPr>
        <p:spPr>
          <a:xfrm>
            <a:off x="947738" y="5626483"/>
            <a:ext cx="8749281" cy="9280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a:t>
            </a:r>
          </a:p>
        </p:txBody>
      </p:sp>
      <p:sp>
        <p:nvSpPr>
          <p:cNvPr id="32" name="textruta 31">
            <a:extLst>
              <a:ext uri="{FF2B5EF4-FFF2-40B4-BE49-F238E27FC236}">
                <a16:creationId xmlns:a16="http://schemas.microsoft.com/office/drawing/2014/main" id="{14972198-CBC6-B902-B6E9-ADA006B9AE06}"/>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5" name="Bildobjekt 4">
            <a:extLst>
              <a:ext uri="{FF2B5EF4-FFF2-40B4-BE49-F238E27FC236}">
                <a16:creationId xmlns:a16="http://schemas.microsoft.com/office/drawing/2014/main" id="{0A3BFFED-18A3-4AE1-D1B5-ADB753FBE341}"/>
              </a:ext>
            </a:extLst>
          </p:cNvPr>
          <p:cNvPicPr>
            <a:picLocks noChangeAspect="1"/>
          </p:cNvPicPr>
          <p:nvPr/>
        </p:nvPicPr>
        <p:blipFill>
          <a:blip r:embed="rId2"/>
          <a:stretch>
            <a:fillRect/>
          </a:stretch>
        </p:blipFill>
        <p:spPr>
          <a:xfrm>
            <a:off x="8751492" y="4074744"/>
            <a:ext cx="2101292" cy="2101292"/>
          </a:xfrm>
          <a:prstGeom prst="rect">
            <a:avLst/>
          </a:prstGeom>
        </p:spPr>
      </p:pic>
      <p:pic>
        <p:nvPicPr>
          <p:cNvPr id="9" name="Bildobjekt 8">
            <a:extLst>
              <a:ext uri="{FF2B5EF4-FFF2-40B4-BE49-F238E27FC236}">
                <a16:creationId xmlns:a16="http://schemas.microsoft.com/office/drawing/2014/main" id="{73142885-2E8A-07B7-1BFA-F6F9156ADD08}"/>
              </a:ext>
            </a:extLst>
          </p:cNvPr>
          <p:cNvPicPr>
            <a:picLocks noChangeAspect="1"/>
          </p:cNvPicPr>
          <p:nvPr/>
        </p:nvPicPr>
        <p:blipFill>
          <a:blip r:embed="rId3"/>
          <a:stretch>
            <a:fillRect/>
          </a:stretch>
        </p:blipFill>
        <p:spPr>
          <a:xfrm>
            <a:off x="8659111" y="2370407"/>
            <a:ext cx="2101292" cy="2101292"/>
          </a:xfrm>
          <a:prstGeom prst="rect">
            <a:avLst/>
          </a:prstGeom>
        </p:spPr>
      </p:pic>
      <p:pic>
        <p:nvPicPr>
          <p:cNvPr id="13" name="Bildobjekt 12">
            <a:extLst>
              <a:ext uri="{FF2B5EF4-FFF2-40B4-BE49-F238E27FC236}">
                <a16:creationId xmlns:a16="http://schemas.microsoft.com/office/drawing/2014/main" id="{1E23A35B-E591-8AE3-E820-5A1D064FC03E}"/>
              </a:ext>
            </a:extLst>
          </p:cNvPr>
          <p:cNvPicPr>
            <a:picLocks noChangeAspect="1"/>
          </p:cNvPicPr>
          <p:nvPr/>
        </p:nvPicPr>
        <p:blipFill>
          <a:blip r:embed="rId4"/>
          <a:stretch>
            <a:fillRect/>
          </a:stretch>
        </p:blipFill>
        <p:spPr>
          <a:xfrm>
            <a:off x="8622314" y="575905"/>
            <a:ext cx="2101292" cy="2101292"/>
          </a:xfrm>
          <a:prstGeom prst="rect">
            <a:avLst/>
          </a:prstGeom>
        </p:spPr>
      </p:pic>
      <p:pic>
        <p:nvPicPr>
          <p:cNvPr id="17" name="Bildobjekt 16">
            <a:extLst>
              <a:ext uri="{FF2B5EF4-FFF2-40B4-BE49-F238E27FC236}">
                <a16:creationId xmlns:a16="http://schemas.microsoft.com/office/drawing/2014/main" id="{29BFF271-6EA6-FF24-6627-6A5D62337237}"/>
              </a:ext>
            </a:extLst>
          </p:cNvPr>
          <p:cNvPicPr>
            <a:picLocks noChangeAspect="1"/>
          </p:cNvPicPr>
          <p:nvPr/>
        </p:nvPicPr>
        <p:blipFill>
          <a:blip r:embed="rId5"/>
          <a:stretch>
            <a:fillRect/>
          </a:stretch>
        </p:blipFill>
        <p:spPr>
          <a:xfrm>
            <a:off x="851660" y="3496390"/>
            <a:ext cx="1629000" cy="1629000"/>
          </a:xfrm>
          <a:prstGeom prst="rect">
            <a:avLst/>
          </a:prstGeom>
        </p:spPr>
      </p:pic>
      <p:pic>
        <p:nvPicPr>
          <p:cNvPr id="21" name="Bildobjekt 20">
            <a:extLst>
              <a:ext uri="{FF2B5EF4-FFF2-40B4-BE49-F238E27FC236}">
                <a16:creationId xmlns:a16="http://schemas.microsoft.com/office/drawing/2014/main" id="{D3B4EED6-C187-B999-05DB-94D4C148DE6F}"/>
              </a:ext>
            </a:extLst>
          </p:cNvPr>
          <p:cNvPicPr>
            <a:picLocks noChangeAspect="1"/>
          </p:cNvPicPr>
          <p:nvPr/>
        </p:nvPicPr>
        <p:blipFill>
          <a:blip r:embed="rId6"/>
          <a:stretch>
            <a:fillRect/>
          </a:stretch>
        </p:blipFill>
        <p:spPr>
          <a:xfrm>
            <a:off x="755397" y="1792053"/>
            <a:ext cx="1629000" cy="1629000"/>
          </a:xfrm>
          <a:prstGeom prst="rect">
            <a:avLst/>
          </a:prstGeom>
        </p:spPr>
      </p:pic>
      <p:pic>
        <p:nvPicPr>
          <p:cNvPr id="23" name="Bildobjekt 22">
            <a:extLst>
              <a:ext uri="{FF2B5EF4-FFF2-40B4-BE49-F238E27FC236}">
                <a16:creationId xmlns:a16="http://schemas.microsoft.com/office/drawing/2014/main" id="{799336A7-5D63-104A-81AE-206BF6E4AE63}"/>
              </a:ext>
            </a:extLst>
          </p:cNvPr>
          <p:cNvPicPr>
            <a:picLocks noChangeAspect="1"/>
          </p:cNvPicPr>
          <p:nvPr/>
        </p:nvPicPr>
        <p:blipFill>
          <a:blip r:embed="rId7"/>
          <a:stretch>
            <a:fillRect/>
          </a:stretch>
        </p:blipFill>
        <p:spPr>
          <a:xfrm>
            <a:off x="4135766" y="3551819"/>
            <a:ext cx="1629000" cy="1629000"/>
          </a:xfrm>
          <a:prstGeom prst="rect">
            <a:avLst/>
          </a:prstGeom>
        </p:spPr>
      </p:pic>
      <p:pic>
        <p:nvPicPr>
          <p:cNvPr id="26" name="Bildobjekt 25">
            <a:extLst>
              <a:ext uri="{FF2B5EF4-FFF2-40B4-BE49-F238E27FC236}">
                <a16:creationId xmlns:a16="http://schemas.microsoft.com/office/drawing/2014/main" id="{3C641B43-7D11-D762-63A0-7999644335D6}"/>
              </a:ext>
            </a:extLst>
          </p:cNvPr>
          <p:cNvPicPr>
            <a:picLocks noChangeAspect="1"/>
          </p:cNvPicPr>
          <p:nvPr/>
        </p:nvPicPr>
        <p:blipFill>
          <a:blip r:embed="rId8"/>
          <a:stretch>
            <a:fillRect/>
          </a:stretch>
        </p:blipFill>
        <p:spPr>
          <a:xfrm>
            <a:off x="4338705" y="1809071"/>
            <a:ext cx="1629000" cy="1629000"/>
          </a:xfrm>
          <a:prstGeom prst="rect">
            <a:avLst/>
          </a:prstGeom>
        </p:spPr>
      </p:pic>
      <p:pic>
        <p:nvPicPr>
          <p:cNvPr id="28" name="Bildobjekt 27">
            <a:extLst>
              <a:ext uri="{FF2B5EF4-FFF2-40B4-BE49-F238E27FC236}">
                <a16:creationId xmlns:a16="http://schemas.microsoft.com/office/drawing/2014/main" id="{45915609-1754-D63B-CFE0-8AABE5F9288A}"/>
              </a:ext>
            </a:extLst>
          </p:cNvPr>
          <p:cNvPicPr>
            <a:picLocks noChangeAspect="1"/>
          </p:cNvPicPr>
          <p:nvPr/>
        </p:nvPicPr>
        <p:blipFill>
          <a:blip r:embed="rId9"/>
          <a:stretch>
            <a:fillRect/>
          </a:stretch>
        </p:blipFill>
        <p:spPr>
          <a:xfrm>
            <a:off x="2359241" y="1857020"/>
            <a:ext cx="1661900" cy="1661900"/>
          </a:xfrm>
          <a:prstGeom prst="rect">
            <a:avLst/>
          </a:prstGeom>
        </p:spPr>
      </p:pic>
      <p:pic>
        <p:nvPicPr>
          <p:cNvPr id="30" name="Bildobjekt 29">
            <a:extLst>
              <a:ext uri="{FF2B5EF4-FFF2-40B4-BE49-F238E27FC236}">
                <a16:creationId xmlns:a16="http://schemas.microsoft.com/office/drawing/2014/main" id="{BB082187-E947-66FE-A378-DE11356F6B4E}"/>
              </a:ext>
            </a:extLst>
          </p:cNvPr>
          <p:cNvPicPr>
            <a:picLocks noChangeAspect="1"/>
          </p:cNvPicPr>
          <p:nvPr/>
        </p:nvPicPr>
        <p:blipFill>
          <a:blip r:embed="rId10"/>
          <a:stretch>
            <a:fillRect/>
          </a:stretch>
        </p:blipFill>
        <p:spPr>
          <a:xfrm>
            <a:off x="2291683" y="3538827"/>
            <a:ext cx="1661900" cy="1661900"/>
          </a:xfrm>
          <a:prstGeom prst="rect">
            <a:avLst/>
          </a:prstGeom>
        </p:spPr>
      </p:pic>
      <p:pic>
        <p:nvPicPr>
          <p:cNvPr id="35" name="Bildobjekt 34">
            <a:extLst>
              <a:ext uri="{FF2B5EF4-FFF2-40B4-BE49-F238E27FC236}">
                <a16:creationId xmlns:a16="http://schemas.microsoft.com/office/drawing/2014/main" id="{D677448F-0769-6169-D749-C10694EFE05A}"/>
              </a:ext>
            </a:extLst>
          </p:cNvPr>
          <p:cNvPicPr>
            <a:picLocks noChangeAspect="1"/>
          </p:cNvPicPr>
          <p:nvPr/>
        </p:nvPicPr>
        <p:blipFill>
          <a:blip r:embed="rId11"/>
          <a:stretch>
            <a:fillRect/>
          </a:stretch>
        </p:blipFill>
        <p:spPr>
          <a:xfrm>
            <a:off x="6393074" y="977553"/>
            <a:ext cx="1629000" cy="1629000"/>
          </a:xfrm>
          <a:prstGeom prst="rect">
            <a:avLst/>
          </a:prstGeom>
        </p:spPr>
      </p:pic>
      <p:pic>
        <p:nvPicPr>
          <p:cNvPr id="37" name="Bildobjekt 36">
            <a:extLst>
              <a:ext uri="{FF2B5EF4-FFF2-40B4-BE49-F238E27FC236}">
                <a16:creationId xmlns:a16="http://schemas.microsoft.com/office/drawing/2014/main" id="{52C5972A-4D34-D53B-97EE-7A510F33AB6E}"/>
              </a:ext>
            </a:extLst>
          </p:cNvPr>
          <p:cNvPicPr>
            <a:picLocks noChangeAspect="1"/>
          </p:cNvPicPr>
          <p:nvPr/>
        </p:nvPicPr>
        <p:blipFill>
          <a:blip r:embed="rId12"/>
          <a:stretch>
            <a:fillRect/>
          </a:stretch>
        </p:blipFill>
        <p:spPr>
          <a:xfrm>
            <a:off x="6332671" y="3496389"/>
            <a:ext cx="2130093" cy="2130093"/>
          </a:xfrm>
          <a:prstGeom prst="rect">
            <a:avLst/>
          </a:prstGeom>
        </p:spPr>
      </p:pic>
      <p:pic>
        <p:nvPicPr>
          <p:cNvPr id="39" name="Bildobjekt 38">
            <a:extLst>
              <a:ext uri="{FF2B5EF4-FFF2-40B4-BE49-F238E27FC236}">
                <a16:creationId xmlns:a16="http://schemas.microsoft.com/office/drawing/2014/main" id="{B7C32D2F-19AF-4CE5-B9BA-C0B1A40016C9}"/>
              </a:ext>
            </a:extLst>
          </p:cNvPr>
          <p:cNvPicPr>
            <a:picLocks noChangeAspect="1"/>
          </p:cNvPicPr>
          <p:nvPr/>
        </p:nvPicPr>
        <p:blipFill>
          <a:blip r:embed="rId13"/>
          <a:stretch>
            <a:fillRect/>
          </a:stretch>
        </p:blipFill>
        <p:spPr>
          <a:xfrm>
            <a:off x="6250047" y="2367332"/>
            <a:ext cx="2130093" cy="2130093"/>
          </a:xfrm>
          <a:prstGeom prst="rect">
            <a:avLst/>
          </a:prstGeom>
        </p:spPr>
      </p:pic>
    </p:spTree>
    <p:extLst>
      <p:ext uri="{BB962C8B-B14F-4D97-AF65-F5344CB8AC3E}">
        <p14:creationId xmlns:p14="http://schemas.microsoft.com/office/powerpoint/2010/main" val="26592534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AD93448F-74FF-2968-ADA9-43DD6EDFF1CA}"/>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928E9E8C-B68E-79C5-AC2F-B1C4580C8E52}"/>
              </a:ext>
            </a:extLst>
          </p:cNvPr>
          <p:cNvSpPr txBox="1"/>
          <p:nvPr/>
        </p:nvSpPr>
        <p:spPr>
          <a:xfrm>
            <a:off x="958852" y="815377"/>
            <a:ext cx="5366997" cy="923330"/>
          </a:xfrm>
          <a:prstGeom prst="rect">
            <a:avLst/>
          </a:prstGeom>
          <a:noFill/>
        </p:spPr>
        <p:txBody>
          <a:bodyPr wrap="square">
            <a:spAutoFit/>
          </a:bodyPr>
          <a:lstStyle/>
          <a:p>
            <a:r>
              <a:rPr lang="sv-SE" sz="5400" b="1" dirty="0">
                <a:solidFill>
                  <a:srgbClr val="ED1C24"/>
                </a:solidFill>
                <a:latin typeface="Bricolage Grotesque 48pt Conden" panose="020B0605040402000204" pitchFamily="34" charset="0"/>
              </a:rPr>
              <a:t>STICKERS CTA</a:t>
            </a:r>
            <a:endParaRPr lang="sv-SE" sz="5400" dirty="0">
              <a:solidFill>
                <a:srgbClr val="ED1C24"/>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A1B901E9-68C5-CAEA-906D-79235EF4A38A}"/>
              </a:ext>
            </a:extLst>
          </p:cNvPr>
          <p:cNvSpPr txBox="1">
            <a:spLocks/>
          </p:cNvSpPr>
          <p:nvPr/>
        </p:nvSpPr>
        <p:spPr>
          <a:xfrm>
            <a:off x="947738" y="5625503"/>
            <a:ext cx="8749281" cy="92901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a:t>
            </a:r>
          </a:p>
        </p:txBody>
      </p:sp>
      <p:sp>
        <p:nvSpPr>
          <p:cNvPr id="32" name="textruta 31">
            <a:extLst>
              <a:ext uri="{FF2B5EF4-FFF2-40B4-BE49-F238E27FC236}">
                <a16:creationId xmlns:a16="http://schemas.microsoft.com/office/drawing/2014/main" id="{09D3E4BE-2BC4-F013-FFF3-978256AF1467}"/>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4" name="Bildobjekt 3">
            <a:extLst>
              <a:ext uri="{FF2B5EF4-FFF2-40B4-BE49-F238E27FC236}">
                <a16:creationId xmlns:a16="http://schemas.microsoft.com/office/drawing/2014/main" id="{732F3E84-4858-72AA-0D28-24E5FD5FB035}"/>
              </a:ext>
            </a:extLst>
          </p:cNvPr>
          <p:cNvPicPr>
            <a:picLocks noChangeAspect="1"/>
          </p:cNvPicPr>
          <p:nvPr/>
        </p:nvPicPr>
        <p:blipFill>
          <a:blip r:embed="rId2"/>
          <a:stretch>
            <a:fillRect/>
          </a:stretch>
        </p:blipFill>
        <p:spPr>
          <a:xfrm>
            <a:off x="3131133" y="1772435"/>
            <a:ext cx="1869788" cy="1869788"/>
          </a:xfrm>
          <a:prstGeom prst="rect">
            <a:avLst/>
          </a:prstGeom>
        </p:spPr>
      </p:pic>
      <p:pic>
        <p:nvPicPr>
          <p:cNvPr id="6" name="Bildobjekt 5">
            <a:extLst>
              <a:ext uri="{FF2B5EF4-FFF2-40B4-BE49-F238E27FC236}">
                <a16:creationId xmlns:a16="http://schemas.microsoft.com/office/drawing/2014/main" id="{63742551-A02E-4152-54FC-9C410AF1582D}"/>
              </a:ext>
            </a:extLst>
          </p:cNvPr>
          <p:cNvPicPr>
            <a:picLocks noChangeAspect="1"/>
          </p:cNvPicPr>
          <p:nvPr/>
        </p:nvPicPr>
        <p:blipFill>
          <a:blip r:embed="rId3"/>
          <a:stretch>
            <a:fillRect/>
          </a:stretch>
        </p:blipFill>
        <p:spPr>
          <a:xfrm>
            <a:off x="999775" y="1821619"/>
            <a:ext cx="1869788" cy="1869788"/>
          </a:xfrm>
          <a:prstGeom prst="rect">
            <a:avLst/>
          </a:prstGeom>
        </p:spPr>
      </p:pic>
      <p:pic>
        <p:nvPicPr>
          <p:cNvPr id="8" name="Bildobjekt 7">
            <a:extLst>
              <a:ext uri="{FF2B5EF4-FFF2-40B4-BE49-F238E27FC236}">
                <a16:creationId xmlns:a16="http://schemas.microsoft.com/office/drawing/2014/main" id="{C68CC734-4614-F368-D417-807A34F004B9}"/>
              </a:ext>
            </a:extLst>
          </p:cNvPr>
          <p:cNvPicPr>
            <a:picLocks noChangeAspect="1"/>
          </p:cNvPicPr>
          <p:nvPr/>
        </p:nvPicPr>
        <p:blipFill>
          <a:blip r:embed="rId4"/>
          <a:stretch>
            <a:fillRect/>
          </a:stretch>
        </p:blipFill>
        <p:spPr>
          <a:xfrm>
            <a:off x="3095808" y="3298483"/>
            <a:ext cx="1869788" cy="1869788"/>
          </a:xfrm>
          <a:prstGeom prst="rect">
            <a:avLst/>
          </a:prstGeom>
        </p:spPr>
      </p:pic>
      <p:pic>
        <p:nvPicPr>
          <p:cNvPr id="10" name="Bildobjekt 9">
            <a:extLst>
              <a:ext uri="{FF2B5EF4-FFF2-40B4-BE49-F238E27FC236}">
                <a16:creationId xmlns:a16="http://schemas.microsoft.com/office/drawing/2014/main" id="{A97EEAA5-C8AC-1269-CA1D-C6E12C14BA5E}"/>
              </a:ext>
            </a:extLst>
          </p:cNvPr>
          <p:cNvPicPr>
            <a:picLocks noChangeAspect="1"/>
          </p:cNvPicPr>
          <p:nvPr/>
        </p:nvPicPr>
        <p:blipFill>
          <a:blip r:embed="rId5"/>
          <a:stretch>
            <a:fillRect/>
          </a:stretch>
        </p:blipFill>
        <p:spPr>
          <a:xfrm>
            <a:off x="999775" y="3397871"/>
            <a:ext cx="1869788" cy="1869788"/>
          </a:xfrm>
          <a:prstGeom prst="rect">
            <a:avLst/>
          </a:prstGeom>
        </p:spPr>
      </p:pic>
      <p:pic>
        <p:nvPicPr>
          <p:cNvPr id="12" name="Bildobjekt 11">
            <a:extLst>
              <a:ext uri="{FF2B5EF4-FFF2-40B4-BE49-F238E27FC236}">
                <a16:creationId xmlns:a16="http://schemas.microsoft.com/office/drawing/2014/main" id="{D47FC6F8-9B79-8AC7-E978-448FC3857D5E}"/>
              </a:ext>
            </a:extLst>
          </p:cNvPr>
          <p:cNvPicPr>
            <a:picLocks noChangeAspect="1"/>
          </p:cNvPicPr>
          <p:nvPr/>
        </p:nvPicPr>
        <p:blipFill>
          <a:blip r:embed="rId6"/>
          <a:stretch>
            <a:fillRect/>
          </a:stretch>
        </p:blipFill>
        <p:spPr>
          <a:xfrm>
            <a:off x="7624250" y="3258770"/>
            <a:ext cx="2072769" cy="2072769"/>
          </a:xfrm>
          <a:prstGeom prst="rect">
            <a:avLst/>
          </a:prstGeom>
        </p:spPr>
      </p:pic>
      <p:pic>
        <p:nvPicPr>
          <p:cNvPr id="14" name="Bildobjekt 13">
            <a:extLst>
              <a:ext uri="{FF2B5EF4-FFF2-40B4-BE49-F238E27FC236}">
                <a16:creationId xmlns:a16="http://schemas.microsoft.com/office/drawing/2014/main" id="{C8A59417-A569-F390-CFED-4E18EC443FBC}"/>
              </a:ext>
            </a:extLst>
          </p:cNvPr>
          <p:cNvPicPr>
            <a:picLocks noChangeAspect="1"/>
          </p:cNvPicPr>
          <p:nvPr/>
        </p:nvPicPr>
        <p:blipFill>
          <a:blip r:embed="rId7"/>
          <a:stretch>
            <a:fillRect/>
          </a:stretch>
        </p:blipFill>
        <p:spPr>
          <a:xfrm>
            <a:off x="5203902" y="1821619"/>
            <a:ext cx="1869788" cy="1869788"/>
          </a:xfrm>
          <a:prstGeom prst="rect">
            <a:avLst/>
          </a:prstGeom>
        </p:spPr>
      </p:pic>
      <p:pic>
        <p:nvPicPr>
          <p:cNvPr id="16" name="Bildobjekt 15">
            <a:extLst>
              <a:ext uri="{FF2B5EF4-FFF2-40B4-BE49-F238E27FC236}">
                <a16:creationId xmlns:a16="http://schemas.microsoft.com/office/drawing/2014/main" id="{143A3A45-2785-4BF5-5145-80EC05368A01}"/>
              </a:ext>
            </a:extLst>
          </p:cNvPr>
          <p:cNvPicPr>
            <a:picLocks noChangeAspect="1"/>
          </p:cNvPicPr>
          <p:nvPr/>
        </p:nvPicPr>
        <p:blipFill>
          <a:blip r:embed="rId8"/>
          <a:stretch>
            <a:fillRect/>
          </a:stretch>
        </p:blipFill>
        <p:spPr>
          <a:xfrm>
            <a:off x="7627459" y="2392615"/>
            <a:ext cx="2072769" cy="2072769"/>
          </a:xfrm>
          <a:prstGeom prst="rect">
            <a:avLst/>
          </a:prstGeom>
        </p:spPr>
      </p:pic>
      <p:pic>
        <p:nvPicPr>
          <p:cNvPr id="18" name="Bildobjekt 17">
            <a:extLst>
              <a:ext uri="{FF2B5EF4-FFF2-40B4-BE49-F238E27FC236}">
                <a16:creationId xmlns:a16="http://schemas.microsoft.com/office/drawing/2014/main" id="{A5D205B3-F323-84B2-98CE-BEC85C2C0A5F}"/>
              </a:ext>
            </a:extLst>
          </p:cNvPr>
          <p:cNvPicPr>
            <a:picLocks noChangeAspect="1"/>
          </p:cNvPicPr>
          <p:nvPr/>
        </p:nvPicPr>
        <p:blipFill>
          <a:blip r:embed="rId9"/>
          <a:stretch>
            <a:fillRect/>
          </a:stretch>
        </p:blipFill>
        <p:spPr>
          <a:xfrm>
            <a:off x="5239227" y="3347667"/>
            <a:ext cx="1869788" cy="1869788"/>
          </a:xfrm>
          <a:prstGeom prst="rect">
            <a:avLst/>
          </a:prstGeom>
        </p:spPr>
      </p:pic>
      <p:pic>
        <p:nvPicPr>
          <p:cNvPr id="20" name="Bildobjekt 19">
            <a:extLst>
              <a:ext uri="{FF2B5EF4-FFF2-40B4-BE49-F238E27FC236}">
                <a16:creationId xmlns:a16="http://schemas.microsoft.com/office/drawing/2014/main" id="{AA53907A-5385-AEC9-A209-16744C367BD6}"/>
              </a:ext>
            </a:extLst>
          </p:cNvPr>
          <p:cNvPicPr>
            <a:picLocks noChangeAspect="1"/>
          </p:cNvPicPr>
          <p:nvPr/>
        </p:nvPicPr>
        <p:blipFill>
          <a:blip r:embed="rId10"/>
          <a:stretch>
            <a:fillRect/>
          </a:stretch>
        </p:blipFill>
        <p:spPr>
          <a:xfrm>
            <a:off x="7490349" y="1232495"/>
            <a:ext cx="1869788" cy="1869788"/>
          </a:xfrm>
          <a:prstGeom prst="rect">
            <a:avLst/>
          </a:prstGeom>
        </p:spPr>
      </p:pic>
      <p:pic>
        <p:nvPicPr>
          <p:cNvPr id="25" name="Bildobjekt 24">
            <a:extLst>
              <a:ext uri="{FF2B5EF4-FFF2-40B4-BE49-F238E27FC236}">
                <a16:creationId xmlns:a16="http://schemas.microsoft.com/office/drawing/2014/main" id="{20BDA210-5E15-DDE0-5D1D-64D70EDA1701}"/>
              </a:ext>
            </a:extLst>
          </p:cNvPr>
          <p:cNvPicPr>
            <a:picLocks noChangeAspect="1"/>
          </p:cNvPicPr>
          <p:nvPr/>
        </p:nvPicPr>
        <p:blipFill>
          <a:blip r:embed="rId11"/>
          <a:stretch>
            <a:fillRect/>
          </a:stretch>
        </p:blipFill>
        <p:spPr>
          <a:xfrm>
            <a:off x="7468273" y="312240"/>
            <a:ext cx="1869788" cy="1869788"/>
          </a:xfrm>
          <a:prstGeom prst="rect">
            <a:avLst/>
          </a:prstGeom>
        </p:spPr>
      </p:pic>
      <p:pic>
        <p:nvPicPr>
          <p:cNvPr id="33" name="Bildobjekt 32">
            <a:extLst>
              <a:ext uri="{FF2B5EF4-FFF2-40B4-BE49-F238E27FC236}">
                <a16:creationId xmlns:a16="http://schemas.microsoft.com/office/drawing/2014/main" id="{2C988F99-40A6-C0A3-DA96-8757EC97D519}"/>
              </a:ext>
            </a:extLst>
          </p:cNvPr>
          <p:cNvPicPr>
            <a:picLocks noChangeAspect="1"/>
          </p:cNvPicPr>
          <p:nvPr/>
        </p:nvPicPr>
        <p:blipFill>
          <a:blip r:embed="rId12"/>
          <a:stretch>
            <a:fillRect/>
          </a:stretch>
        </p:blipFill>
        <p:spPr>
          <a:xfrm>
            <a:off x="9954875" y="3238204"/>
            <a:ext cx="1107866" cy="1107866"/>
          </a:xfrm>
          <a:prstGeom prst="rect">
            <a:avLst/>
          </a:prstGeom>
        </p:spPr>
      </p:pic>
    </p:spTree>
    <p:extLst>
      <p:ext uri="{BB962C8B-B14F-4D97-AF65-F5344CB8AC3E}">
        <p14:creationId xmlns:p14="http://schemas.microsoft.com/office/powerpoint/2010/main" val="1720454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D1C24"/>
        </a:solidFill>
        <a:effectLst/>
      </p:bgPr>
    </p:bg>
    <p:spTree>
      <p:nvGrpSpPr>
        <p:cNvPr id="1" name="">
          <a:extLst>
            <a:ext uri="{FF2B5EF4-FFF2-40B4-BE49-F238E27FC236}">
              <a16:creationId xmlns:a16="http://schemas.microsoft.com/office/drawing/2014/main" id="{B864FA01-EB7A-9450-FE88-CF3B0FB8E121}"/>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7A013F14-3566-B58D-45F8-87C01E8C7448}"/>
              </a:ext>
            </a:extLst>
          </p:cNvPr>
          <p:cNvSpPr txBox="1"/>
          <p:nvPr/>
        </p:nvSpPr>
        <p:spPr>
          <a:xfrm>
            <a:off x="958852" y="815377"/>
            <a:ext cx="7825384" cy="923330"/>
          </a:xfrm>
          <a:prstGeom prst="rect">
            <a:avLst/>
          </a:prstGeom>
          <a:noFill/>
        </p:spPr>
        <p:txBody>
          <a:bodyPr wrap="square">
            <a:spAutoFit/>
          </a:bodyPr>
          <a:lstStyle/>
          <a:p>
            <a:r>
              <a:rPr lang="sv-SE" sz="5400" b="1" dirty="0">
                <a:solidFill>
                  <a:srgbClr val="F5F5ED"/>
                </a:solidFill>
                <a:latin typeface="Bricolage Grotesque 48pt Conden" panose="020B0605040402000204" pitchFamily="34" charset="0"/>
              </a:rPr>
              <a:t>STICKERS MOT RÖD BAKGRUND</a:t>
            </a:r>
            <a:endParaRPr lang="sv-SE" sz="5400" dirty="0">
              <a:solidFill>
                <a:srgbClr val="F5F5ED"/>
              </a:solidFill>
              <a:latin typeface="Bricolage Grotesque 48pt Condensed 48pt Condensed ExtraBold" panose="020B0605040402000204" pitchFamily="34" charset="0"/>
            </a:endParaRPr>
          </a:p>
        </p:txBody>
      </p:sp>
      <p:sp>
        <p:nvSpPr>
          <p:cNvPr id="31" name="Platshållare för innehåll 2">
            <a:extLst>
              <a:ext uri="{FF2B5EF4-FFF2-40B4-BE49-F238E27FC236}">
                <a16:creationId xmlns:a16="http://schemas.microsoft.com/office/drawing/2014/main" id="{47FBF7F5-69D5-AD11-24AE-99488460A501}"/>
              </a:ext>
            </a:extLst>
          </p:cNvPr>
          <p:cNvSpPr txBox="1">
            <a:spLocks/>
          </p:cNvSpPr>
          <p:nvPr/>
        </p:nvSpPr>
        <p:spPr>
          <a:xfrm>
            <a:off x="947738" y="5334095"/>
            <a:ext cx="8749281" cy="75213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Du kan ändra storlek på objekten. Tänk på att inte blanda för många symboler i en presentation eftersom det riskerar att bli rörigt.</a:t>
            </a:r>
          </a:p>
        </p:txBody>
      </p:sp>
      <p:sp>
        <p:nvSpPr>
          <p:cNvPr id="32" name="textruta 31">
            <a:extLst>
              <a:ext uri="{FF2B5EF4-FFF2-40B4-BE49-F238E27FC236}">
                <a16:creationId xmlns:a16="http://schemas.microsoft.com/office/drawing/2014/main" id="{0A78652A-A386-C248-B683-434C7642E542}"/>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pic>
        <p:nvPicPr>
          <p:cNvPr id="4" name="Bildobjekt 3">
            <a:extLst>
              <a:ext uri="{FF2B5EF4-FFF2-40B4-BE49-F238E27FC236}">
                <a16:creationId xmlns:a16="http://schemas.microsoft.com/office/drawing/2014/main" id="{5A40D51E-DA30-31CE-45B8-CF98BE570809}"/>
              </a:ext>
            </a:extLst>
          </p:cNvPr>
          <p:cNvPicPr>
            <a:picLocks noChangeAspect="1"/>
          </p:cNvPicPr>
          <p:nvPr/>
        </p:nvPicPr>
        <p:blipFill>
          <a:blip r:embed="rId2"/>
          <a:stretch>
            <a:fillRect/>
          </a:stretch>
        </p:blipFill>
        <p:spPr>
          <a:xfrm>
            <a:off x="3131133" y="1772435"/>
            <a:ext cx="1869788" cy="1869788"/>
          </a:xfrm>
          <a:prstGeom prst="rect">
            <a:avLst/>
          </a:prstGeom>
        </p:spPr>
      </p:pic>
      <p:pic>
        <p:nvPicPr>
          <p:cNvPr id="6" name="Bildobjekt 5">
            <a:extLst>
              <a:ext uri="{FF2B5EF4-FFF2-40B4-BE49-F238E27FC236}">
                <a16:creationId xmlns:a16="http://schemas.microsoft.com/office/drawing/2014/main" id="{3403FC27-94BF-DC8B-6643-C799B9D094F5}"/>
              </a:ext>
            </a:extLst>
          </p:cNvPr>
          <p:cNvPicPr>
            <a:picLocks noChangeAspect="1"/>
          </p:cNvPicPr>
          <p:nvPr/>
        </p:nvPicPr>
        <p:blipFill>
          <a:blip r:embed="rId3"/>
          <a:stretch>
            <a:fillRect/>
          </a:stretch>
        </p:blipFill>
        <p:spPr>
          <a:xfrm>
            <a:off x="999775" y="1821619"/>
            <a:ext cx="1869788" cy="1869788"/>
          </a:xfrm>
          <a:prstGeom prst="rect">
            <a:avLst/>
          </a:prstGeom>
        </p:spPr>
      </p:pic>
      <p:pic>
        <p:nvPicPr>
          <p:cNvPr id="12" name="Bildobjekt 11">
            <a:extLst>
              <a:ext uri="{FF2B5EF4-FFF2-40B4-BE49-F238E27FC236}">
                <a16:creationId xmlns:a16="http://schemas.microsoft.com/office/drawing/2014/main" id="{4A169D36-8AB9-E1A3-C4ED-1A0175F5AE93}"/>
              </a:ext>
            </a:extLst>
          </p:cNvPr>
          <p:cNvPicPr>
            <a:picLocks noChangeAspect="1"/>
          </p:cNvPicPr>
          <p:nvPr/>
        </p:nvPicPr>
        <p:blipFill>
          <a:blip r:embed="rId4"/>
          <a:stretch>
            <a:fillRect/>
          </a:stretch>
        </p:blipFill>
        <p:spPr>
          <a:xfrm>
            <a:off x="3249609" y="3178414"/>
            <a:ext cx="2072769" cy="2072769"/>
          </a:xfrm>
          <a:prstGeom prst="rect">
            <a:avLst/>
          </a:prstGeom>
        </p:spPr>
      </p:pic>
      <p:pic>
        <p:nvPicPr>
          <p:cNvPr id="14" name="Bildobjekt 13">
            <a:extLst>
              <a:ext uri="{FF2B5EF4-FFF2-40B4-BE49-F238E27FC236}">
                <a16:creationId xmlns:a16="http://schemas.microsoft.com/office/drawing/2014/main" id="{10798087-5776-DA2E-4678-8118CFA02372}"/>
              </a:ext>
            </a:extLst>
          </p:cNvPr>
          <p:cNvPicPr>
            <a:picLocks noChangeAspect="1"/>
          </p:cNvPicPr>
          <p:nvPr/>
        </p:nvPicPr>
        <p:blipFill>
          <a:blip r:embed="rId5"/>
          <a:stretch>
            <a:fillRect/>
          </a:stretch>
        </p:blipFill>
        <p:spPr>
          <a:xfrm>
            <a:off x="5203902" y="1821619"/>
            <a:ext cx="1869788" cy="1869788"/>
          </a:xfrm>
          <a:prstGeom prst="rect">
            <a:avLst/>
          </a:prstGeom>
        </p:spPr>
      </p:pic>
      <p:pic>
        <p:nvPicPr>
          <p:cNvPr id="20" name="Bildobjekt 19">
            <a:extLst>
              <a:ext uri="{FF2B5EF4-FFF2-40B4-BE49-F238E27FC236}">
                <a16:creationId xmlns:a16="http://schemas.microsoft.com/office/drawing/2014/main" id="{F7AB7166-1B69-33A2-9CA1-DA5CA28C2D68}"/>
              </a:ext>
            </a:extLst>
          </p:cNvPr>
          <p:cNvPicPr>
            <a:picLocks noChangeAspect="1"/>
          </p:cNvPicPr>
          <p:nvPr/>
        </p:nvPicPr>
        <p:blipFill>
          <a:blip r:embed="rId6"/>
          <a:stretch>
            <a:fillRect/>
          </a:stretch>
        </p:blipFill>
        <p:spPr>
          <a:xfrm>
            <a:off x="1091820" y="3381395"/>
            <a:ext cx="1869788" cy="1869788"/>
          </a:xfrm>
          <a:prstGeom prst="rect">
            <a:avLst/>
          </a:prstGeom>
        </p:spPr>
      </p:pic>
      <p:pic>
        <p:nvPicPr>
          <p:cNvPr id="5" name="Bildobjekt 4">
            <a:extLst>
              <a:ext uri="{FF2B5EF4-FFF2-40B4-BE49-F238E27FC236}">
                <a16:creationId xmlns:a16="http://schemas.microsoft.com/office/drawing/2014/main" id="{52151A3A-F782-C777-8CE5-9D8718E35395}"/>
              </a:ext>
            </a:extLst>
          </p:cNvPr>
          <p:cNvPicPr>
            <a:picLocks noChangeAspect="1"/>
          </p:cNvPicPr>
          <p:nvPr/>
        </p:nvPicPr>
        <p:blipFill>
          <a:blip r:embed="rId7"/>
          <a:stretch>
            <a:fillRect/>
          </a:stretch>
        </p:blipFill>
        <p:spPr>
          <a:xfrm>
            <a:off x="5525359" y="3691407"/>
            <a:ext cx="1303338" cy="1303338"/>
          </a:xfrm>
          <a:prstGeom prst="rect">
            <a:avLst/>
          </a:prstGeom>
        </p:spPr>
      </p:pic>
      <p:pic>
        <p:nvPicPr>
          <p:cNvPr id="13" name="Bildobjekt 12">
            <a:extLst>
              <a:ext uri="{FF2B5EF4-FFF2-40B4-BE49-F238E27FC236}">
                <a16:creationId xmlns:a16="http://schemas.microsoft.com/office/drawing/2014/main" id="{BA148DAD-9543-4EAD-BD84-9251767B40EB}"/>
              </a:ext>
            </a:extLst>
          </p:cNvPr>
          <p:cNvPicPr>
            <a:picLocks noChangeAspect="1"/>
          </p:cNvPicPr>
          <p:nvPr/>
        </p:nvPicPr>
        <p:blipFill>
          <a:blip r:embed="rId8"/>
          <a:stretch>
            <a:fillRect/>
          </a:stretch>
        </p:blipFill>
        <p:spPr>
          <a:xfrm>
            <a:off x="7723914" y="2497372"/>
            <a:ext cx="1863255" cy="1863255"/>
          </a:xfrm>
          <a:prstGeom prst="rect">
            <a:avLst/>
          </a:prstGeom>
        </p:spPr>
      </p:pic>
    </p:spTree>
    <p:extLst>
      <p:ext uri="{BB962C8B-B14F-4D97-AF65-F5344CB8AC3E}">
        <p14:creationId xmlns:p14="http://schemas.microsoft.com/office/powerpoint/2010/main" val="2898703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9">
            <a:extLst>
              <a:ext uri="{FF2B5EF4-FFF2-40B4-BE49-F238E27FC236}">
                <a16:creationId xmlns:a16="http://schemas.microsoft.com/office/drawing/2014/main" id="{7DA67D2B-44AD-2F41-8363-1EEC5C1809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655642">
            <a:off x="2725497" y="1171466"/>
            <a:ext cx="1952249" cy="935721"/>
          </a:xfrm>
          <a:prstGeom prst="rect">
            <a:avLst/>
          </a:prstGeom>
        </p:spPr>
      </p:pic>
      <p:pic>
        <p:nvPicPr>
          <p:cNvPr id="3" name="Picture 8">
            <a:extLst>
              <a:ext uri="{FF2B5EF4-FFF2-40B4-BE49-F238E27FC236}">
                <a16:creationId xmlns:a16="http://schemas.microsoft.com/office/drawing/2014/main" id="{B6961CFD-7BAE-C94A-A113-787A2B73CF9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29967">
            <a:off x="2471951" y="2635762"/>
            <a:ext cx="1755961" cy="871396"/>
          </a:xfrm>
          <a:prstGeom prst="rect">
            <a:avLst/>
          </a:prstGeom>
        </p:spPr>
      </p:pic>
      <p:pic>
        <p:nvPicPr>
          <p:cNvPr id="4" name="Picture 10">
            <a:extLst>
              <a:ext uri="{FF2B5EF4-FFF2-40B4-BE49-F238E27FC236}">
                <a16:creationId xmlns:a16="http://schemas.microsoft.com/office/drawing/2014/main" id="{FF6145C0-6F22-B147-B9A7-4C9982D52F64}"/>
              </a:ext>
            </a:extLst>
          </p:cNvPr>
          <p:cNvPicPr>
            <a:picLocks noChangeAspect="1"/>
          </p:cNvPicPr>
          <p:nvPr/>
        </p:nvPicPr>
        <p:blipFill>
          <a:blip r:embed="rId4"/>
          <a:srcRect/>
          <a:stretch/>
        </p:blipFill>
        <p:spPr>
          <a:xfrm>
            <a:off x="2751451" y="4253942"/>
            <a:ext cx="1900339" cy="912162"/>
          </a:xfrm>
          <a:prstGeom prst="rect">
            <a:avLst/>
          </a:prstGeom>
        </p:spPr>
      </p:pic>
      <p:pic>
        <p:nvPicPr>
          <p:cNvPr id="5" name="Picture 9">
            <a:extLst>
              <a:ext uri="{FF2B5EF4-FFF2-40B4-BE49-F238E27FC236}">
                <a16:creationId xmlns:a16="http://schemas.microsoft.com/office/drawing/2014/main" id="{338E5FE9-4670-0142-BCA5-A82068680E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9997035" flipH="1">
            <a:off x="7829390" y="1171466"/>
            <a:ext cx="1845874" cy="935721"/>
          </a:xfrm>
          <a:prstGeom prst="rect">
            <a:avLst/>
          </a:prstGeom>
        </p:spPr>
      </p:pic>
      <p:pic>
        <p:nvPicPr>
          <p:cNvPr id="6" name="Picture 8">
            <a:extLst>
              <a:ext uri="{FF2B5EF4-FFF2-40B4-BE49-F238E27FC236}">
                <a16:creationId xmlns:a16="http://schemas.microsoft.com/office/drawing/2014/main" id="{D0AA311A-B8D9-2A46-9080-B32D71017B5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7922186" y="2765410"/>
            <a:ext cx="1660281" cy="871396"/>
          </a:xfrm>
          <a:prstGeom prst="rect">
            <a:avLst/>
          </a:prstGeom>
        </p:spPr>
      </p:pic>
      <p:sp>
        <p:nvSpPr>
          <p:cNvPr id="11" name="textruta 10">
            <a:extLst>
              <a:ext uri="{FF2B5EF4-FFF2-40B4-BE49-F238E27FC236}">
                <a16:creationId xmlns:a16="http://schemas.microsoft.com/office/drawing/2014/main" id="{856B22B0-15FA-A649-ACCA-BADCF2B691C4}"/>
              </a:ext>
            </a:extLst>
          </p:cNvPr>
          <p:cNvSpPr txBox="1"/>
          <p:nvPr/>
        </p:nvSpPr>
        <p:spPr>
          <a:xfrm>
            <a:off x="5405641" y="2727036"/>
            <a:ext cx="1395305" cy="646331"/>
          </a:xfrm>
          <a:prstGeom prst="rect">
            <a:avLst/>
          </a:prstGeom>
          <a:noFill/>
        </p:spPr>
        <p:txBody>
          <a:bodyPr wrap="square">
            <a:spAutoFit/>
          </a:bodyPr>
          <a:lstStyle/>
          <a:p>
            <a:r>
              <a:rPr lang="sv-SE" sz="3600" b="1" dirty="0">
                <a:solidFill>
                  <a:srgbClr val="F5F5ED"/>
                </a:solidFill>
                <a:latin typeface="Bricolage Grotesque 48pt Conden" panose="020B0605040402000204" pitchFamily="34" charset="0"/>
              </a:rPr>
              <a:t>PILAR!</a:t>
            </a:r>
            <a:endParaRPr lang="sv-SE" sz="3600" dirty="0">
              <a:solidFill>
                <a:srgbClr val="F5F5ED"/>
              </a:solidFill>
              <a:latin typeface="Bricolage Grotesque 48pt Condensed 48pt Condensed ExtraBold" panose="020B0605040402000204" pitchFamily="34" charset="0"/>
            </a:endParaRPr>
          </a:p>
        </p:txBody>
      </p:sp>
      <p:sp>
        <p:nvSpPr>
          <p:cNvPr id="12" name="Platshållare för innehåll 2">
            <a:extLst>
              <a:ext uri="{FF2B5EF4-FFF2-40B4-BE49-F238E27FC236}">
                <a16:creationId xmlns:a16="http://schemas.microsoft.com/office/drawing/2014/main" id="{D8BBF85E-0FCF-5B4F-A68A-ED510714EBB9}"/>
              </a:ext>
            </a:extLst>
          </p:cNvPr>
          <p:cNvSpPr txBox="1">
            <a:spLocks/>
          </p:cNvSpPr>
          <p:nvPr/>
        </p:nvSpPr>
        <p:spPr>
          <a:xfrm>
            <a:off x="970040" y="5669756"/>
            <a:ext cx="8749281" cy="1303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F5F5ED"/>
                </a:solidFill>
                <a:latin typeface="Times New Roman" panose="02020603050405020304" pitchFamily="18" charset="0"/>
                <a:ea typeface="Calibri" panose="020F0502020204030204" pitchFamily="34" charset="0"/>
                <a:cs typeface="Times New Roman" panose="02020603050405020304" pitchFamily="18" charset="0"/>
              </a:rPr>
              <a:t>Du kan vrida på objekt genom att dra i den lilla snurrande symbolen.</a:t>
            </a:r>
          </a:p>
        </p:txBody>
      </p:sp>
      <p:sp>
        <p:nvSpPr>
          <p:cNvPr id="13" name="textruta 12">
            <a:extLst>
              <a:ext uri="{FF2B5EF4-FFF2-40B4-BE49-F238E27FC236}">
                <a16:creationId xmlns:a16="http://schemas.microsoft.com/office/drawing/2014/main" id="{E486B1A0-DA84-E447-A6FC-81174844AD75}"/>
              </a:ext>
            </a:extLst>
          </p:cNvPr>
          <p:cNvSpPr txBox="1"/>
          <p:nvPr/>
        </p:nvSpPr>
        <p:spPr>
          <a:xfrm rot="5400000">
            <a:off x="10022857" y="1986829"/>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pic>
        <p:nvPicPr>
          <p:cNvPr id="8" name="Picture 10">
            <a:extLst>
              <a:ext uri="{FF2B5EF4-FFF2-40B4-BE49-F238E27FC236}">
                <a16:creationId xmlns:a16="http://schemas.microsoft.com/office/drawing/2014/main" id="{3D91A200-CB57-7E39-17A7-D960A1FF0F0B}"/>
              </a:ext>
            </a:extLst>
          </p:cNvPr>
          <p:cNvPicPr>
            <a:picLocks noChangeAspect="1"/>
          </p:cNvPicPr>
          <p:nvPr/>
        </p:nvPicPr>
        <p:blipFill>
          <a:blip r:embed="rId4"/>
          <a:srcRect/>
          <a:stretch/>
        </p:blipFill>
        <p:spPr>
          <a:xfrm rot="10800000">
            <a:off x="7682128" y="4197200"/>
            <a:ext cx="1900339" cy="912162"/>
          </a:xfrm>
          <a:prstGeom prst="rect">
            <a:avLst/>
          </a:prstGeom>
        </p:spPr>
      </p:pic>
    </p:spTree>
    <p:extLst>
      <p:ext uri="{BB962C8B-B14F-4D97-AF65-F5344CB8AC3E}">
        <p14:creationId xmlns:p14="http://schemas.microsoft.com/office/powerpoint/2010/main" val="3964272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44814C06-E393-F444-87EC-7E7790D8F073}"/>
              </a:ext>
            </a:extLst>
          </p:cNvPr>
          <p:cNvSpPr txBox="1"/>
          <p:nvPr/>
        </p:nvSpPr>
        <p:spPr>
          <a:xfrm>
            <a:off x="965115" y="806402"/>
            <a:ext cx="9188347" cy="646331"/>
          </a:xfrm>
          <a:prstGeom prst="rect">
            <a:avLst/>
          </a:prstGeom>
          <a:noFill/>
        </p:spPr>
        <p:txBody>
          <a:bodyPr wrap="square" rtlCol="0">
            <a:spAutoFit/>
          </a:bodyPr>
          <a:lstStyle/>
          <a:p>
            <a:r>
              <a:rPr lang="sv-SE" sz="3600" b="1" dirty="0">
                <a:solidFill>
                  <a:srgbClr val="330000"/>
                </a:solidFill>
                <a:latin typeface="Bricolage Grotesque 48pt Conden" panose="020B0605040402000204" pitchFamily="34" charset="0"/>
              </a:rPr>
              <a:t>MARGINALER</a:t>
            </a:r>
          </a:p>
        </p:txBody>
      </p:sp>
      <p:sp>
        <p:nvSpPr>
          <p:cNvPr id="5" name="textruta 4">
            <a:extLst>
              <a:ext uri="{FF2B5EF4-FFF2-40B4-BE49-F238E27FC236}">
                <a16:creationId xmlns:a16="http://schemas.microsoft.com/office/drawing/2014/main" id="{37901066-7F7B-BD4F-BF57-C139EDD8BB2C}"/>
              </a:ext>
            </a:extLst>
          </p:cNvPr>
          <p:cNvSpPr txBox="1"/>
          <p:nvPr/>
        </p:nvSpPr>
        <p:spPr>
          <a:xfrm>
            <a:off x="965116" y="1429042"/>
            <a:ext cx="9359899" cy="1323439"/>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I denna mall finns stödlinjer som visar var gränsen går för hur långt ut i kanterna objekt får placeras, även kallat friyta. För att se stödlinjerna behöver du gå in på ”Visa” och klicka i ”Stödlinjer”. Använd de inre eller yttre stödlinjerna beroende på hur mycket plats som behövs.</a:t>
            </a:r>
          </a:p>
        </p:txBody>
      </p:sp>
      <p:sp>
        <p:nvSpPr>
          <p:cNvPr id="6" name="textruta 5">
            <a:extLst>
              <a:ext uri="{FF2B5EF4-FFF2-40B4-BE49-F238E27FC236}">
                <a16:creationId xmlns:a16="http://schemas.microsoft.com/office/drawing/2014/main" id="{EA43C418-1270-804C-8DB5-7D8950A4B1E3}"/>
              </a:ext>
            </a:extLst>
          </p:cNvPr>
          <p:cNvSpPr txBox="1"/>
          <p:nvPr/>
        </p:nvSpPr>
        <p:spPr>
          <a:xfrm>
            <a:off x="965114" y="3313175"/>
            <a:ext cx="9188347" cy="646331"/>
          </a:xfrm>
          <a:prstGeom prst="rect">
            <a:avLst/>
          </a:prstGeom>
          <a:noFill/>
        </p:spPr>
        <p:txBody>
          <a:bodyPr wrap="square" rtlCol="0">
            <a:spAutoFit/>
          </a:bodyPr>
          <a:lstStyle/>
          <a:p>
            <a:r>
              <a:rPr lang="sv-SE" sz="3600" b="1" dirty="0">
                <a:solidFill>
                  <a:srgbClr val="330000"/>
                </a:solidFill>
                <a:latin typeface="Bricolage Grotesque 48pt Conden" panose="020B0605040402000204" pitchFamily="34" charset="0"/>
              </a:rPr>
              <a:t>BILDER, PUNKTLISTOR OCH ANDRA ELEMENT</a:t>
            </a:r>
          </a:p>
        </p:txBody>
      </p:sp>
      <p:sp>
        <p:nvSpPr>
          <p:cNvPr id="7" name="textruta 6">
            <a:extLst>
              <a:ext uri="{FF2B5EF4-FFF2-40B4-BE49-F238E27FC236}">
                <a16:creationId xmlns:a16="http://schemas.microsoft.com/office/drawing/2014/main" id="{00039A04-6726-E345-A0BF-9F45CF4ECAF9}"/>
              </a:ext>
            </a:extLst>
          </p:cNvPr>
          <p:cNvSpPr txBox="1"/>
          <p:nvPr/>
        </p:nvSpPr>
        <p:spPr>
          <a:xfrm>
            <a:off x="965115" y="3932604"/>
            <a:ext cx="9359899" cy="1015663"/>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I de kommande bilderna finns riktlinjer och exempel på hur punktlistor och bilder kan användas och placeras, och ett antal element som kan användas för en mer pedagogisk eller dynamisk presentation.</a:t>
            </a:r>
          </a:p>
        </p:txBody>
      </p:sp>
      <p:sp>
        <p:nvSpPr>
          <p:cNvPr id="13" name="textruta 12">
            <a:extLst>
              <a:ext uri="{FF2B5EF4-FFF2-40B4-BE49-F238E27FC236}">
                <a16:creationId xmlns:a16="http://schemas.microsoft.com/office/drawing/2014/main" id="{DDB82A57-86B1-2647-9851-4220390133AB}"/>
              </a:ext>
            </a:extLst>
          </p:cNvPr>
          <p:cNvSpPr txBox="1"/>
          <p:nvPr/>
        </p:nvSpPr>
        <p:spPr>
          <a:xfrm rot="5400000">
            <a:off x="10411897"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Riktlinjer</a:t>
            </a:r>
          </a:p>
        </p:txBody>
      </p:sp>
    </p:spTree>
    <p:extLst>
      <p:ext uri="{BB962C8B-B14F-4D97-AF65-F5344CB8AC3E}">
        <p14:creationId xmlns:p14="http://schemas.microsoft.com/office/powerpoint/2010/main" val="3799768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7A716083-41A7-E52C-22D5-8922E89AC54B}"/>
            </a:ext>
          </a:extLst>
        </p:cNvPr>
        <p:cNvGrpSpPr/>
        <p:nvPr/>
      </p:nvGrpSpPr>
      <p:grpSpPr>
        <a:xfrm>
          <a:off x="0" y="0"/>
          <a:ext cx="0" cy="0"/>
          <a:chOff x="0" y="0"/>
          <a:chExt cx="0" cy="0"/>
        </a:xfrm>
      </p:grpSpPr>
      <p:pic>
        <p:nvPicPr>
          <p:cNvPr id="2" name="Picture 9">
            <a:extLst>
              <a:ext uri="{FF2B5EF4-FFF2-40B4-BE49-F238E27FC236}">
                <a16:creationId xmlns:a16="http://schemas.microsoft.com/office/drawing/2014/main" id="{9038CA7D-0CD1-4FA1-B000-8025019402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655642">
            <a:off x="2725497" y="1171466"/>
            <a:ext cx="1952249" cy="935721"/>
          </a:xfrm>
          <a:prstGeom prst="rect">
            <a:avLst/>
          </a:prstGeom>
        </p:spPr>
      </p:pic>
      <p:pic>
        <p:nvPicPr>
          <p:cNvPr id="3" name="Picture 8">
            <a:extLst>
              <a:ext uri="{FF2B5EF4-FFF2-40B4-BE49-F238E27FC236}">
                <a16:creationId xmlns:a16="http://schemas.microsoft.com/office/drawing/2014/main" id="{41BF7ABD-50D9-65AA-4A7C-D936674D8D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29967">
            <a:off x="2471951" y="2635762"/>
            <a:ext cx="1755961" cy="871396"/>
          </a:xfrm>
          <a:prstGeom prst="rect">
            <a:avLst/>
          </a:prstGeom>
        </p:spPr>
      </p:pic>
      <p:pic>
        <p:nvPicPr>
          <p:cNvPr id="4" name="Picture 10">
            <a:extLst>
              <a:ext uri="{FF2B5EF4-FFF2-40B4-BE49-F238E27FC236}">
                <a16:creationId xmlns:a16="http://schemas.microsoft.com/office/drawing/2014/main" id="{223CFC3B-88A8-B3C9-641D-825DA7F5D088}"/>
              </a:ext>
            </a:extLst>
          </p:cNvPr>
          <p:cNvPicPr>
            <a:picLocks noChangeAspect="1"/>
          </p:cNvPicPr>
          <p:nvPr/>
        </p:nvPicPr>
        <p:blipFill>
          <a:blip r:embed="rId4"/>
          <a:srcRect/>
          <a:stretch/>
        </p:blipFill>
        <p:spPr>
          <a:xfrm>
            <a:off x="2751452" y="4253942"/>
            <a:ext cx="1900337" cy="912162"/>
          </a:xfrm>
          <a:prstGeom prst="rect">
            <a:avLst/>
          </a:prstGeom>
        </p:spPr>
      </p:pic>
      <p:pic>
        <p:nvPicPr>
          <p:cNvPr id="5" name="Picture 9">
            <a:extLst>
              <a:ext uri="{FF2B5EF4-FFF2-40B4-BE49-F238E27FC236}">
                <a16:creationId xmlns:a16="http://schemas.microsoft.com/office/drawing/2014/main" id="{74A8D512-C907-2AD4-52E3-1DE5B758962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9997035" flipH="1">
            <a:off x="7829390" y="1171466"/>
            <a:ext cx="1845874" cy="935721"/>
          </a:xfrm>
          <a:prstGeom prst="rect">
            <a:avLst/>
          </a:prstGeom>
        </p:spPr>
      </p:pic>
      <p:pic>
        <p:nvPicPr>
          <p:cNvPr id="6" name="Picture 8">
            <a:extLst>
              <a:ext uri="{FF2B5EF4-FFF2-40B4-BE49-F238E27FC236}">
                <a16:creationId xmlns:a16="http://schemas.microsoft.com/office/drawing/2014/main" id="{C5460240-6BE4-8850-6EAE-5927A02EB7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7922186" y="2765410"/>
            <a:ext cx="1660281" cy="871396"/>
          </a:xfrm>
          <a:prstGeom prst="rect">
            <a:avLst/>
          </a:prstGeom>
        </p:spPr>
      </p:pic>
      <p:sp>
        <p:nvSpPr>
          <p:cNvPr id="11" name="textruta 10">
            <a:extLst>
              <a:ext uri="{FF2B5EF4-FFF2-40B4-BE49-F238E27FC236}">
                <a16:creationId xmlns:a16="http://schemas.microsoft.com/office/drawing/2014/main" id="{9DD0F23E-5A8D-268C-2C6F-468EB2BD5583}"/>
              </a:ext>
            </a:extLst>
          </p:cNvPr>
          <p:cNvSpPr txBox="1"/>
          <p:nvPr/>
        </p:nvSpPr>
        <p:spPr>
          <a:xfrm>
            <a:off x="5405641" y="2727036"/>
            <a:ext cx="1395305" cy="646331"/>
          </a:xfrm>
          <a:prstGeom prst="rect">
            <a:avLst/>
          </a:prstGeom>
          <a:noFill/>
        </p:spPr>
        <p:txBody>
          <a:bodyPr wrap="square">
            <a:spAutoFit/>
          </a:bodyPr>
          <a:lstStyle/>
          <a:p>
            <a:r>
              <a:rPr lang="sv-SE" sz="3600" b="1" dirty="0">
                <a:solidFill>
                  <a:srgbClr val="F5F5ED"/>
                </a:solidFill>
                <a:latin typeface="Bricolage Grotesque 48pt Conden" panose="020B0605040402000204" pitchFamily="34" charset="0"/>
              </a:rPr>
              <a:t>PILAR!</a:t>
            </a:r>
            <a:endParaRPr lang="sv-SE" sz="3600" dirty="0">
              <a:solidFill>
                <a:srgbClr val="F5F5ED"/>
              </a:solidFill>
              <a:latin typeface="Bricolage Grotesque 48pt Condensed 48pt Condensed ExtraBold" panose="020B0605040402000204" pitchFamily="34" charset="0"/>
            </a:endParaRPr>
          </a:p>
        </p:txBody>
      </p:sp>
      <p:sp>
        <p:nvSpPr>
          <p:cNvPr id="12" name="Platshållare för innehåll 2">
            <a:extLst>
              <a:ext uri="{FF2B5EF4-FFF2-40B4-BE49-F238E27FC236}">
                <a16:creationId xmlns:a16="http://schemas.microsoft.com/office/drawing/2014/main" id="{5C5E52E5-7F70-6636-137F-7620460F280E}"/>
              </a:ext>
            </a:extLst>
          </p:cNvPr>
          <p:cNvSpPr txBox="1">
            <a:spLocks/>
          </p:cNvSpPr>
          <p:nvPr/>
        </p:nvSpPr>
        <p:spPr>
          <a:xfrm>
            <a:off x="970040" y="5669756"/>
            <a:ext cx="8749281" cy="1303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800"/>
              </a:spcAft>
              <a:buNone/>
            </a:pPr>
            <a:r>
              <a:rPr lang="sv-SE" sz="2000" dirty="0">
                <a:solidFill>
                  <a:srgbClr val="ED1C24"/>
                </a:solidFill>
                <a:latin typeface="Times New Roman" panose="02020603050405020304" pitchFamily="18" charset="0"/>
                <a:ea typeface="Calibri" panose="020F0502020204030204" pitchFamily="34" charset="0"/>
                <a:cs typeface="Times New Roman" panose="02020603050405020304" pitchFamily="18" charset="0"/>
              </a:rPr>
              <a:t>Du kan vrida på objekt genom att dra i den lilla snurrande symbolen.</a:t>
            </a:r>
          </a:p>
        </p:txBody>
      </p:sp>
      <p:sp>
        <p:nvSpPr>
          <p:cNvPr id="13" name="textruta 12">
            <a:extLst>
              <a:ext uri="{FF2B5EF4-FFF2-40B4-BE49-F238E27FC236}">
                <a16:creationId xmlns:a16="http://schemas.microsoft.com/office/drawing/2014/main" id="{130569A9-8B65-A673-6498-0A2B14BA4E3F}"/>
              </a:ext>
            </a:extLst>
          </p:cNvPr>
          <p:cNvSpPr txBox="1"/>
          <p:nvPr/>
        </p:nvSpPr>
        <p:spPr>
          <a:xfrm rot="5400000">
            <a:off x="10022857" y="1986829"/>
            <a:ext cx="2725942"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pic>
        <p:nvPicPr>
          <p:cNvPr id="7" name="Picture 10">
            <a:extLst>
              <a:ext uri="{FF2B5EF4-FFF2-40B4-BE49-F238E27FC236}">
                <a16:creationId xmlns:a16="http://schemas.microsoft.com/office/drawing/2014/main" id="{47D4C9B4-B4D4-86C8-4E16-4632CCAE55AE}"/>
              </a:ext>
            </a:extLst>
          </p:cNvPr>
          <p:cNvPicPr>
            <a:picLocks noChangeAspect="1"/>
          </p:cNvPicPr>
          <p:nvPr/>
        </p:nvPicPr>
        <p:blipFill>
          <a:blip r:embed="rId4"/>
          <a:srcRect/>
          <a:stretch/>
        </p:blipFill>
        <p:spPr>
          <a:xfrm rot="10800000">
            <a:off x="7682130" y="4197200"/>
            <a:ext cx="1900337" cy="912162"/>
          </a:xfrm>
          <a:prstGeom prst="rect">
            <a:avLst/>
          </a:prstGeom>
        </p:spPr>
      </p:pic>
    </p:spTree>
    <p:extLst>
      <p:ext uri="{BB962C8B-B14F-4D97-AF65-F5344CB8AC3E}">
        <p14:creationId xmlns:p14="http://schemas.microsoft.com/office/powerpoint/2010/main" val="1434557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11A24F99-7558-B54A-BEE9-5A9B778C42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1542302" y="2026973"/>
            <a:ext cx="3349188" cy="2864121"/>
          </a:xfrm>
          <a:prstGeom prst="rect">
            <a:avLst/>
          </a:prstGeom>
        </p:spPr>
      </p:pic>
      <p:pic>
        <p:nvPicPr>
          <p:cNvPr id="3" name="Bildobjekt 2">
            <a:extLst>
              <a:ext uri="{FF2B5EF4-FFF2-40B4-BE49-F238E27FC236}">
                <a16:creationId xmlns:a16="http://schemas.microsoft.com/office/drawing/2014/main" id="{766DDE6A-846A-0A41-8B32-CFD350CABC09}"/>
              </a:ext>
            </a:extLst>
          </p:cNvPr>
          <p:cNvPicPr>
            <a:picLocks noChangeAspect="1"/>
          </p:cNvPicPr>
          <p:nvPr/>
        </p:nvPicPr>
        <p:blipFill>
          <a:blip r:embed="rId3"/>
          <a:stretch>
            <a:fillRect/>
          </a:stretch>
        </p:blipFill>
        <p:spPr>
          <a:xfrm>
            <a:off x="5797346" y="1808217"/>
            <a:ext cx="5285623" cy="2569660"/>
          </a:xfrm>
          <a:prstGeom prst="rect">
            <a:avLst/>
          </a:prstGeom>
          <a:noFill/>
        </p:spPr>
      </p:pic>
      <p:sp>
        <p:nvSpPr>
          <p:cNvPr id="6" name="textruta 5">
            <a:extLst>
              <a:ext uri="{FF2B5EF4-FFF2-40B4-BE49-F238E27FC236}">
                <a16:creationId xmlns:a16="http://schemas.microsoft.com/office/drawing/2014/main" id="{50BAAFE8-7E37-BE4D-A421-74A9ADD468F2}"/>
              </a:ext>
            </a:extLst>
          </p:cNvPr>
          <p:cNvSpPr txBox="1"/>
          <p:nvPr/>
        </p:nvSpPr>
        <p:spPr>
          <a:xfrm>
            <a:off x="2045393" y="2371408"/>
            <a:ext cx="2924291" cy="1323439"/>
          </a:xfrm>
          <a:prstGeom prst="rect">
            <a:avLst/>
          </a:prstGeom>
          <a:noFill/>
        </p:spPr>
        <p:txBody>
          <a:bodyPr wrap="square">
            <a:spAutoFit/>
          </a:bodyPr>
          <a:lstStyle/>
          <a:p>
            <a:r>
              <a:rPr lang="sv-SE" sz="2000" dirty="0">
                <a:solidFill>
                  <a:srgbClr val="330000"/>
                </a:solidFill>
                <a:latin typeface="Times New Roman" panose="02020603050405020304" pitchFamily="18" charset="0"/>
                <a:cs typeface="Times New Roman" panose="02020603050405020304" pitchFamily="18" charset="0"/>
              </a:rPr>
              <a:t>Pratbubbla! Här kan du skriva något. Du kan ändra storleken på bubblan.</a:t>
            </a:r>
          </a:p>
        </p:txBody>
      </p:sp>
      <p:sp>
        <p:nvSpPr>
          <p:cNvPr id="7" name="textruta 6">
            <a:extLst>
              <a:ext uri="{FF2B5EF4-FFF2-40B4-BE49-F238E27FC236}">
                <a16:creationId xmlns:a16="http://schemas.microsoft.com/office/drawing/2014/main" id="{9E80B1A9-3CD1-1541-B2C9-7954755DB599}"/>
              </a:ext>
            </a:extLst>
          </p:cNvPr>
          <p:cNvSpPr txBox="1"/>
          <p:nvPr/>
        </p:nvSpPr>
        <p:spPr>
          <a:xfrm>
            <a:off x="7124067" y="2451143"/>
            <a:ext cx="3570602" cy="1015663"/>
          </a:xfrm>
          <a:prstGeom prst="rect">
            <a:avLst/>
          </a:prstGeom>
          <a:noFill/>
        </p:spPr>
        <p:txBody>
          <a:bodyPr wrap="square">
            <a:spAutoFit/>
          </a:bodyPr>
          <a:lstStyle/>
          <a:p>
            <a:r>
              <a:rPr lang="sv-SE" sz="2000" dirty="0">
                <a:solidFill>
                  <a:srgbClr val="330000"/>
                </a:solidFill>
                <a:latin typeface="Times New Roman" panose="02020603050405020304" pitchFamily="18" charset="0"/>
                <a:cs typeface="Times New Roman" panose="02020603050405020304" pitchFamily="18" charset="0"/>
              </a:rPr>
              <a:t>Textruta! Här kan du </a:t>
            </a:r>
            <a:br>
              <a:rPr lang="sv-SE" sz="2000" dirty="0">
                <a:solidFill>
                  <a:srgbClr val="330000"/>
                </a:solidFill>
                <a:latin typeface="Times New Roman" panose="02020603050405020304" pitchFamily="18" charset="0"/>
                <a:cs typeface="Times New Roman" panose="02020603050405020304" pitchFamily="18" charset="0"/>
              </a:rPr>
            </a:br>
            <a:r>
              <a:rPr lang="sv-SE" sz="2000" dirty="0">
                <a:solidFill>
                  <a:srgbClr val="330000"/>
                </a:solidFill>
                <a:latin typeface="Times New Roman" panose="02020603050405020304" pitchFamily="18" charset="0"/>
                <a:cs typeface="Times New Roman" panose="02020603050405020304" pitchFamily="18" charset="0"/>
              </a:rPr>
              <a:t>skriva något. Du kan </a:t>
            </a:r>
            <a:br>
              <a:rPr lang="sv-SE" sz="2000" dirty="0">
                <a:solidFill>
                  <a:srgbClr val="330000"/>
                </a:solidFill>
                <a:latin typeface="Times New Roman" panose="02020603050405020304" pitchFamily="18" charset="0"/>
                <a:cs typeface="Times New Roman" panose="02020603050405020304" pitchFamily="18" charset="0"/>
              </a:rPr>
            </a:br>
            <a:r>
              <a:rPr lang="sv-SE" sz="2000" dirty="0">
                <a:solidFill>
                  <a:srgbClr val="330000"/>
                </a:solidFill>
                <a:latin typeface="Times New Roman" panose="02020603050405020304" pitchFamily="18" charset="0"/>
                <a:cs typeface="Times New Roman" panose="02020603050405020304" pitchFamily="18" charset="0"/>
              </a:rPr>
              <a:t>ändra storleken på rutan.</a:t>
            </a:r>
          </a:p>
        </p:txBody>
      </p:sp>
      <p:sp>
        <p:nvSpPr>
          <p:cNvPr id="8" name="textruta 7">
            <a:extLst>
              <a:ext uri="{FF2B5EF4-FFF2-40B4-BE49-F238E27FC236}">
                <a16:creationId xmlns:a16="http://schemas.microsoft.com/office/drawing/2014/main" id="{AAC9533C-2413-E340-A2C2-18028877628E}"/>
              </a:ext>
            </a:extLst>
          </p:cNvPr>
          <p:cNvSpPr txBox="1"/>
          <p:nvPr/>
        </p:nvSpPr>
        <p:spPr>
          <a:xfrm rot="5400000">
            <a:off x="10022857" y="1999529"/>
            <a:ext cx="2725942"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Tree>
    <p:extLst>
      <p:ext uri="{BB962C8B-B14F-4D97-AF65-F5344CB8AC3E}">
        <p14:creationId xmlns:p14="http://schemas.microsoft.com/office/powerpoint/2010/main" val="3845782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747C0C30-6CCF-CD44-829F-273C4E7E4895}"/>
              </a:ext>
            </a:extLst>
          </p:cNvPr>
          <p:cNvPicPr>
            <a:picLocks noChangeAspect="1"/>
          </p:cNvPicPr>
          <p:nvPr/>
        </p:nvPicPr>
        <p:blipFill>
          <a:blip r:embed="rId2"/>
          <a:srcRect/>
          <a:stretch/>
        </p:blipFill>
        <p:spPr>
          <a:xfrm>
            <a:off x="5871165" y="1891601"/>
            <a:ext cx="5302654" cy="2581247"/>
          </a:xfrm>
          <a:prstGeom prst="rect">
            <a:avLst/>
          </a:prstGeom>
          <a:noFill/>
        </p:spPr>
      </p:pic>
      <p:pic>
        <p:nvPicPr>
          <p:cNvPr id="3" name="Picture 10">
            <a:extLst>
              <a:ext uri="{FF2B5EF4-FFF2-40B4-BE49-F238E27FC236}">
                <a16:creationId xmlns:a16="http://schemas.microsoft.com/office/drawing/2014/main" id="{5715A249-E6D4-8842-BD7E-A04DAE988BC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01489" y="2024800"/>
            <a:ext cx="3251212" cy="2844655"/>
          </a:xfrm>
          <a:prstGeom prst="rect">
            <a:avLst/>
          </a:prstGeom>
        </p:spPr>
      </p:pic>
      <p:sp>
        <p:nvSpPr>
          <p:cNvPr id="7" name="textruta 6">
            <a:extLst>
              <a:ext uri="{FF2B5EF4-FFF2-40B4-BE49-F238E27FC236}">
                <a16:creationId xmlns:a16="http://schemas.microsoft.com/office/drawing/2014/main" id="{D444ACED-AF3F-7949-806C-62124A97C43D}"/>
              </a:ext>
            </a:extLst>
          </p:cNvPr>
          <p:cNvSpPr txBox="1"/>
          <p:nvPr/>
        </p:nvSpPr>
        <p:spPr>
          <a:xfrm>
            <a:off x="2043379" y="2371408"/>
            <a:ext cx="2924291" cy="1323439"/>
          </a:xfrm>
          <a:prstGeom prst="rect">
            <a:avLst/>
          </a:prstGeom>
          <a:noFill/>
        </p:spPr>
        <p:txBody>
          <a:bodyPr wrap="square">
            <a:spAutoFit/>
          </a:bodyPr>
          <a:lstStyle/>
          <a:p>
            <a:r>
              <a:rPr lang="sv-SE" sz="2000" dirty="0">
                <a:solidFill>
                  <a:srgbClr val="F5F5ED"/>
                </a:solidFill>
                <a:latin typeface="Times New Roman" panose="02020603050405020304" pitchFamily="18" charset="0"/>
                <a:cs typeface="Times New Roman" panose="02020603050405020304" pitchFamily="18" charset="0"/>
              </a:rPr>
              <a:t>Pratbubbla! Här kan du skriva något. Du kan ändra storleken på bubblan.</a:t>
            </a:r>
          </a:p>
        </p:txBody>
      </p:sp>
      <p:sp>
        <p:nvSpPr>
          <p:cNvPr id="8" name="textruta 7">
            <a:extLst>
              <a:ext uri="{FF2B5EF4-FFF2-40B4-BE49-F238E27FC236}">
                <a16:creationId xmlns:a16="http://schemas.microsoft.com/office/drawing/2014/main" id="{32BDF029-F62A-4C4D-A974-8FBF3F3574FE}"/>
              </a:ext>
            </a:extLst>
          </p:cNvPr>
          <p:cNvSpPr txBox="1"/>
          <p:nvPr/>
        </p:nvSpPr>
        <p:spPr>
          <a:xfrm>
            <a:off x="7329988" y="2371408"/>
            <a:ext cx="2924291" cy="1323439"/>
          </a:xfrm>
          <a:prstGeom prst="rect">
            <a:avLst/>
          </a:prstGeom>
          <a:noFill/>
        </p:spPr>
        <p:txBody>
          <a:bodyPr wrap="square">
            <a:spAutoFit/>
          </a:bodyPr>
          <a:lstStyle/>
          <a:p>
            <a:r>
              <a:rPr lang="sv-SE" sz="2000" dirty="0">
                <a:solidFill>
                  <a:srgbClr val="F5F5ED"/>
                </a:solidFill>
                <a:latin typeface="Times New Roman" panose="02020603050405020304" pitchFamily="18" charset="0"/>
                <a:cs typeface="Times New Roman" panose="02020603050405020304" pitchFamily="18" charset="0"/>
              </a:rPr>
              <a:t>Textruta! Här kan </a:t>
            </a:r>
            <a:br>
              <a:rPr lang="sv-SE" sz="2000" dirty="0">
                <a:solidFill>
                  <a:srgbClr val="F5F5ED"/>
                </a:solidFill>
                <a:latin typeface="Times New Roman" panose="02020603050405020304" pitchFamily="18" charset="0"/>
                <a:cs typeface="Times New Roman" panose="02020603050405020304" pitchFamily="18" charset="0"/>
              </a:rPr>
            </a:br>
            <a:r>
              <a:rPr lang="sv-SE" sz="2000" dirty="0">
                <a:solidFill>
                  <a:srgbClr val="F5F5ED"/>
                </a:solidFill>
                <a:latin typeface="Times New Roman" panose="02020603050405020304" pitchFamily="18" charset="0"/>
                <a:cs typeface="Times New Roman" panose="02020603050405020304" pitchFamily="18" charset="0"/>
              </a:rPr>
              <a:t>du skriva något. Du </a:t>
            </a:r>
          </a:p>
          <a:p>
            <a:r>
              <a:rPr lang="sv-SE" sz="2000" dirty="0">
                <a:solidFill>
                  <a:srgbClr val="F5F5ED"/>
                </a:solidFill>
                <a:latin typeface="Times New Roman" panose="02020603050405020304" pitchFamily="18" charset="0"/>
                <a:cs typeface="Times New Roman" panose="02020603050405020304" pitchFamily="18" charset="0"/>
              </a:rPr>
              <a:t>kan ändra storleken på rutan.</a:t>
            </a:r>
          </a:p>
        </p:txBody>
      </p:sp>
      <p:sp>
        <p:nvSpPr>
          <p:cNvPr id="9" name="textruta 8">
            <a:extLst>
              <a:ext uri="{FF2B5EF4-FFF2-40B4-BE49-F238E27FC236}">
                <a16:creationId xmlns:a16="http://schemas.microsoft.com/office/drawing/2014/main" id="{4CCDA1C9-B0C2-B44E-8BE2-C2E0D8258EB9}"/>
              </a:ext>
            </a:extLst>
          </p:cNvPr>
          <p:cNvSpPr txBox="1"/>
          <p:nvPr/>
        </p:nvSpPr>
        <p:spPr>
          <a:xfrm rot="5400000">
            <a:off x="10400589" y="15969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Tree>
    <p:extLst>
      <p:ext uri="{BB962C8B-B14F-4D97-AF65-F5344CB8AC3E}">
        <p14:creationId xmlns:p14="http://schemas.microsoft.com/office/powerpoint/2010/main" val="4183886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12" name="TextBox 8">
            <a:extLst>
              <a:ext uri="{FF2B5EF4-FFF2-40B4-BE49-F238E27FC236}">
                <a16:creationId xmlns:a16="http://schemas.microsoft.com/office/drawing/2014/main" id="{3B8E6D0D-AD53-0948-97E1-90D96263D568}"/>
              </a:ext>
            </a:extLst>
          </p:cNvPr>
          <p:cNvSpPr txBox="1"/>
          <p:nvPr/>
        </p:nvSpPr>
        <p:spPr>
          <a:xfrm>
            <a:off x="404523" y="2658785"/>
            <a:ext cx="4001521" cy="1442703"/>
          </a:xfrm>
          <a:prstGeom prst="rect">
            <a:avLst/>
          </a:prstGeom>
        </p:spPr>
        <p:txBody>
          <a:bodyPr wrap="square" lIns="0" tIns="0" rIns="0" bIns="0" rtlCol="0" anchor="t">
            <a:spAutoFit/>
          </a:bodyPr>
          <a:lstStyle/>
          <a:p>
            <a:pPr algn="ctr">
              <a:lnSpc>
                <a:spcPts val="9645"/>
              </a:lnSpc>
            </a:pPr>
            <a:r>
              <a:rPr lang="en-US" sz="15000" dirty="0">
                <a:latin typeface="Bricolage Grotesque 48pt Condensed 48pt Condensed ExtraBold" panose="020B0605040402000204" pitchFamily="34" charset="0"/>
              </a:rPr>
              <a:t>1.</a:t>
            </a:r>
          </a:p>
        </p:txBody>
      </p:sp>
      <p:sp>
        <p:nvSpPr>
          <p:cNvPr id="19" name="TextBox 8">
            <a:extLst>
              <a:ext uri="{FF2B5EF4-FFF2-40B4-BE49-F238E27FC236}">
                <a16:creationId xmlns:a16="http://schemas.microsoft.com/office/drawing/2014/main" id="{95EC4109-ED9C-D64A-AE1F-E37810642656}"/>
              </a:ext>
            </a:extLst>
          </p:cNvPr>
          <p:cNvSpPr txBox="1"/>
          <p:nvPr/>
        </p:nvSpPr>
        <p:spPr>
          <a:xfrm>
            <a:off x="4095239" y="2640220"/>
            <a:ext cx="4001521" cy="1442703"/>
          </a:xfrm>
          <a:prstGeom prst="rect">
            <a:avLst/>
          </a:prstGeom>
        </p:spPr>
        <p:txBody>
          <a:bodyPr wrap="square" lIns="0" tIns="0" rIns="0" bIns="0" rtlCol="0" anchor="t">
            <a:spAutoFit/>
          </a:bodyPr>
          <a:lstStyle/>
          <a:p>
            <a:pPr algn="ctr">
              <a:lnSpc>
                <a:spcPts val="9645"/>
              </a:lnSpc>
            </a:pPr>
            <a:r>
              <a:rPr lang="en-US" sz="15000" dirty="0">
                <a:latin typeface="Bricolage Grotesque 48pt Condensed 48pt Condensed ExtraBold" panose="020B0605040402000204" pitchFamily="34" charset="0"/>
              </a:rPr>
              <a:t>2.</a:t>
            </a:r>
          </a:p>
        </p:txBody>
      </p:sp>
      <p:sp>
        <p:nvSpPr>
          <p:cNvPr id="20" name="TextBox 8">
            <a:extLst>
              <a:ext uri="{FF2B5EF4-FFF2-40B4-BE49-F238E27FC236}">
                <a16:creationId xmlns:a16="http://schemas.microsoft.com/office/drawing/2014/main" id="{F492AC60-51B9-9E45-93D2-866AACAF79F2}"/>
              </a:ext>
            </a:extLst>
          </p:cNvPr>
          <p:cNvSpPr txBox="1"/>
          <p:nvPr/>
        </p:nvSpPr>
        <p:spPr>
          <a:xfrm>
            <a:off x="7697660" y="2614568"/>
            <a:ext cx="4001521" cy="1442703"/>
          </a:xfrm>
          <a:prstGeom prst="rect">
            <a:avLst/>
          </a:prstGeom>
        </p:spPr>
        <p:txBody>
          <a:bodyPr wrap="square" lIns="0" tIns="0" rIns="0" bIns="0" rtlCol="0" anchor="t">
            <a:spAutoFit/>
          </a:bodyPr>
          <a:lstStyle/>
          <a:p>
            <a:pPr algn="ctr">
              <a:lnSpc>
                <a:spcPts val="9645"/>
              </a:lnSpc>
            </a:pPr>
            <a:r>
              <a:rPr lang="en-US" sz="15000" dirty="0">
                <a:latin typeface="Bricolage Grotesque 48pt Condensed 48pt Condensed ExtraBold" panose="020B0605040402000204" pitchFamily="34" charset="0"/>
              </a:rPr>
              <a:t>3.</a:t>
            </a:r>
          </a:p>
        </p:txBody>
      </p:sp>
      <p:sp>
        <p:nvSpPr>
          <p:cNvPr id="21" name="textruta 20">
            <a:extLst>
              <a:ext uri="{FF2B5EF4-FFF2-40B4-BE49-F238E27FC236}">
                <a16:creationId xmlns:a16="http://schemas.microsoft.com/office/drawing/2014/main" id="{C24F38EA-0CD9-1E46-A72A-17828D5FD259}"/>
              </a:ext>
            </a:extLst>
          </p:cNvPr>
          <p:cNvSpPr txBox="1"/>
          <p:nvPr/>
        </p:nvSpPr>
        <p:spPr>
          <a:xfrm rot="5400000">
            <a:off x="10413597" y="1584227"/>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22" name="textruta 21">
            <a:extLst>
              <a:ext uri="{FF2B5EF4-FFF2-40B4-BE49-F238E27FC236}">
                <a16:creationId xmlns:a16="http://schemas.microsoft.com/office/drawing/2014/main" id="{6CB031E0-775D-9942-B5B1-398C65FE3FCA}"/>
              </a:ext>
            </a:extLst>
          </p:cNvPr>
          <p:cNvSpPr txBox="1"/>
          <p:nvPr/>
        </p:nvSpPr>
        <p:spPr>
          <a:xfrm>
            <a:off x="958852" y="810566"/>
            <a:ext cx="4263781" cy="923330"/>
          </a:xfrm>
          <a:prstGeom prst="rect">
            <a:avLst/>
          </a:prstGeom>
          <a:noFill/>
        </p:spPr>
        <p:txBody>
          <a:bodyPr wrap="square">
            <a:spAutoFit/>
          </a:bodyPr>
          <a:lstStyle/>
          <a:p>
            <a:r>
              <a:rPr lang="sv-SE" sz="5400" b="1" dirty="0">
                <a:solidFill>
                  <a:srgbClr val="330000"/>
                </a:solidFill>
                <a:latin typeface="Bricolage Grotesque 48pt Conden" panose="020B0605040402000204" pitchFamily="34" charset="0"/>
              </a:rPr>
              <a:t>SIFFROR</a:t>
            </a:r>
            <a:endParaRPr lang="sv-SE" sz="5400" dirty="0">
              <a:solidFill>
                <a:srgbClr val="330000"/>
              </a:solidFill>
              <a:latin typeface="Bricolage Grotesque 48pt Condensed 48pt Condensed ExtraBold" panose="020B0605040402000204" pitchFamily="34" charset="0"/>
            </a:endParaRPr>
          </a:p>
        </p:txBody>
      </p:sp>
      <p:sp>
        <p:nvSpPr>
          <p:cNvPr id="23" name="Platshållare för innehåll 2">
            <a:extLst>
              <a:ext uri="{FF2B5EF4-FFF2-40B4-BE49-F238E27FC236}">
                <a16:creationId xmlns:a16="http://schemas.microsoft.com/office/drawing/2014/main" id="{4CC87FBB-7796-D242-AA5F-816DFEBA4EC5}"/>
              </a:ext>
            </a:extLst>
          </p:cNvPr>
          <p:cNvSpPr txBox="1">
            <a:spLocks/>
          </p:cNvSpPr>
          <p:nvPr/>
        </p:nvSpPr>
        <p:spPr>
          <a:xfrm>
            <a:off x="947738" y="5335696"/>
            <a:ext cx="7315718" cy="8571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rgbClr val="330000"/>
                </a:solidFill>
                <a:latin typeface="Times New Roman" panose="02020603050405020304" pitchFamily="18" charset="0"/>
                <a:ea typeface="Calibri" panose="020F0502020204030204" pitchFamily="34" charset="0"/>
                <a:cs typeface="Times New Roman" panose="02020603050405020304" pitchFamily="18" charset="0"/>
              </a:rPr>
              <a:t>Vill man använda siffor/listor/prioriteringar så kan man använda dem såhär, i därför avsedd storlek.  </a:t>
            </a:r>
          </a:p>
        </p:txBody>
      </p:sp>
      <p:sp>
        <p:nvSpPr>
          <p:cNvPr id="24" name="TextBox 15">
            <a:extLst>
              <a:ext uri="{FF2B5EF4-FFF2-40B4-BE49-F238E27FC236}">
                <a16:creationId xmlns:a16="http://schemas.microsoft.com/office/drawing/2014/main" id="{FFC40842-D9AD-564F-9A17-5564C475E16E}"/>
              </a:ext>
            </a:extLst>
          </p:cNvPr>
          <p:cNvSpPr txBox="1"/>
          <p:nvPr/>
        </p:nvSpPr>
        <p:spPr>
          <a:xfrm>
            <a:off x="1052189" y="3746336"/>
            <a:ext cx="2773868" cy="615553"/>
          </a:xfrm>
          <a:prstGeom prst="rect">
            <a:avLst/>
          </a:prstGeom>
        </p:spPr>
        <p:txBody>
          <a:bodyPr wrap="square" lIns="0" tIns="0" rIns="0" bIns="0" rtlCol="0" anchor="t">
            <a:spAutoFit/>
          </a:bodyPr>
          <a:lstStyle/>
          <a:p>
            <a:pPr algn="ctr"/>
            <a:r>
              <a:rPr lang="en-US" sz="2000" dirty="0" err="1">
                <a:latin typeface="Times New Roman" panose="02020603050405020304" pitchFamily="18" charset="0"/>
                <a:cs typeface="Times New Roman" panose="02020603050405020304" pitchFamily="18" charset="0"/>
              </a:rPr>
              <a:t>Så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här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kan</a:t>
            </a:r>
            <a:r>
              <a:rPr lang="en-US" sz="2000" dirty="0">
                <a:latin typeface="Times New Roman" panose="02020603050405020304" pitchFamily="18" charset="0"/>
                <a:cs typeface="Times New Roman" panose="02020603050405020304" pitchFamily="18" charset="0"/>
              </a:rPr>
              <a:t> man</a:t>
            </a:r>
            <a:br>
              <a:rPr lang="en-US" sz="2000" dirty="0">
                <a:latin typeface="Times New Roman" panose="02020603050405020304" pitchFamily="18" charset="0"/>
                <a:cs typeface="Times New Roman" panose="02020603050405020304" pitchFamily="18" charset="0"/>
              </a:rPr>
            </a:br>
            <a:r>
              <a:rPr lang="en-US" sz="2000" dirty="0" err="1">
                <a:latin typeface="Times New Roman" panose="02020603050405020304" pitchFamily="18" charset="0"/>
                <a:cs typeface="Times New Roman" panose="02020603050405020304" pitchFamily="18" charset="0"/>
              </a:rPr>
              <a:t>få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fram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en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ordning</a:t>
            </a:r>
            <a:r>
              <a:rPr lang="en-US" sz="2000" dirty="0">
                <a:latin typeface="Times New Roman" panose="02020603050405020304" pitchFamily="18" charset="0"/>
                <a:cs typeface="Times New Roman" panose="02020603050405020304" pitchFamily="18" charset="0"/>
              </a:rPr>
              <a:t>...</a:t>
            </a:r>
          </a:p>
        </p:txBody>
      </p:sp>
      <p:sp>
        <p:nvSpPr>
          <p:cNvPr id="25" name="TextBox 16">
            <a:extLst>
              <a:ext uri="{FF2B5EF4-FFF2-40B4-BE49-F238E27FC236}">
                <a16:creationId xmlns:a16="http://schemas.microsoft.com/office/drawing/2014/main" id="{DDDEBAB4-E3A6-E24A-803A-ED79668A73D1}"/>
              </a:ext>
            </a:extLst>
          </p:cNvPr>
          <p:cNvSpPr txBox="1"/>
          <p:nvPr/>
        </p:nvSpPr>
        <p:spPr>
          <a:xfrm>
            <a:off x="4798125" y="3746337"/>
            <a:ext cx="2344644" cy="615553"/>
          </a:xfrm>
          <a:prstGeom prst="rect">
            <a:avLst/>
          </a:prstGeom>
        </p:spPr>
        <p:txBody>
          <a:bodyPr wrap="square" lIns="0" tIns="0" rIns="0" bIns="0" rtlCol="0" anchor="t">
            <a:spAutoFit/>
          </a:bodyPr>
          <a:lstStyle/>
          <a:p>
            <a:pPr algn="ct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genom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att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använda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siffor</a:t>
            </a:r>
            <a:r>
              <a:rPr lang="en-US" sz="2000" dirty="0">
                <a:latin typeface="Times New Roman" panose="02020603050405020304" pitchFamily="18" charset="0"/>
                <a:cs typeface="Times New Roman" panose="02020603050405020304" pitchFamily="18" charset="0"/>
              </a:rPr>
              <a:t>…</a:t>
            </a:r>
          </a:p>
        </p:txBody>
      </p:sp>
      <p:sp>
        <p:nvSpPr>
          <p:cNvPr id="26" name="TextBox 16">
            <a:extLst>
              <a:ext uri="{FF2B5EF4-FFF2-40B4-BE49-F238E27FC236}">
                <a16:creationId xmlns:a16="http://schemas.microsoft.com/office/drawing/2014/main" id="{07ABF947-6C05-1B43-ADB6-6AB6C76D3DF0}"/>
              </a:ext>
            </a:extLst>
          </p:cNvPr>
          <p:cNvSpPr txBox="1"/>
          <p:nvPr/>
        </p:nvSpPr>
        <p:spPr>
          <a:xfrm>
            <a:off x="8390921" y="3746336"/>
            <a:ext cx="2344644" cy="615553"/>
          </a:xfrm>
          <a:prstGeom prst="rect">
            <a:avLst/>
          </a:prstGeom>
        </p:spPr>
        <p:txBody>
          <a:bodyPr wrap="square" lIns="0" tIns="0" rIns="0" bIns="0" rtlCol="0" anchor="t">
            <a:spAutoFit/>
          </a:bodyPr>
          <a:lstStyle/>
          <a:p>
            <a:pPr algn="ct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stort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och</a:t>
            </a:r>
            <a:br>
              <a:rPr lang="en-US" sz="2000" dirty="0">
                <a:latin typeface="Times New Roman" panose="02020603050405020304" pitchFamily="18" charset="0"/>
                <a:cs typeface="Times New Roman" panose="02020603050405020304" pitchFamily="18" charset="0"/>
              </a:rPr>
            </a:br>
            <a:r>
              <a:rPr lang="en-US" sz="2000" dirty="0" err="1">
                <a:latin typeface="Times New Roman" panose="02020603050405020304" pitchFamily="18" charset="0"/>
                <a:cs typeface="Times New Roman" panose="02020603050405020304" pitchFamily="18" charset="0"/>
              </a:rPr>
              <a:t>tydligt</a:t>
            </a:r>
            <a:r>
              <a:rPr lang="en-US" sz="2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662064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7316F1A-691F-014D-B8A1-0282EA0D162C}"/>
              </a:ext>
            </a:extLst>
          </p:cNvPr>
          <p:cNvSpPr txBox="1">
            <a:spLocks/>
          </p:cNvSpPr>
          <p:nvPr/>
        </p:nvSpPr>
        <p:spPr>
          <a:xfrm>
            <a:off x="970002" y="836613"/>
            <a:ext cx="9359900" cy="908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5400" b="1" dirty="0">
                <a:solidFill>
                  <a:schemeClr val="bg1"/>
                </a:solidFill>
                <a:latin typeface="Bricolage Grotesque 48pt Conden" panose="020B0605040402000204" pitchFamily="34" charset="0"/>
                <a:ea typeface="Calibri" panose="020F0502020204030204" pitchFamily="34" charset="0"/>
                <a:cs typeface="Times New Roman" panose="02020603050405020304" pitchFamily="18" charset="0"/>
              </a:rPr>
              <a:t>LYCKA TILL!</a:t>
            </a:r>
            <a:endParaRPr lang="sv-SE" sz="5400" b="1" dirty="0">
              <a:solidFill>
                <a:schemeClr val="bg1"/>
              </a:solidFill>
              <a:latin typeface="Bricolage Grotesque 48pt Conden" panose="020B0605040402000204" pitchFamily="34" charset="0"/>
            </a:endParaRPr>
          </a:p>
        </p:txBody>
      </p:sp>
      <p:sp>
        <p:nvSpPr>
          <p:cNvPr id="3" name="Platshållare för innehåll 2">
            <a:extLst>
              <a:ext uri="{FF2B5EF4-FFF2-40B4-BE49-F238E27FC236}">
                <a16:creationId xmlns:a16="http://schemas.microsoft.com/office/drawing/2014/main" id="{E35B5C87-B737-7B4D-B63A-860F5F5B0163}"/>
              </a:ext>
            </a:extLst>
          </p:cNvPr>
          <p:cNvSpPr txBox="1">
            <a:spLocks/>
          </p:cNvSpPr>
          <p:nvPr/>
        </p:nvSpPr>
        <p:spPr>
          <a:xfrm>
            <a:off x="970002" y="1901823"/>
            <a:ext cx="9359900" cy="248456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ts val="800"/>
              </a:spcAft>
              <a:buNone/>
            </a:pPr>
            <a:r>
              <a:rPr lang="sv-SE" sz="2000" dirty="0">
                <a:solidFill>
                  <a:schemeClr val="bg1"/>
                </a:solidFill>
                <a:latin typeface="Times New Roman" panose="02020603050405020304" pitchFamily="18" charset="0"/>
                <a:cs typeface="Times New Roman" panose="02020603050405020304" pitchFamily="18" charset="0"/>
              </a:rPr>
              <a:t>Hoppas du har användning för mallen! Tveka inte att höra av dig till Agnes Stuber på </a:t>
            </a:r>
            <a:r>
              <a:rPr lang="sv-SE" sz="2000" dirty="0">
                <a:solidFill>
                  <a:srgbClr val="FEB1AB"/>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agnes.stuber@vansterpartiet.se</a:t>
            </a:r>
            <a:r>
              <a:rPr lang="sv-SE" sz="2000" dirty="0">
                <a:solidFill>
                  <a:srgbClr val="FEB1AB"/>
                </a:solidFill>
                <a:latin typeface="Times New Roman" panose="02020603050405020304" pitchFamily="18" charset="0"/>
                <a:cs typeface="Times New Roman" panose="02020603050405020304" pitchFamily="18" charset="0"/>
              </a:rPr>
              <a:t> </a:t>
            </a:r>
            <a:r>
              <a:rPr lang="sv-SE" sz="2000" dirty="0">
                <a:solidFill>
                  <a:schemeClr val="bg1"/>
                </a:solidFill>
                <a:latin typeface="Times New Roman" panose="02020603050405020304" pitchFamily="18" charset="0"/>
                <a:cs typeface="Times New Roman" panose="02020603050405020304" pitchFamily="18" charset="0"/>
              </a:rPr>
              <a:t>om du har frågor eller funderingar.</a:t>
            </a:r>
            <a:br>
              <a:rPr lang="sv-SE" sz="2000" dirty="0">
                <a:solidFill>
                  <a:schemeClr val="bg1"/>
                </a:solidFill>
                <a:latin typeface="Times New Roman" panose="02020603050405020304" pitchFamily="18" charset="0"/>
                <a:cs typeface="Times New Roman" panose="02020603050405020304" pitchFamily="18" charset="0"/>
              </a:rPr>
            </a:br>
            <a:br>
              <a:rPr lang="sv-SE" sz="2000" dirty="0">
                <a:solidFill>
                  <a:schemeClr val="bg1"/>
                </a:solidFill>
                <a:latin typeface="Times New Roman" panose="02020603050405020304" pitchFamily="18" charset="0"/>
                <a:cs typeface="Times New Roman" panose="02020603050405020304" pitchFamily="18" charset="0"/>
              </a:rPr>
            </a:br>
            <a:r>
              <a:rPr lang="sv-SE" sz="2000" dirty="0">
                <a:solidFill>
                  <a:schemeClr val="bg1"/>
                </a:solidFill>
                <a:latin typeface="Times New Roman" panose="02020603050405020304" pitchFamily="18" charset="0"/>
                <a:cs typeface="Times New Roman" panose="02020603050405020304" pitchFamily="18" charset="0"/>
              </a:rPr>
              <a:t>Kolla gärna in </a:t>
            </a:r>
            <a:r>
              <a:rPr lang="sv-SE" sz="2000" dirty="0">
                <a:solidFill>
                  <a:srgbClr val="F4AFAB"/>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manualen och </a:t>
            </a:r>
            <a:r>
              <a:rPr lang="sv-SE" sz="2000" dirty="0" err="1">
                <a:solidFill>
                  <a:srgbClr val="F4AFAB"/>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toolboxen</a:t>
            </a:r>
            <a:r>
              <a:rPr lang="sv-SE" sz="2000" dirty="0">
                <a:solidFill>
                  <a:srgbClr val="FEB1AB"/>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 </a:t>
            </a:r>
            <a:r>
              <a:rPr lang="sv-SE" sz="2000" dirty="0">
                <a:solidFill>
                  <a:schemeClr val="bg1"/>
                </a:solidFill>
                <a:latin typeface="Times New Roman" panose="02020603050405020304" pitchFamily="18" charset="0"/>
                <a:cs typeface="Times New Roman" panose="02020603050405020304" pitchFamily="18" charset="0"/>
              </a:rPr>
              <a:t>för valprofilen för mer vägledning.</a:t>
            </a:r>
          </a:p>
        </p:txBody>
      </p:sp>
      <p:pic>
        <p:nvPicPr>
          <p:cNvPr id="11" name="Bildobjekt 10">
            <a:extLst>
              <a:ext uri="{FF2B5EF4-FFF2-40B4-BE49-F238E27FC236}">
                <a16:creationId xmlns:a16="http://schemas.microsoft.com/office/drawing/2014/main" id="{B8C04C7E-E3AF-FA49-892F-5E770FCB9019}"/>
              </a:ext>
            </a:extLst>
          </p:cNvPr>
          <p:cNvPicPr>
            <a:picLocks noChangeAspect="1"/>
          </p:cNvPicPr>
          <p:nvPr/>
        </p:nvPicPr>
        <p:blipFill>
          <a:blip r:embed="rId4"/>
          <a:srcRect/>
          <a:stretch/>
        </p:blipFill>
        <p:spPr>
          <a:xfrm>
            <a:off x="10416675" y="5229752"/>
            <a:ext cx="1080000" cy="1077946"/>
          </a:xfrm>
          <a:prstGeom prst="rect">
            <a:avLst/>
          </a:prstGeom>
        </p:spPr>
      </p:pic>
      <p:pic>
        <p:nvPicPr>
          <p:cNvPr id="4" name="Bildobjekt 3">
            <a:extLst>
              <a:ext uri="{FF2B5EF4-FFF2-40B4-BE49-F238E27FC236}">
                <a16:creationId xmlns:a16="http://schemas.microsoft.com/office/drawing/2014/main" id="{8D2AF70D-81AD-F7CA-F436-C17A3DBFC0C9}"/>
              </a:ext>
            </a:extLst>
          </p:cNvPr>
          <p:cNvPicPr>
            <a:picLocks noChangeAspect="1"/>
          </p:cNvPicPr>
          <p:nvPr/>
        </p:nvPicPr>
        <p:blipFill>
          <a:blip r:embed="rId5"/>
          <a:srcRect t="26595" b="30496"/>
          <a:stretch>
            <a:fillRect/>
          </a:stretch>
        </p:blipFill>
        <p:spPr>
          <a:xfrm rot="20891750">
            <a:off x="6917545" y="4941287"/>
            <a:ext cx="3302338" cy="1417021"/>
          </a:xfrm>
          <a:prstGeom prst="rect">
            <a:avLst/>
          </a:prstGeom>
        </p:spPr>
      </p:pic>
    </p:spTree>
    <p:extLst>
      <p:ext uri="{BB962C8B-B14F-4D97-AF65-F5344CB8AC3E}">
        <p14:creationId xmlns:p14="http://schemas.microsoft.com/office/powerpoint/2010/main" val="4177645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ruta 2">
            <a:extLst>
              <a:ext uri="{FF2B5EF4-FFF2-40B4-BE49-F238E27FC236}">
                <a16:creationId xmlns:a16="http://schemas.microsoft.com/office/drawing/2014/main" id="{A7645589-DDBD-7046-96ED-DB1C193BD492}"/>
              </a:ext>
            </a:extLst>
          </p:cNvPr>
          <p:cNvSpPr txBox="1"/>
          <p:nvPr/>
        </p:nvSpPr>
        <p:spPr>
          <a:xfrm>
            <a:off x="965113" y="1740953"/>
            <a:ext cx="8280000" cy="400110"/>
          </a:xfrm>
          <a:prstGeom prst="rect">
            <a:avLst/>
          </a:prstGeom>
          <a:noFill/>
        </p:spPr>
        <p:txBody>
          <a:bodyPr wrap="square">
            <a:spAutoFit/>
          </a:bodyPr>
          <a:lstStyle/>
          <a:p>
            <a:r>
              <a:rPr lang="sv-SE" sz="2000" dirty="0">
                <a:solidFill>
                  <a:srgbClr val="F5F5ED"/>
                </a:solidFill>
                <a:latin typeface="Times New Roman" panose="02020603050405020304" pitchFamily="18" charset="0"/>
                <a:cs typeface="Times New Roman" panose="02020603050405020304" pitchFamily="18" charset="0"/>
              </a:rPr>
              <a:t>Huvudrubrik kan vara två rader, ha radavstånd 90% (0,9)</a:t>
            </a:r>
          </a:p>
        </p:txBody>
      </p:sp>
      <p:sp>
        <p:nvSpPr>
          <p:cNvPr id="7" name="textruta 6">
            <a:extLst>
              <a:ext uri="{FF2B5EF4-FFF2-40B4-BE49-F238E27FC236}">
                <a16:creationId xmlns:a16="http://schemas.microsoft.com/office/drawing/2014/main" id="{1EE98778-7233-4144-82B0-6F2D72A53D96}"/>
              </a:ext>
            </a:extLst>
          </p:cNvPr>
          <p:cNvSpPr txBox="1"/>
          <p:nvPr/>
        </p:nvSpPr>
        <p:spPr>
          <a:xfrm>
            <a:off x="965113" y="3028645"/>
            <a:ext cx="9739329" cy="646331"/>
          </a:xfrm>
          <a:prstGeom prst="rect">
            <a:avLst/>
          </a:prstGeom>
          <a:noFill/>
        </p:spPr>
        <p:txBody>
          <a:bodyPr wrap="square">
            <a:spAutoFit/>
          </a:bodyPr>
          <a:lstStyle/>
          <a:p>
            <a:r>
              <a:rPr lang="sv-SE" sz="3600" b="1" dirty="0">
                <a:solidFill>
                  <a:srgbClr val="F5F5ED"/>
                </a:solidFill>
                <a:latin typeface="Bricolage Grotesque 48pt Conden" panose="020B0605040402000204" pitchFamily="34" charset="0"/>
              </a:rPr>
              <a:t>VID FLERA RUBRIKER PÅ EN SIDA: STORLEK 36 PT</a:t>
            </a:r>
          </a:p>
        </p:txBody>
      </p:sp>
      <p:sp>
        <p:nvSpPr>
          <p:cNvPr id="8" name="textruta 7">
            <a:extLst>
              <a:ext uri="{FF2B5EF4-FFF2-40B4-BE49-F238E27FC236}">
                <a16:creationId xmlns:a16="http://schemas.microsoft.com/office/drawing/2014/main" id="{9FE2102A-4D93-1D45-B822-F5789B5FC358}"/>
              </a:ext>
            </a:extLst>
          </p:cNvPr>
          <p:cNvSpPr txBox="1"/>
          <p:nvPr/>
        </p:nvSpPr>
        <p:spPr>
          <a:xfrm>
            <a:off x="965113" y="3674976"/>
            <a:ext cx="9162860" cy="1323439"/>
          </a:xfrm>
          <a:prstGeom prst="rect">
            <a:avLst/>
          </a:prstGeom>
          <a:noFill/>
        </p:spPr>
        <p:txBody>
          <a:bodyPr wrap="square">
            <a:spAutoFit/>
          </a:bodyPr>
          <a:lstStyle/>
          <a:p>
            <a:r>
              <a:rPr lang="sv-SE" sz="2000" dirty="0">
                <a:solidFill>
                  <a:srgbClr val="F5F5ED"/>
                </a:solidFill>
                <a:latin typeface="Times New Roman" panose="02020603050405020304" pitchFamily="18" charset="0"/>
                <a:cs typeface="Times New Roman" panose="02020603050405020304" pitchFamily="18" charset="0"/>
              </a:rPr>
              <a:t>Här syns en bild med röd bakgrund, då ska texten vara grädde: #f5f5ed</a:t>
            </a:r>
          </a:p>
          <a:p>
            <a:r>
              <a:rPr lang="sv-SE" sz="2000" dirty="0">
                <a:solidFill>
                  <a:srgbClr val="330000"/>
                </a:solidFill>
                <a:latin typeface="Times New Roman" panose="02020603050405020304" pitchFamily="18" charset="0"/>
                <a:cs typeface="Times New Roman" panose="02020603050405020304" pitchFamily="18" charset="0"/>
              </a:rPr>
              <a:t>Eller mörkröd: #330000 </a:t>
            </a:r>
          </a:p>
          <a:p>
            <a:endParaRPr lang="sv-SE" sz="2000" dirty="0">
              <a:solidFill>
                <a:schemeClr val="bg1"/>
              </a:solidFill>
              <a:latin typeface="Libre Franklin" pitchFamily="2" charset="77"/>
            </a:endParaRPr>
          </a:p>
          <a:p>
            <a:endParaRPr lang="sv-SE" sz="2000" dirty="0">
              <a:solidFill>
                <a:schemeClr val="bg1"/>
              </a:solidFill>
              <a:latin typeface="Libre Franklin" pitchFamily="2" charset="77"/>
            </a:endParaRPr>
          </a:p>
        </p:txBody>
      </p:sp>
      <p:sp>
        <p:nvSpPr>
          <p:cNvPr id="9" name="textruta 8">
            <a:extLst>
              <a:ext uri="{FF2B5EF4-FFF2-40B4-BE49-F238E27FC236}">
                <a16:creationId xmlns:a16="http://schemas.microsoft.com/office/drawing/2014/main" id="{7FA29FCD-9128-1D40-BAC0-C14389AF9C2E}"/>
              </a:ext>
            </a:extLst>
          </p:cNvPr>
          <p:cNvSpPr txBox="1"/>
          <p:nvPr/>
        </p:nvSpPr>
        <p:spPr>
          <a:xfrm rot="5400000">
            <a:off x="10412071" y="1596089"/>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Riktlinjer</a:t>
            </a:r>
          </a:p>
        </p:txBody>
      </p:sp>
      <p:sp>
        <p:nvSpPr>
          <p:cNvPr id="2" name="textruta 1">
            <a:extLst>
              <a:ext uri="{FF2B5EF4-FFF2-40B4-BE49-F238E27FC236}">
                <a16:creationId xmlns:a16="http://schemas.microsoft.com/office/drawing/2014/main" id="{B1A8B786-EB48-1D83-DF72-2146BAD63EE0}"/>
              </a:ext>
            </a:extLst>
          </p:cNvPr>
          <p:cNvSpPr txBox="1"/>
          <p:nvPr/>
        </p:nvSpPr>
        <p:spPr>
          <a:xfrm>
            <a:off x="965113" y="4865366"/>
            <a:ext cx="9739329" cy="400110"/>
          </a:xfrm>
          <a:prstGeom prst="rect">
            <a:avLst/>
          </a:prstGeom>
          <a:noFill/>
        </p:spPr>
        <p:txBody>
          <a:bodyPr wrap="square">
            <a:spAutoFit/>
          </a:bodyPr>
          <a:lstStyle/>
          <a:p>
            <a:r>
              <a:rPr lang="sv-SE" sz="2000" b="1" dirty="0">
                <a:solidFill>
                  <a:srgbClr val="F5F5ED"/>
                </a:solidFill>
                <a:latin typeface="Libre Franklin" pitchFamily="2" charset="77"/>
              </a:rPr>
              <a:t>Du kan ha mellanrubriker i </a:t>
            </a:r>
            <a:r>
              <a:rPr lang="sv-SE" sz="2000" b="1" dirty="0" err="1">
                <a:solidFill>
                  <a:srgbClr val="F5F5ED"/>
                </a:solidFill>
                <a:latin typeface="Libre Franklin" pitchFamily="2" charset="77"/>
              </a:rPr>
              <a:t>Libre</a:t>
            </a:r>
            <a:r>
              <a:rPr lang="sv-SE" sz="2000" b="1" dirty="0">
                <a:solidFill>
                  <a:srgbClr val="F5F5ED"/>
                </a:solidFill>
                <a:latin typeface="Libre Franklin" pitchFamily="2" charset="77"/>
              </a:rPr>
              <a:t> Franklin </a:t>
            </a:r>
            <a:r>
              <a:rPr lang="sv-SE" sz="2000" b="1" dirty="0" err="1">
                <a:solidFill>
                  <a:srgbClr val="F5F5ED"/>
                </a:solidFill>
                <a:latin typeface="Libre Franklin" pitchFamily="2" charset="77"/>
              </a:rPr>
              <a:t>Bold</a:t>
            </a:r>
            <a:r>
              <a:rPr lang="sv-SE" sz="2000" b="1" dirty="0">
                <a:solidFill>
                  <a:srgbClr val="F5F5ED"/>
                </a:solidFill>
                <a:latin typeface="Libre Franklin" pitchFamily="2" charset="77"/>
              </a:rPr>
              <a:t> 20 PT</a:t>
            </a:r>
          </a:p>
        </p:txBody>
      </p:sp>
      <p:sp>
        <p:nvSpPr>
          <p:cNvPr id="4" name="textruta 3">
            <a:extLst>
              <a:ext uri="{FF2B5EF4-FFF2-40B4-BE49-F238E27FC236}">
                <a16:creationId xmlns:a16="http://schemas.microsoft.com/office/drawing/2014/main" id="{32B54C13-2EE8-C766-9F92-1040F637B95A}"/>
              </a:ext>
            </a:extLst>
          </p:cNvPr>
          <p:cNvSpPr txBox="1"/>
          <p:nvPr/>
        </p:nvSpPr>
        <p:spPr>
          <a:xfrm>
            <a:off x="965112" y="5358453"/>
            <a:ext cx="9162859" cy="400110"/>
          </a:xfrm>
          <a:prstGeom prst="rect">
            <a:avLst/>
          </a:prstGeom>
          <a:noFill/>
        </p:spPr>
        <p:txBody>
          <a:bodyPr wrap="square">
            <a:spAutoFit/>
          </a:bodyPr>
          <a:lstStyle/>
          <a:p>
            <a:r>
              <a:rPr lang="sv-SE" sz="2000" dirty="0">
                <a:solidFill>
                  <a:srgbClr val="F5F5ED"/>
                </a:solidFill>
                <a:latin typeface="Times New Roman" panose="02020603050405020304" pitchFamily="18" charset="0"/>
                <a:cs typeface="Times New Roman" panose="02020603050405020304" pitchFamily="18" charset="0"/>
              </a:rPr>
              <a:t>Brödtext i storlek 20 eller 24 beroende på mängd text, och radavstånd 100% (1,0)</a:t>
            </a:r>
          </a:p>
        </p:txBody>
      </p:sp>
      <p:sp>
        <p:nvSpPr>
          <p:cNvPr id="6" name="textruta 5">
            <a:extLst>
              <a:ext uri="{FF2B5EF4-FFF2-40B4-BE49-F238E27FC236}">
                <a16:creationId xmlns:a16="http://schemas.microsoft.com/office/drawing/2014/main" id="{F53648A6-3729-DA1E-9FE7-EA6602957163}"/>
              </a:ext>
            </a:extLst>
          </p:cNvPr>
          <p:cNvSpPr txBox="1"/>
          <p:nvPr/>
        </p:nvSpPr>
        <p:spPr>
          <a:xfrm>
            <a:off x="947737" y="891525"/>
            <a:ext cx="9359900" cy="750590"/>
          </a:xfrm>
          <a:prstGeom prst="rect">
            <a:avLst/>
          </a:prstGeom>
          <a:noFill/>
        </p:spPr>
        <p:txBody>
          <a:bodyPr wrap="square" rtlCol="0">
            <a:spAutoFit/>
          </a:bodyPr>
          <a:lstStyle/>
          <a:p>
            <a:pPr>
              <a:lnSpc>
                <a:spcPts val="4890"/>
              </a:lnSpc>
            </a:pPr>
            <a:r>
              <a:rPr lang="sv-SE" sz="5400" b="1" dirty="0">
                <a:solidFill>
                  <a:srgbClr val="F5F5ED"/>
                </a:solidFill>
                <a:latin typeface="Bricolage Grotesque 48pt Conden" panose="020B0605040402000204" pitchFamily="34" charset="0"/>
              </a:rPr>
              <a:t>HUVUDRUBRIK I STORLEK 54 PT</a:t>
            </a:r>
          </a:p>
        </p:txBody>
      </p:sp>
    </p:spTree>
    <p:extLst>
      <p:ext uri="{BB962C8B-B14F-4D97-AF65-F5344CB8AC3E}">
        <p14:creationId xmlns:p14="http://schemas.microsoft.com/office/powerpoint/2010/main" val="1827915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a:extLst>
            <a:ext uri="{FF2B5EF4-FFF2-40B4-BE49-F238E27FC236}">
              <a16:creationId xmlns:a16="http://schemas.microsoft.com/office/drawing/2014/main" id="{BD9B4554-EEB6-39CE-2643-A75D58C364E9}"/>
            </a:ext>
          </a:extLst>
        </p:cNvPr>
        <p:cNvGrpSpPr/>
        <p:nvPr/>
      </p:nvGrpSpPr>
      <p:grpSpPr>
        <a:xfrm>
          <a:off x="0" y="0"/>
          <a:ext cx="0" cy="0"/>
          <a:chOff x="0" y="0"/>
          <a:chExt cx="0" cy="0"/>
        </a:xfrm>
      </p:grpSpPr>
      <p:sp>
        <p:nvSpPr>
          <p:cNvPr id="5" name="textruta 4">
            <a:extLst>
              <a:ext uri="{FF2B5EF4-FFF2-40B4-BE49-F238E27FC236}">
                <a16:creationId xmlns:a16="http://schemas.microsoft.com/office/drawing/2014/main" id="{11638043-0089-F512-0358-18737A3365BF}"/>
              </a:ext>
            </a:extLst>
          </p:cNvPr>
          <p:cNvSpPr txBox="1"/>
          <p:nvPr/>
        </p:nvSpPr>
        <p:spPr>
          <a:xfrm>
            <a:off x="947737" y="1531782"/>
            <a:ext cx="9755239" cy="707886"/>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Det är dessa 4 färger som vi huvudsakligen ska använda i allt valmaterial. De tre första är primärfärgerna i denna mall då de ger bra kontrast mot varandra.</a:t>
            </a:r>
          </a:p>
        </p:txBody>
      </p:sp>
      <p:sp>
        <p:nvSpPr>
          <p:cNvPr id="9" name="textruta 8">
            <a:extLst>
              <a:ext uri="{FF2B5EF4-FFF2-40B4-BE49-F238E27FC236}">
                <a16:creationId xmlns:a16="http://schemas.microsoft.com/office/drawing/2014/main" id="{E5E27B85-1A59-CCFB-2F8B-A81E3AF9C5ED}"/>
              </a:ext>
            </a:extLst>
          </p:cNvPr>
          <p:cNvSpPr txBox="1"/>
          <p:nvPr/>
        </p:nvSpPr>
        <p:spPr>
          <a:xfrm>
            <a:off x="947738" y="1036983"/>
            <a:ext cx="8122104" cy="596702"/>
          </a:xfrm>
          <a:prstGeom prst="rect">
            <a:avLst/>
          </a:prstGeom>
          <a:noFill/>
        </p:spPr>
        <p:txBody>
          <a:bodyPr wrap="square" rtlCol="0">
            <a:spAutoFit/>
          </a:bodyPr>
          <a:lstStyle/>
          <a:p>
            <a:pPr>
              <a:lnSpc>
                <a:spcPts val="3260"/>
              </a:lnSpc>
            </a:pPr>
            <a:r>
              <a:rPr lang="sv-SE" sz="5400" b="1" dirty="0">
                <a:latin typeface="Bricolage Grotesque 48pt Conden" panose="020B0605040402000204" pitchFamily="34" charset="0"/>
              </a:rPr>
              <a:t>FÄRGER</a:t>
            </a:r>
            <a:endParaRPr lang="sv-SE" sz="5400" b="1" dirty="0">
              <a:solidFill>
                <a:srgbClr val="330000"/>
              </a:solidFill>
              <a:latin typeface="Bricolage Grotesque 48pt Conden" panose="020B0605040402000204" pitchFamily="34" charset="0"/>
            </a:endParaRPr>
          </a:p>
        </p:txBody>
      </p:sp>
      <p:sp>
        <p:nvSpPr>
          <p:cNvPr id="14" name="textruta 13">
            <a:extLst>
              <a:ext uri="{FF2B5EF4-FFF2-40B4-BE49-F238E27FC236}">
                <a16:creationId xmlns:a16="http://schemas.microsoft.com/office/drawing/2014/main" id="{E187A60E-19F9-7AED-036A-FCF2AE358EB6}"/>
              </a:ext>
            </a:extLst>
          </p:cNvPr>
          <p:cNvSpPr txBox="1"/>
          <p:nvPr/>
        </p:nvSpPr>
        <p:spPr>
          <a:xfrm rot="5400000">
            <a:off x="10412071"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Riktlinjer</a:t>
            </a:r>
          </a:p>
        </p:txBody>
      </p:sp>
      <p:sp>
        <p:nvSpPr>
          <p:cNvPr id="2" name="Ellips 1">
            <a:extLst>
              <a:ext uri="{FF2B5EF4-FFF2-40B4-BE49-F238E27FC236}">
                <a16:creationId xmlns:a16="http://schemas.microsoft.com/office/drawing/2014/main" id="{BC30C9E4-A84F-9384-B229-11644AEE9FFF}"/>
              </a:ext>
            </a:extLst>
          </p:cNvPr>
          <p:cNvSpPr/>
          <p:nvPr/>
        </p:nvSpPr>
        <p:spPr>
          <a:xfrm>
            <a:off x="947738" y="2925598"/>
            <a:ext cx="1802844" cy="1802844"/>
          </a:xfrm>
          <a:prstGeom prst="ellipse">
            <a:avLst/>
          </a:prstGeom>
          <a:solidFill>
            <a:srgbClr val="ED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Ellips 2">
            <a:extLst>
              <a:ext uri="{FF2B5EF4-FFF2-40B4-BE49-F238E27FC236}">
                <a16:creationId xmlns:a16="http://schemas.microsoft.com/office/drawing/2014/main" id="{6FE13622-5CCE-D4F3-8FAE-F805A4B5CEA5}"/>
              </a:ext>
            </a:extLst>
          </p:cNvPr>
          <p:cNvSpPr/>
          <p:nvPr/>
        </p:nvSpPr>
        <p:spPr>
          <a:xfrm>
            <a:off x="3205946" y="2925598"/>
            <a:ext cx="1802844" cy="1802844"/>
          </a:xfrm>
          <a:prstGeom prst="ellipse">
            <a:avLst/>
          </a:prstGeom>
          <a:solidFill>
            <a:srgbClr val="F5F5ED"/>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Ellips 3">
            <a:extLst>
              <a:ext uri="{FF2B5EF4-FFF2-40B4-BE49-F238E27FC236}">
                <a16:creationId xmlns:a16="http://schemas.microsoft.com/office/drawing/2014/main" id="{A8C25B38-BB74-C1A2-3D0A-9F65BCACDE8A}"/>
              </a:ext>
            </a:extLst>
          </p:cNvPr>
          <p:cNvSpPr/>
          <p:nvPr/>
        </p:nvSpPr>
        <p:spPr>
          <a:xfrm>
            <a:off x="5654219" y="2925598"/>
            <a:ext cx="1802844" cy="1802844"/>
          </a:xfrm>
          <a:prstGeom prst="ellipse">
            <a:avLst/>
          </a:prstGeom>
          <a:solidFill>
            <a:srgbClr val="33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Ellips 5">
            <a:extLst>
              <a:ext uri="{FF2B5EF4-FFF2-40B4-BE49-F238E27FC236}">
                <a16:creationId xmlns:a16="http://schemas.microsoft.com/office/drawing/2014/main" id="{C01C072B-5E15-38E9-5396-8E274F348631}"/>
              </a:ext>
            </a:extLst>
          </p:cNvPr>
          <p:cNvSpPr/>
          <p:nvPr/>
        </p:nvSpPr>
        <p:spPr>
          <a:xfrm>
            <a:off x="8059421" y="2925598"/>
            <a:ext cx="1802844" cy="1802844"/>
          </a:xfrm>
          <a:prstGeom prst="ellipse">
            <a:avLst/>
          </a:prstGeom>
          <a:solidFill>
            <a:srgbClr val="FEB1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noFill/>
            </a:endParaRPr>
          </a:p>
        </p:txBody>
      </p:sp>
      <p:sp>
        <p:nvSpPr>
          <p:cNvPr id="7" name="textruta 6">
            <a:extLst>
              <a:ext uri="{FF2B5EF4-FFF2-40B4-BE49-F238E27FC236}">
                <a16:creationId xmlns:a16="http://schemas.microsoft.com/office/drawing/2014/main" id="{BD382617-B81C-3EC5-9B2C-486B212268A1}"/>
              </a:ext>
            </a:extLst>
          </p:cNvPr>
          <p:cNvSpPr txBox="1"/>
          <p:nvPr/>
        </p:nvSpPr>
        <p:spPr>
          <a:xfrm>
            <a:off x="1038064" y="4998953"/>
            <a:ext cx="1469036" cy="707886"/>
          </a:xfrm>
          <a:prstGeom prst="rect">
            <a:avLst/>
          </a:prstGeom>
          <a:noFill/>
        </p:spPr>
        <p:txBody>
          <a:bodyPr wrap="square" rtlCol="0">
            <a:spAutoFit/>
          </a:bodyPr>
          <a:lstStyle/>
          <a:p>
            <a:pPr algn="ctr"/>
            <a:r>
              <a:rPr lang="sv-SE" sz="2000" dirty="0">
                <a:solidFill>
                  <a:srgbClr val="330000"/>
                </a:solidFill>
                <a:latin typeface="Times New Roman" panose="02020603050405020304" pitchFamily="18" charset="0"/>
                <a:cs typeface="Times New Roman" panose="02020603050405020304" pitchFamily="18" charset="0"/>
              </a:rPr>
              <a:t>Röd</a:t>
            </a:r>
          </a:p>
          <a:p>
            <a:pPr algn="ctr"/>
            <a:r>
              <a:rPr lang="sv-SE" sz="2000" dirty="0">
                <a:solidFill>
                  <a:srgbClr val="330000"/>
                </a:solidFill>
                <a:latin typeface="Times New Roman" panose="02020603050405020304" pitchFamily="18" charset="0"/>
                <a:cs typeface="Times New Roman" panose="02020603050405020304" pitchFamily="18" charset="0"/>
              </a:rPr>
              <a:t>#ed1c24</a:t>
            </a:r>
          </a:p>
        </p:txBody>
      </p:sp>
      <p:sp>
        <p:nvSpPr>
          <p:cNvPr id="8" name="textruta 7">
            <a:extLst>
              <a:ext uri="{FF2B5EF4-FFF2-40B4-BE49-F238E27FC236}">
                <a16:creationId xmlns:a16="http://schemas.microsoft.com/office/drawing/2014/main" id="{F792AA8E-08F7-583C-220E-C251C6886C57}"/>
              </a:ext>
            </a:extLst>
          </p:cNvPr>
          <p:cNvSpPr txBox="1"/>
          <p:nvPr/>
        </p:nvSpPr>
        <p:spPr>
          <a:xfrm>
            <a:off x="3510610" y="5012802"/>
            <a:ext cx="1180865" cy="707886"/>
          </a:xfrm>
          <a:prstGeom prst="rect">
            <a:avLst/>
          </a:prstGeom>
          <a:noFill/>
        </p:spPr>
        <p:txBody>
          <a:bodyPr wrap="square" rtlCol="0">
            <a:spAutoFit/>
          </a:bodyPr>
          <a:lstStyle/>
          <a:p>
            <a:pPr algn="ctr"/>
            <a:r>
              <a:rPr lang="sv-SE" sz="2000" dirty="0">
                <a:solidFill>
                  <a:srgbClr val="330000"/>
                </a:solidFill>
                <a:latin typeface="Times New Roman" panose="02020603050405020304" pitchFamily="18" charset="0"/>
                <a:cs typeface="Times New Roman" panose="02020603050405020304" pitchFamily="18" charset="0"/>
              </a:rPr>
              <a:t>Grädde</a:t>
            </a:r>
          </a:p>
          <a:p>
            <a:pPr algn="ctr"/>
            <a:r>
              <a:rPr lang="sv-SE" sz="2000" dirty="0">
                <a:solidFill>
                  <a:srgbClr val="330000"/>
                </a:solidFill>
                <a:latin typeface="Times New Roman" panose="02020603050405020304" pitchFamily="18" charset="0"/>
                <a:cs typeface="Times New Roman" panose="02020603050405020304" pitchFamily="18" charset="0"/>
              </a:rPr>
              <a:t>#f5f5ed</a:t>
            </a:r>
          </a:p>
        </p:txBody>
      </p:sp>
      <p:sp>
        <p:nvSpPr>
          <p:cNvPr id="11" name="textruta 10">
            <a:extLst>
              <a:ext uri="{FF2B5EF4-FFF2-40B4-BE49-F238E27FC236}">
                <a16:creationId xmlns:a16="http://schemas.microsoft.com/office/drawing/2014/main" id="{1780D594-2FA3-01B3-912E-E08FAD21496A}"/>
              </a:ext>
            </a:extLst>
          </p:cNvPr>
          <p:cNvSpPr txBox="1"/>
          <p:nvPr/>
        </p:nvSpPr>
        <p:spPr>
          <a:xfrm>
            <a:off x="5821124" y="5012802"/>
            <a:ext cx="1469035" cy="707886"/>
          </a:xfrm>
          <a:prstGeom prst="rect">
            <a:avLst/>
          </a:prstGeom>
          <a:noFill/>
        </p:spPr>
        <p:txBody>
          <a:bodyPr wrap="square" rtlCol="0">
            <a:spAutoFit/>
          </a:bodyPr>
          <a:lstStyle/>
          <a:p>
            <a:pPr algn="ctr"/>
            <a:r>
              <a:rPr lang="sv-SE" sz="2000" dirty="0">
                <a:solidFill>
                  <a:srgbClr val="330000"/>
                </a:solidFill>
                <a:latin typeface="Times New Roman" panose="02020603050405020304" pitchFamily="18" charset="0"/>
                <a:cs typeface="Times New Roman" panose="02020603050405020304" pitchFamily="18" charset="0"/>
              </a:rPr>
              <a:t>Mörkröd</a:t>
            </a:r>
          </a:p>
          <a:p>
            <a:pPr algn="ctr"/>
            <a:r>
              <a:rPr lang="sv-SE" sz="2000" dirty="0">
                <a:solidFill>
                  <a:srgbClr val="330000"/>
                </a:solidFill>
                <a:latin typeface="Times New Roman" panose="02020603050405020304" pitchFamily="18" charset="0"/>
                <a:cs typeface="Times New Roman" panose="02020603050405020304" pitchFamily="18" charset="0"/>
              </a:rPr>
              <a:t>#330000</a:t>
            </a:r>
          </a:p>
        </p:txBody>
      </p:sp>
      <p:sp>
        <p:nvSpPr>
          <p:cNvPr id="12" name="textruta 11">
            <a:extLst>
              <a:ext uri="{FF2B5EF4-FFF2-40B4-BE49-F238E27FC236}">
                <a16:creationId xmlns:a16="http://schemas.microsoft.com/office/drawing/2014/main" id="{AC769DA7-559D-A81F-616E-5833C6FA52D1}"/>
              </a:ext>
            </a:extLst>
          </p:cNvPr>
          <p:cNvSpPr txBox="1"/>
          <p:nvPr/>
        </p:nvSpPr>
        <p:spPr>
          <a:xfrm>
            <a:off x="8226325" y="5012802"/>
            <a:ext cx="1469035" cy="707886"/>
          </a:xfrm>
          <a:prstGeom prst="rect">
            <a:avLst/>
          </a:prstGeom>
          <a:noFill/>
        </p:spPr>
        <p:txBody>
          <a:bodyPr wrap="square" rtlCol="0">
            <a:spAutoFit/>
          </a:bodyPr>
          <a:lstStyle/>
          <a:p>
            <a:pPr algn="ctr"/>
            <a:r>
              <a:rPr lang="sv-SE" sz="2000" dirty="0">
                <a:solidFill>
                  <a:srgbClr val="330000"/>
                </a:solidFill>
                <a:latin typeface="Times New Roman" panose="02020603050405020304" pitchFamily="18" charset="0"/>
                <a:cs typeface="Times New Roman" panose="02020603050405020304" pitchFamily="18" charset="0"/>
              </a:rPr>
              <a:t>Rosa</a:t>
            </a:r>
          </a:p>
          <a:p>
            <a:pPr algn="ctr"/>
            <a:r>
              <a:rPr lang="sv-SE" sz="2000" dirty="0">
                <a:solidFill>
                  <a:srgbClr val="330000"/>
                </a:solidFill>
                <a:latin typeface="Times New Roman" panose="02020603050405020304" pitchFamily="18" charset="0"/>
                <a:cs typeface="Times New Roman" panose="02020603050405020304" pitchFamily="18" charset="0"/>
              </a:rPr>
              <a:t>#feb1ab</a:t>
            </a:r>
          </a:p>
        </p:txBody>
      </p:sp>
    </p:spTree>
    <p:extLst>
      <p:ext uri="{BB962C8B-B14F-4D97-AF65-F5344CB8AC3E}">
        <p14:creationId xmlns:p14="http://schemas.microsoft.com/office/powerpoint/2010/main" val="2119692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5" name="textruta 4">
            <a:extLst>
              <a:ext uri="{FF2B5EF4-FFF2-40B4-BE49-F238E27FC236}">
                <a16:creationId xmlns:a16="http://schemas.microsoft.com/office/drawing/2014/main" id="{37901066-7F7B-BD4F-BF57-C139EDD8BB2C}"/>
              </a:ext>
            </a:extLst>
          </p:cNvPr>
          <p:cNvSpPr txBox="1"/>
          <p:nvPr/>
        </p:nvSpPr>
        <p:spPr>
          <a:xfrm>
            <a:off x="947738" y="1833793"/>
            <a:ext cx="8280000" cy="707886"/>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Brödtext är med fördel mörkröd, alternativt </a:t>
            </a:r>
            <a:r>
              <a:rPr lang="sv-SE" sz="2000" dirty="0">
                <a:solidFill>
                  <a:schemeClr val="tx2"/>
                </a:solidFill>
                <a:latin typeface="Times New Roman" panose="02020603050405020304" pitchFamily="18" charset="0"/>
                <a:cs typeface="Times New Roman" panose="02020603050405020304" pitchFamily="18" charset="0"/>
              </a:rPr>
              <a:t>svart</a:t>
            </a:r>
            <a:r>
              <a:rPr lang="sv-SE" sz="2000" dirty="0">
                <a:solidFill>
                  <a:srgbClr val="330000"/>
                </a:solidFill>
                <a:latin typeface="Times New Roman" panose="02020603050405020304" pitchFamily="18" charset="0"/>
                <a:cs typeface="Times New Roman" panose="02020603050405020304" pitchFamily="18" charset="0"/>
              </a:rPr>
              <a:t>. Markera enskilda ord med </a:t>
            </a:r>
            <a:r>
              <a:rPr lang="sv-SE" sz="2000" dirty="0">
                <a:solidFill>
                  <a:srgbClr val="ED1C24"/>
                </a:solidFill>
                <a:latin typeface="Times New Roman" panose="02020603050405020304" pitchFamily="18" charset="0"/>
                <a:cs typeface="Times New Roman" panose="02020603050405020304" pitchFamily="18" charset="0"/>
              </a:rPr>
              <a:t>röd</a:t>
            </a:r>
            <a:r>
              <a:rPr lang="sv-SE" sz="2000" dirty="0">
                <a:solidFill>
                  <a:srgbClr val="330000"/>
                </a:solidFill>
                <a:latin typeface="Times New Roman" panose="02020603050405020304" pitchFamily="18" charset="0"/>
                <a:cs typeface="Times New Roman" panose="02020603050405020304" pitchFamily="18" charset="0"/>
              </a:rPr>
              <a:t>. Markera även </a:t>
            </a:r>
            <a:r>
              <a:rPr lang="sv-SE" sz="2000" u="sng" dirty="0">
                <a:solidFill>
                  <a:srgbClr val="FEB1AB"/>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länkar</a:t>
            </a:r>
            <a:r>
              <a:rPr lang="sv-SE" sz="2000" dirty="0">
                <a:solidFill>
                  <a:srgbClr val="330000"/>
                </a:solidFill>
                <a:latin typeface="Times New Roman" panose="02020603050405020304" pitchFamily="18" charset="0"/>
                <a:cs typeface="Times New Roman" panose="02020603050405020304" pitchFamily="18" charset="0"/>
              </a:rPr>
              <a:t> med annan färg, exempelvis rosa #feb1ab.</a:t>
            </a:r>
          </a:p>
        </p:txBody>
      </p:sp>
      <p:sp>
        <p:nvSpPr>
          <p:cNvPr id="9" name="textruta 8">
            <a:extLst>
              <a:ext uri="{FF2B5EF4-FFF2-40B4-BE49-F238E27FC236}">
                <a16:creationId xmlns:a16="http://schemas.microsoft.com/office/drawing/2014/main" id="{7ED74D92-040B-AB46-8D4B-998665655E70}"/>
              </a:ext>
            </a:extLst>
          </p:cNvPr>
          <p:cNvSpPr txBox="1"/>
          <p:nvPr/>
        </p:nvSpPr>
        <p:spPr>
          <a:xfrm>
            <a:off x="965114" y="810515"/>
            <a:ext cx="8122104" cy="957570"/>
          </a:xfrm>
          <a:prstGeom prst="rect">
            <a:avLst/>
          </a:prstGeom>
          <a:noFill/>
        </p:spPr>
        <p:txBody>
          <a:bodyPr wrap="square" rtlCol="0">
            <a:spAutoFit/>
          </a:bodyPr>
          <a:lstStyle/>
          <a:p>
            <a:pPr>
              <a:lnSpc>
                <a:spcPts val="3260"/>
              </a:lnSpc>
            </a:pPr>
            <a:r>
              <a:rPr lang="sv-SE" sz="3600" b="1" dirty="0">
                <a:latin typeface="Bricolage Grotesque 48pt Conden" panose="020B0605040402000204" pitchFamily="34" charset="0"/>
              </a:rPr>
              <a:t>NÄR BAKGRUNDEN ÄR GRÄDDE/VIT KAN RUBRIKER VARA RÖDA </a:t>
            </a:r>
            <a:r>
              <a:rPr lang="sv-SE" sz="3600" b="1" dirty="0">
                <a:solidFill>
                  <a:srgbClr val="330000"/>
                </a:solidFill>
                <a:latin typeface="Bricolage Grotesque 48pt Conden" panose="020B0605040402000204" pitchFamily="34" charset="0"/>
              </a:rPr>
              <a:t>ELLER MÖRKRÖDA</a:t>
            </a:r>
          </a:p>
        </p:txBody>
      </p:sp>
      <p:sp>
        <p:nvSpPr>
          <p:cNvPr id="10" name="textruta 9">
            <a:extLst>
              <a:ext uri="{FF2B5EF4-FFF2-40B4-BE49-F238E27FC236}">
                <a16:creationId xmlns:a16="http://schemas.microsoft.com/office/drawing/2014/main" id="{D72C41B2-0263-C84A-8451-815713657688}"/>
              </a:ext>
            </a:extLst>
          </p:cNvPr>
          <p:cNvSpPr txBox="1"/>
          <p:nvPr/>
        </p:nvSpPr>
        <p:spPr>
          <a:xfrm>
            <a:off x="965115" y="3318343"/>
            <a:ext cx="8122104" cy="646331"/>
          </a:xfrm>
          <a:prstGeom prst="rect">
            <a:avLst/>
          </a:prstGeom>
          <a:noFill/>
        </p:spPr>
        <p:txBody>
          <a:bodyPr wrap="square" rtlCol="0">
            <a:spAutoFit/>
          </a:bodyPr>
          <a:lstStyle/>
          <a:p>
            <a:r>
              <a:rPr lang="sv-SE" sz="3600" b="1" dirty="0">
                <a:solidFill>
                  <a:srgbClr val="ED1C24"/>
                </a:solidFill>
                <a:latin typeface="Bricolage Grotesque 48pt Conden" panose="020B0605040402000204" pitchFamily="34" charset="0"/>
              </a:rPr>
              <a:t>LOGOTYPEN</a:t>
            </a:r>
          </a:p>
        </p:txBody>
      </p:sp>
      <p:sp>
        <p:nvSpPr>
          <p:cNvPr id="13" name="textruta 12">
            <a:extLst>
              <a:ext uri="{FF2B5EF4-FFF2-40B4-BE49-F238E27FC236}">
                <a16:creationId xmlns:a16="http://schemas.microsoft.com/office/drawing/2014/main" id="{0D1F5319-B8EE-3040-8F05-17820D696A3D}"/>
              </a:ext>
            </a:extLst>
          </p:cNvPr>
          <p:cNvSpPr txBox="1"/>
          <p:nvPr/>
        </p:nvSpPr>
        <p:spPr>
          <a:xfrm>
            <a:off x="965114" y="3888572"/>
            <a:ext cx="9692897" cy="1323439"/>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Använd gärna V-loggan och ”På din sida”-loggan på första och sista bilden. De kan också användas på fler bilder. Den ska placeras längst ner till höger inom stödlinjerna.</a:t>
            </a:r>
          </a:p>
          <a:p>
            <a:endParaRPr lang="sv-SE" sz="2000" dirty="0">
              <a:solidFill>
                <a:srgbClr val="330000"/>
              </a:solidFill>
              <a:latin typeface="Times New Roman" panose="02020603050405020304" pitchFamily="18" charset="0"/>
              <a:cs typeface="Times New Roman" panose="02020603050405020304" pitchFamily="18" charset="0"/>
            </a:endParaRPr>
          </a:p>
          <a:p>
            <a:r>
              <a:rPr lang="sv-SE" sz="2000" dirty="0">
                <a:solidFill>
                  <a:srgbClr val="330000"/>
                </a:solidFill>
                <a:latin typeface="Times New Roman" panose="02020603050405020304" pitchFamily="18" charset="0"/>
                <a:cs typeface="Times New Roman" panose="02020603050405020304" pitchFamily="18" charset="0"/>
              </a:rPr>
              <a:t>Du kan också använda olika </a:t>
            </a:r>
            <a:r>
              <a:rPr lang="sv-SE" sz="2000" dirty="0" err="1">
                <a:solidFill>
                  <a:srgbClr val="330000"/>
                </a:solidFill>
                <a:latin typeface="Times New Roman" panose="02020603050405020304" pitchFamily="18" charset="0"/>
                <a:cs typeface="Times New Roman" panose="02020603050405020304" pitchFamily="18" charset="0"/>
              </a:rPr>
              <a:t>stickers</a:t>
            </a:r>
            <a:r>
              <a:rPr lang="sv-SE" sz="2000" dirty="0">
                <a:solidFill>
                  <a:srgbClr val="330000"/>
                </a:solidFill>
                <a:latin typeface="Times New Roman" panose="02020603050405020304" pitchFamily="18" charset="0"/>
                <a:cs typeface="Times New Roman" panose="02020603050405020304" pitchFamily="18" charset="0"/>
              </a:rPr>
              <a:t> som ingår i valprofilen, se kommande sidor.</a:t>
            </a:r>
          </a:p>
        </p:txBody>
      </p:sp>
      <p:sp>
        <p:nvSpPr>
          <p:cNvPr id="14" name="textruta 13">
            <a:extLst>
              <a:ext uri="{FF2B5EF4-FFF2-40B4-BE49-F238E27FC236}">
                <a16:creationId xmlns:a16="http://schemas.microsoft.com/office/drawing/2014/main" id="{4C145BD0-BED7-BA4D-9135-4BDC8EED676F}"/>
              </a:ext>
            </a:extLst>
          </p:cNvPr>
          <p:cNvSpPr txBox="1"/>
          <p:nvPr/>
        </p:nvSpPr>
        <p:spPr>
          <a:xfrm rot="5400000">
            <a:off x="10412071"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Riktlinjer</a:t>
            </a:r>
          </a:p>
        </p:txBody>
      </p:sp>
    </p:spTree>
    <p:extLst>
      <p:ext uri="{BB962C8B-B14F-4D97-AF65-F5344CB8AC3E}">
        <p14:creationId xmlns:p14="http://schemas.microsoft.com/office/powerpoint/2010/main" val="4208504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13" name="textruta 12">
            <a:extLst>
              <a:ext uri="{FF2B5EF4-FFF2-40B4-BE49-F238E27FC236}">
                <a16:creationId xmlns:a16="http://schemas.microsoft.com/office/drawing/2014/main" id="{0D1F5319-B8EE-3040-8F05-17820D696A3D}"/>
              </a:ext>
            </a:extLst>
          </p:cNvPr>
          <p:cNvSpPr txBox="1"/>
          <p:nvPr/>
        </p:nvSpPr>
        <p:spPr>
          <a:xfrm>
            <a:off x="947738" y="2291277"/>
            <a:ext cx="8280000" cy="1323439"/>
          </a:xfrm>
          <a:prstGeom prst="rect">
            <a:avLst/>
          </a:prstGeom>
          <a:noFill/>
        </p:spPr>
        <p:txBody>
          <a:bodyPr wrap="square" rtlCol="0">
            <a:spAutoFit/>
          </a:bodyPr>
          <a:lstStyle/>
          <a:p>
            <a:r>
              <a:rPr lang="sv-SE" sz="2000" dirty="0">
                <a:solidFill>
                  <a:srgbClr val="330000"/>
                </a:solidFill>
                <a:latin typeface="Times New Roman" panose="02020603050405020304" pitchFamily="18" charset="0"/>
                <a:cs typeface="Times New Roman" panose="02020603050405020304" pitchFamily="18" charset="0"/>
              </a:rPr>
              <a:t>På kommande bilder finns en rad exempel på hur en presentation kan läggas upp.</a:t>
            </a:r>
          </a:p>
          <a:p>
            <a:endParaRPr lang="sv-SE" sz="2000" dirty="0">
              <a:solidFill>
                <a:srgbClr val="330000"/>
              </a:solidFill>
              <a:latin typeface="Times New Roman" panose="02020603050405020304" pitchFamily="18" charset="0"/>
              <a:cs typeface="Times New Roman" panose="02020603050405020304" pitchFamily="18" charset="0"/>
            </a:endParaRPr>
          </a:p>
          <a:p>
            <a:r>
              <a:rPr lang="sv-SE" sz="2000" dirty="0">
                <a:solidFill>
                  <a:srgbClr val="330000"/>
                </a:solidFill>
                <a:latin typeface="Times New Roman" panose="02020603050405020304" pitchFamily="18" charset="0"/>
                <a:cs typeface="Times New Roman" panose="02020603050405020304" pitchFamily="18" charset="0"/>
              </a:rPr>
              <a:t>Saknar du något? Hör av dig till </a:t>
            </a:r>
            <a:r>
              <a:rPr lang="sv-SE" sz="2000" dirty="0">
                <a:solidFill>
                  <a:srgbClr val="330000"/>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agnes.stuber@vansterpartiet.se</a:t>
            </a:r>
            <a:r>
              <a:rPr lang="sv-SE" sz="2000" dirty="0">
                <a:solidFill>
                  <a:srgbClr val="330000"/>
                </a:solidFill>
                <a:latin typeface="Times New Roman" panose="02020603050405020304" pitchFamily="18" charset="0"/>
                <a:cs typeface="Times New Roman" panose="02020603050405020304" pitchFamily="18" charset="0"/>
              </a:rPr>
              <a:t> </a:t>
            </a:r>
          </a:p>
        </p:txBody>
      </p:sp>
      <p:sp>
        <p:nvSpPr>
          <p:cNvPr id="14" name="textruta 13">
            <a:extLst>
              <a:ext uri="{FF2B5EF4-FFF2-40B4-BE49-F238E27FC236}">
                <a16:creationId xmlns:a16="http://schemas.microsoft.com/office/drawing/2014/main" id="{4C145BD0-BED7-BA4D-9135-4BDC8EED676F}"/>
              </a:ext>
            </a:extLst>
          </p:cNvPr>
          <p:cNvSpPr txBox="1"/>
          <p:nvPr/>
        </p:nvSpPr>
        <p:spPr>
          <a:xfrm rot="5400000">
            <a:off x="10426247" y="15960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2" name="textruta 1">
            <a:extLst>
              <a:ext uri="{FF2B5EF4-FFF2-40B4-BE49-F238E27FC236}">
                <a16:creationId xmlns:a16="http://schemas.microsoft.com/office/drawing/2014/main" id="{873574B7-7AF9-E0D6-C6BE-1742E2FD272F}"/>
              </a:ext>
            </a:extLst>
          </p:cNvPr>
          <p:cNvSpPr txBox="1"/>
          <p:nvPr/>
        </p:nvSpPr>
        <p:spPr>
          <a:xfrm>
            <a:off x="947738" y="902941"/>
            <a:ext cx="9359900" cy="1378967"/>
          </a:xfrm>
          <a:prstGeom prst="rect">
            <a:avLst/>
          </a:prstGeom>
          <a:noFill/>
        </p:spPr>
        <p:txBody>
          <a:bodyPr wrap="square" rtlCol="0">
            <a:spAutoFit/>
          </a:bodyPr>
          <a:lstStyle/>
          <a:p>
            <a:pPr>
              <a:lnSpc>
                <a:spcPts val="4890"/>
              </a:lnSpc>
            </a:pPr>
            <a:r>
              <a:rPr lang="sv-SE" sz="5400" b="1" dirty="0">
                <a:latin typeface="Bricolage Grotesque 48pt Conden" panose="020B0605040402000204" pitchFamily="34" charset="0"/>
              </a:rPr>
              <a:t>EXEMPEL PÅ HUR EN PRESENTATION</a:t>
            </a:r>
          </a:p>
          <a:p>
            <a:pPr>
              <a:lnSpc>
                <a:spcPts val="4890"/>
              </a:lnSpc>
            </a:pPr>
            <a:r>
              <a:rPr lang="sv-SE" sz="5400" b="1" dirty="0">
                <a:latin typeface="Bricolage Grotesque 48pt Conden" panose="020B0605040402000204" pitchFamily="34" charset="0"/>
              </a:rPr>
              <a:t>KAN LÄGGAS UPP</a:t>
            </a:r>
          </a:p>
        </p:txBody>
      </p:sp>
    </p:spTree>
    <p:extLst>
      <p:ext uri="{BB962C8B-B14F-4D97-AF65-F5344CB8AC3E}">
        <p14:creationId xmlns:p14="http://schemas.microsoft.com/office/powerpoint/2010/main" val="98347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1C24"/>
        </a:solidFill>
        <a:effectLst/>
      </p:bgPr>
    </p:bg>
    <p:spTree>
      <p:nvGrpSpPr>
        <p:cNvPr id="1" name="">
          <a:extLst>
            <a:ext uri="{FF2B5EF4-FFF2-40B4-BE49-F238E27FC236}">
              <a16:creationId xmlns:a16="http://schemas.microsoft.com/office/drawing/2014/main" id="{C5F24E8D-6490-7112-5842-1F3C0F07734E}"/>
            </a:ext>
          </a:extLst>
        </p:cNvPr>
        <p:cNvGrpSpPr/>
        <p:nvPr/>
      </p:nvGrpSpPr>
      <p:grpSpPr>
        <a:xfrm>
          <a:off x="0" y="0"/>
          <a:ext cx="0" cy="0"/>
          <a:chOff x="0" y="0"/>
          <a:chExt cx="0" cy="0"/>
        </a:xfrm>
      </p:grpSpPr>
      <p:sp>
        <p:nvSpPr>
          <p:cNvPr id="2" name="textruta 1">
            <a:extLst>
              <a:ext uri="{FF2B5EF4-FFF2-40B4-BE49-F238E27FC236}">
                <a16:creationId xmlns:a16="http://schemas.microsoft.com/office/drawing/2014/main" id="{4F084BB7-7DF9-E498-AA05-ECD4264B69E3}"/>
              </a:ext>
            </a:extLst>
          </p:cNvPr>
          <p:cNvSpPr txBox="1"/>
          <p:nvPr/>
        </p:nvSpPr>
        <p:spPr>
          <a:xfrm rot="5400000">
            <a:off x="10424597" y="1583389"/>
            <a:ext cx="1944461" cy="400110"/>
          </a:xfrm>
          <a:prstGeom prst="rect">
            <a:avLst/>
          </a:prstGeom>
          <a:noFill/>
        </p:spPr>
        <p:txBody>
          <a:bodyPr wrap="square">
            <a:spAutoFit/>
          </a:bodyPr>
          <a:lstStyle/>
          <a:p>
            <a:r>
              <a:rPr lang="sv-SE" sz="2000" dirty="0">
                <a:solidFill>
                  <a:srgbClr val="F5F5ED"/>
                </a:solidFill>
                <a:latin typeface="Libre Franklin Medium" pitchFamily="2" charset="77"/>
              </a:rPr>
              <a:t>Mall: Exempel</a:t>
            </a:r>
          </a:p>
        </p:txBody>
      </p:sp>
      <p:sp>
        <p:nvSpPr>
          <p:cNvPr id="3" name="textruta 2">
            <a:extLst>
              <a:ext uri="{FF2B5EF4-FFF2-40B4-BE49-F238E27FC236}">
                <a16:creationId xmlns:a16="http://schemas.microsoft.com/office/drawing/2014/main" id="{A33C45AD-01D4-E000-2887-6651E8513055}"/>
              </a:ext>
            </a:extLst>
          </p:cNvPr>
          <p:cNvSpPr txBox="1"/>
          <p:nvPr/>
        </p:nvSpPr>
        <p:spPr>
          <a:xfrm>
            <a:off x="947738" y="925040"/>
            <a:ext cx="9188347" cy="1378967"/>
          </a:xfrm>
          <a:prstGeom prst="rect">
            <a:avLst/>
          </a:prstGeom>
          <a:noFill/>
        </p:spPr>
        <p:txBody>
          <a:bodyPr wrap="square" rtlCol="0">
            <a:spAutoFit/>
          </a:bodyPr>
          <a:lstStyle/>
          <a:p>
            <a:pPr>
              <a:lnSpc>
                <a:spcPts val="4890"/>
              </a:lnSpc>
            </a:pPr>
            <a:r>
              <a:rPr lang="sv-SE" sz="5400" b="1" dirty="0">
                <a:solidFill>
                  <a:srgbClr val="F5F5ED"/>
                </a:solidFill>
                <a:latin typeface="Bricolage Grotesque 48pt Conden" panose="020B0605040402000204" pitchFamily="34" charset="0"/>
              </a:rPr>
              <a:t>VÄLKOMMEN TILL </a:t>
            </a:r>
          </a:p>
          <a:p>
            <a:pPr>
              <a:lnSpc>
                <a:spcPts val="4890"/>
              </a:lnSpc>
            </a:pPr>
            <a:r>
              <a:rPr lang="sv-SE" sz="5400" b="1" dirty="0">
                <a:solidFill>
                  <a:srgbClr val="F5F5ED"/>
                </a:solidFill>
                <a:latin typeface="Bricolage Grotesque 48pt Conden" panose="020B0605040402000204" pitchFamily="34" charset="0"/>
              </a:rPr>
              <a:t>EXEMPEL-PRESENTATIONEN!</a:t>
            </a:r>
          </a:p>
        </p:txBody>
      </p:sp>
      <p:sp>
        <p:nvSpPr>
          <p:cNvPr id="4" name="textruta 3">
            <a:extLst>
              <a:ext uri="{FF2B5EF4-FFF2-40B4-BE49-F238E27FC236}">
                <a16:creationId xmlns:a16="http://schemas.microsoft.com/office/drawing/2014/main" id="{D56E8537-A3A2-F2BF-AD0F-A9BF1A7C11B5}"/>
              </a:ext>
            </a:extLst>
          </p:cNvPr>
          <p:cNvSpPr txBox="1"/>
          <p:nvPr/>
        </p:nvSpPr>
        <p:spPr>
          <a:xfrm>
            <a:off x="947738" y="5323971"/>
            <a:ext cx="10086945" cy="707886"/>
          </a:xfrm>
          <a:prstGeom prst="rect">
            <a:avLst/>
          </a:prstGeom>
          <a:noFill/>
        </p:spPr>
        <p:txBody>
          <a:bodyPr wrap="square" lIns="91440" tIns="45720" rIns="91440" bIns="45720" rtlCol="0" anchor="t">
            <a:spAutoFit/>
          </a:bodyPr>
          <a:lstStyle/>
          <a:p>
            <a:r>
              <a:rPr lang="sv-SE" sz="2000" b="1" dirty="0">
                <a:solidFill>
                  <a:srgbClr val="330000"/>
                </a:solidFill>
                <a:latin typeface="Times New Roman" panose="02020603050405020304" pitchFamily="18" charset="0"/>
                <a:cs typeface="Times New Roman" panose="02020603050405020304" pitchFamily="18" charset="0"/>
              </a:rPr>
              <a:t>Namn eller annan info här</a:t>
            </a:r>
            <a:br>
              <a:rPr lang="sv-SE" sz="2000" dirty="0">
                <a:solidFill>
                  <a:srgbClr val="330000"/>
                </a:solidFill>
                <a:latin typeface="Times New Roman" panose="02020603050405020304" pitchFamily="18" charset="0"/>
                <a:cs typeface="Times New Roman" panose="02020603050405020304" pitchFamily="18" charset="0"/>
              </a:rPr>
            </a:br>
            <a:r>
              <a:rPr lang="sv-SE" sz="2000" dirty="0">
                <a:solidFill>
                  <a:srgbClr val="330000"/>
                </a:solidFill>
                <a:latin typeface="Times New Roman" panose="02020603050405020304" pitchFamily="18" charset="0"/>
                <a:cs typeface="Times New Roman" panose="02020603050405020304" pitchFamily="18" charset="0"/>
              </a:rPr>
              <a:t>Kontaktuppgift eller annan information här</a:t>
            </a:r>
          </a:p>
        </p:txBody>
      </p:sp>
      <p:pic>
        <p:nvPicPr>
          <p:cNvPr id="5" name="Bildobjekt 4">
            <a:extLst>
              <a:ext uri="{FF2B5EF4-FFF2-40B4-BE49-F238E27FC236}">
                <a16:creationId xmlns:a16="http://schemas.microsoft.com/office/drawing/2014/main" id="{8373B2A3-5C69-9F7F-6035-9BE1838D4BD6}"/>
              </a:ext>
            </a:extLst>
          </p:cNvPr>
          <p:cNvPicPr>
            <a:picLocks noChangeAspect="1"/>
          </p:cNvPicPr>
          <p:nvPr/>
        </p:nvPicPr>
        <p:blipFill>
          <a:blip r:embed="rId2"/>
          <a:srcRect/>
          <a:stretch/>
        </p:blipFill>
        <p:spPr>
          <a:xfrm>
            <a:off x="10417195" y="5229245"/>
            <a:ext cx="1078960" cy="1078960"/>
          </a:xfrm>
          <a:prstGeom prst="rect">
            <a:avLst/>
          </a:prstGeom>
        </p:spPr>
      </p:pic>
      <p:pic>
        <p:nvPicPr>
          <p:cNvPr id="6" name="Bildobjekt 5">
            <a:extLst>
              <a:ext uri="{FF2B5EF4-FFF2-40B4-BE49-F238E27FC236}">
                <a16:creationId xmlns:a16="http://schemas.microsoft.com/office/drawing/2014/main" id="{AADBD2DA-C457-DBFC-4C1C-4BFA2C42FBFC}"/>
              </a:ext>
            </a:extLst>
          </p:cNvPr>
          <p:cNvPicPr>
            <a:picLocks noChangeAspect="1"/>
          </p:cNvPicPr>
          <p:nvPr/>
        </p:nvPicPr>
        <p:blipFill>
          <a:blip r:embed="rId3"/>
          <a:srcRect t="26595" b="30496"/>
          <a:stretch>
            <a:fillRect/>
          </a:stretch>
        </p:blipFill>
        <p:spPr>
          <a:xfrm rot="20891750">
            <a:off x="7417425" y="5102414"/>
            <a:ext cx="2797027" cy="1200194"/>
          </a:xfrm>
          <a:prstGeom prst="rect">
            <a:avLst/>
          </a:prstGeom>
        </p:spPr>
      </p:pic>
    </p:spTree>
    <p:extLst>
      <p:ext uri="{BB962C8B-B14F-4D97-AF65-F5344CB8AC3E}">
        <p14:creationId xmlns:p14="http://schemas.microsoft.com/office/powerpoint/2010/main" val="3129433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5ED"/>
        </a:solidFill>
        <a:effectLst/>
      </p:bgPr>
    </p:bg>
    <p:spTree>
      <p:nvGrpSpPr>
        <p:cNvPr id="1" name=""/>
        <p:cNvGrpSpPr/>
        <p:nvPr/>
      </p:nvGrpSpPr>
      <p:grpSpPr>
        <a:xfrm>
          <a:off x="0" y="0"/>
          <a:ext cx="0" cy="0"/>
          <a:chOff x="0" y="0"/>
          <a:chExt cx="0" cy="0"/>
        </a:xfrm>
      </p:grpSpPr>
      <p:sp>
        <p:nvSpPr>
          <p:cNvPr id="2" name="textruta 1">
            <a:extLst>
              <a:ext uri="{FF2B5EF4-FFF2-40B4-BE49-F238E27FC236}">
                <a16:creationId xmlns:a16="http://schemas.microsoft.com/office/drawing/2014/main" id="{6DFB3F8F-C263-C04A-A235-2F65F623B0E1}"/>
              </a:ext>
            </a:extLst>
          </p:cNvPr>
          <p:cNvSpPr txBox="1"/>
          <p:nvPr/>
        </p:nvSpPr>
        <p:spPr>
          <a:xfrm rot="5400000">
            <a:off x="10424597" y="1583389"/>
            <a:ext cx="1944461" cy="400110"/>
          </a:xfrm>
          <a:prstGeom prst="rect">
            <a:avLst/>
          </a:prstGeom>
          <a:noFill/>
        </p:spPr>
        <p:txBody>
          <a:bodyPr wrap="square">
            <a:spAutoFit/>
          </a:bodyPr>
          <a:lstStyle/>
          <a:p>
            <a:r>
              <a:rPr lang="sv-SE" sz="2000" dirty="0">
                <a:solidFill>
                  <a:srgbClr val="ED1C24"/>
                </a:solidFill>
                <a:latin typeface="Libre Franklin Medium" pitchFamily="2" charset="77"/>
              </a:rPr>
              <a:t>Mall: Exempel</a:t>
            </a:r>
          </a:p>
        </p:txBody>
      </p:sp>
      <p:sp>
        <p:nvSpPr>
          <p:cNvPr id="3" name="textruta 2">
            <a:extLst>
              <a:ext uri="{FF2B5EF4-FFF2-40B4-BE49-F238E27FC236}">
                <a16:creationId xmlns:a16="http://schemas.microsoft.com/office/drawing/2014/main" id="{EED6175B-077A-4540-97E2-2A2CACE1BDE1}"/>
              </a:ext>
            </a:extLst>
          </p:cNvPr>
          <p:cNvSpPr txBox="1"/>
          <p:nvPr/>
        </p:nvSpPr>
        <p:spPr>
          <a:xfrm>
            <a:off x="947738" y="925040"/>
            <a:ext cx="9188347" cy="1378967"/>
          </a:xfrm>
          <a:prstGeom prst="rect">
            <a:avLst/>
          </a:prstGeom>
          <a:noFill/>
        </p:spPr>
        <p:txBody>
          <a:bodyPr wrap="square" rtlCol="0">
            <a:spAutoFit/>
          </a:bodyPr>
          <a:lstStyle/>
          <a:p>
            <a:pPr>
              <a:lnSpc>
                <a:spcPts val="4890"/>
              </a:lnSpc>
            </a:pPr>
            <a:r>
              <a:rPr lang="sv-SE" sz="5400" b="1" dirty="0">
                <a:solidFill>
                  <a:srgbClr val="330000"/>
                </a:solidFill>
                <a:latin typeface="Bricolage Grotesque 48pt Conden" panose="020B0605040402000204" pitchFamily="34" charset="0"/>
              </a:rPr>
              <a:t>VÄLKOMMEN TILL </a:t>
            </a:r>
          </a:p>
          <a:p>
            <a:pPr>
              <a:lnSpc>
                <a:spcPts val="4890"/>
              </a:lnSpc>
            </a:pPr>
            <a:r>
              <a:rPr lang="sv-SE" sz="5400" b="1" dirty="0">
                <a:solidFill>
                  <a:srgbClr val="330000"/>
                </a:solidFill>
                <a:latin typeface="Bricolage Grotesque 48pt Conden" panose="020B0605040402000204" pitchFamily="34" charset="0"/>
              </a:rPr>
              <a:t>EXEMPEL-PRESENTATIONEN!</a:t>
            </a:r>
          </a:p>
        </p:txBody>
      </p:sp>
      <p:sp>
        <p:nvSpPr>
          <p:cNvPr id="4" name="textruta 3">
            <a:extLst>
              <a:ext uri="{FF2B5EF4-FFF2-40B4-BE49-F238E27FC236}">
                <a16:creationId xmlns:a16="http://schemas.microsoft.com/office/drawing/2014/main" id="{B02D89EA-C5ED-9A46-A944-BB69B2E0E60D}"/>
              </a:ext>
            </a:extLst>
          </p:cNvPr>
          <p:cNvSpPr txBox="1"/>
          <p:nvPr/>
        </p:nvSpPr>
        <p:spPr>
          <a:xfrm>
            <a:off x="947738" y="5339001"/>
            <a:ext cx="10086945" cy="707886"/>
          </a:xfrm>
          <a:prstGeom prst="rect">
            <a:avLst/>
          </a:prstGeom>
          <a:noFill/>
        </p:spPr>
        <p:txBody>
          <a:bodyPr wrap="square" lIns="91440" tIns="45720" rIns="91440" bIns="45720" rtlCol="0" anchor="t">
            <a:spAutoFit/>
          </a:bodyPr>
          <a:lstStyle/>
          <a:p>
            <a:r>
              <a:rPr lang="sv-SE" sz="2000" b="1" dirty="0">
                <a:solidFill>
                  <a:srgbClr val="ED1C24"/>
                </a:solidFill>
                <a:latin typeface="Times New Roman" panose="02020603050405020304" pitchFamily="18" charset="0"/>
                <a:cs typeface="Times New Roman" panose="02020603050405020304" pitchFamily="18" charset="0"/>
              </a:rPr>
              <a:t>Namn eller annan info här</a:t>
            </a:r>
            <a:br>
              <a:rPr lang="sv-SE" sz="2000" dirty="0">
                <a:solidFill>
                  <a:srgbClr val="ED1C24"/>
                </a:solidFill>
                <a:latin typeface="Times New Roman" panose="02020603050405020304" pitchFamily="18" charset="0"/>
                <a:cs typeface="Times New Roman" panose="02020603050405020304" pitchFamily="18" charset="0"/>
              </a:rPr>
            </a:br>
            <a:r>
              <a:rPr lang="sv-SE" sz="2000" dirty="0">
                <a:solidFill>
                  <a:srgbClr val="ED1C24"/>
                </a:solidFill>
                <a:latin typeface="Times New Roman" panose="02020603050405020304" pitchFamily="18" charset="0"/>
                <a:cs typeface="Times New Roman" panose="02020603050405020304" pitchFamily="18" charset="0"/>
              </a:rPr>
              <a:t>Kontaktuppgift eller annan information här</a:t>
            </a:r>
          </a:p>
        </p:txBody>
      </p:sp>
      <p:pic>
        <p:nvPicPr>
          <p:cNvPr id="5" name="Bildobjekt 4">
            <a:extLst>
              <a:ext uri="{FF2B5EF4-FFF2-40B4-BE49-F238E27FC236}">
                <a16:creationId xmlns:a16="http://schemas.microsoft.com/office/drawing/2014/main" id="{18C8DAFB-AD37-7746-8923-1FD18FCC9D1F}"/>
              </a:ext>
            </a:extLst>
          </p:cNvPr>
          <p:cNvPicPr>
            <a:picLocks noChangeAspect="1"/>
          </p:cNvPicPr>
          <p:nvPr/>
        </p:nvPicPr>
        <p:blipFill>
          <a:blip r:embed="rId2"/>
          <a:srcRect/>
          <a:stretch/>
        </p:blipFill>
        <p:spPr>
          <a:xfrm>
            <a:off x="10416675" y="5229245"/>
            <a:ext cx="1080000" cy="1078960"/>
          </a:xfrm>
          <a:prstGeom prst="rect">
            <a:avLst/>
          </a:prstGeom>
        </p:spPr>
      </p:pic>
      <p:pic>
        <p:nvPicPr>
          <p:cNvPr id="6" name="Bildobjekt 5">
            <a:extLst>
              <a:ext uri="{FF2B5EF4-FFF2-40B4-BE49-F238E27FC236}">
                <a16:creationId xmlns:a16="http://schemas.microsoft.com/office/drawing/2014/main" id="{313D85A4-9912-6441-A1B8-C60DD7B78CAE}"/>
              </a:ext>
            </a:extLst>
          </p:cNvPr>
          <p:cNvPicPr>
            <a:picLocks noChangeAspect="1"/>
          </p:cNvPicPr>
          <p:nvPr/>
        </p:nvPicPr>
        <p:blipFill>
          <a:blip r:embed="rId3"/>
          <a:stretch>
            <a:fillRect/>
          </a:stretch>
        </p:blipFill>
        <p:spPr>
          <a:xfrm rot="20498947">
            <a:off x="7550403" y="5002521"/>
            <a:ext cx="2874438" cy="1449337"/>
          </a:xfrm>
          <a:prstGeom prst="rect">
            <a:avLst/>
          </a:prstGeom>
        </p:spPr>
      </p:pic>
    </p:spTree>
    <p:extLst>
      <p:ext uri="{BB962C8B-B14F-4D97-AF65-F5344CB8AC3E}">
        <p14:creationId xmlns:p14="http://schemas.microsoft.com/office/powerpoint/2010/main" val="3298245986"/>
      </p:ext>
    </p:extLst>
  </p:cSld>
  <p:clrMapOvr>
    <a:masterClrMapping/>
  </p:clrMapOvr>
</p:sld>
</file>

<file path=ppt/theme/theme1.xml><?xml version="1.0" encoding="utf-8"?>
<a:theme xmlns:a="http://schemas.openxmlformats.org/drawingml/2006/main" name="Office-tema">
  <a:themeElements>
    <a:clrScheme name="Vänsterpartiet 9">
      <a:dk1>
        <a:srgbClr val="EC1A24"/>
      </a:dk1>
      <a:lt1>
        <a:srgbClr val="FFFFFF"/>
      </a:lt1>
      <a:dk2>
        <a:srgbClr val="000000"/>
      </a:dk2>
      <a:lt2>
        <a:srgbClr val="F5F4EC"/>
      </a:lt2>
      <a:accent1>
        <a:srgbClr val="005393"/>
      </a:accent1>
      <a:accent2>
        <a:srgbClr val="7CA0C9"/>
      </a:accent2>
      <a:accent3>
        <a:srgbClr val="D5E6F8"/>
      </a:accent3>
      <a:accent4>
        <a:srgbClr val="20764E"/>
      </a:accent4>
      <a:accent5>
        <a:srgbClr val="77AA92"/>
      </a:accent5>
      <a:accent6>
        <a:srgbClr val="D0E2DA"/>
      </a:accent6>
      <a:hlink>
        <a:srgbClr val="F4AFAB"/>
      </a:hlink>
      <a:folHlink>
        <a:srgbClr val="F9E0D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lgn="l">
          <a:defRPr sz="2000" dirty="0" smtClean="0">
            <a:latin typeface="Libre Franklin" pitchFamily="2" charset="77"/>
          </a:defRPr>
        </a:defPPr>
      </a:lstStyle>
    </a:txDef>
  </a:objectDefaults>
  <a:extraClrSchemeLst/>
  <a:extLst>
    <a:ext uri="{05A4C25C-085E-4340-85A3-A5531E510DB2}">
      <thm15:themeFamily xmlns:thm15="http://schemas.microsoft.com/office/thememl/2012/main" name="Val2026_Powerpoint" id="{C657547E-E324-DB41-ADEF-C2BBA07F45AA}" vid="{BEC1A338-F42D-AC40-B111-2EED53F2DFBF}"/>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Office-tema</Template>
  <TotalTime>0</TotalTime>
  <Words>1739</Words>
  <Application>Microsoft Macintosh PowerPoint</Application>
  <PresentationFormat>Bredbild</PresentationFormat>
  <Paragraphs>181</Paragraphs>
  <Slides>34</Slides>
  <Notes>1</Notes>
  <HiddenSlides>0</HiddenSlides>
  <MMClips>0</MMClips>
  <ScaleCrop>false</ScaleCrop>
  <HeadingPairs>
    <vt:vector size="6" baseType="variant">
      <vt:variant>
        <vt:lpstr>Använt teckensnitt</vt:lpstr>
      </vt:variant>
      <vt:variant>
        <vt:i4>9</vt:i4>
      </vt:variant>
      <vt:variant>
        <vt:lpstr>Tema</vt:lpstr>
      </vt:variant>
      <vt:variant>
        <vt:i4>1</vt:i4>
      </vt:variant>
      <vt:variant>
        <vt:lpstr>Bildrubriker</vt:lpstr>
      </vt:variant>
      <vt:variant>
        <vt:i4>34</vt:i4>
      </vt:variant>
    </vt:vector>
  </HeadingPairs>
  <TitlesOfParts>
    <vt:vector size="44" baseType="lpstr">
      <vt:lpstr>Arial</vt:lpstr>
      <vt:lpstr>Bricolage Grotesque 48pt Conden</vt:lpstr>
      <vt:lpstr>Bricolage Grotesque 48pt Condensed 48pt Condensed ExtraBold</vt:lpstr>
      <vt:lpstr>Calibri</vt:lpstr>
      <vt:lpstr>Calibri Light</vt:lpstr>
      <vt:lpstr>Libre Franklin</vt:lpstr>
      <vt:lpstr>Libre Franklin Medium</vt:lpstr>
      <vt:lpstr>Segoe UI</vt:lpstr>
      <vt:lpstr>Times New Roman</vt:lpstr>
      <vt:lpstr>Office-tema</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Agnes Stuber</dc:creator>
  <cp:lastModifiedBy>Agnes Stuber</cp:lastModifiedBy>
  <cp:revision>1</cp:revision>
  <dcterms:created xsi:type="dcterms:W3CDTF">2026-05-11T13:14:02Z</dcterms:created>
  <dcterms:modified xsi:type="dcterms:W3CDTF">2026-05-11T13:14:40Z</dcterms:modified>
</cp:coreProperties>
</file>