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3" r:id="rId3"/>
  </p:sldMasterIdLst>
  <p:notesMasterIdLst>
    <p:notesMasterId r:id="rId13"/>
  </p:notesMasterIdLst>
  <p:sldIdLst>
    <p:sldId id="859" r:id="rId4"/>
    <p:sldId id="860" r:id="rId5"/>
    <p:sldId id="861" r:id="rId6"/>
    <p:sldId id="862" r:id="rId7"/>
    <p:sldId id="863" r:id="rId8"/>
    <p:sldId id="864" r:id="rId9"/>
    <p:sldId id="865" r:id="rId10"/>
    <p:sldId id="866" r:id="rId11"/>
    <p:sldId id="3823"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EDE125-494F-EF4D-A242-79A4314983AD}" v="1" dt="2025-02-27T05:53:44.5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2736"/>
  </p:normalViewPr>
  <p:slideViewPr>
    <p:cSldViewPr snapToGrid="0">
      <p:cViewPr varScale="1">
        <p:scale>
          <a:sx n="66" d="100"/>
          <a:sy n="66" d="100"/>
        </p:scale>
        <p:origin x="23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19"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els Stöber" userId="9d637226-4ad5-45e6-8a9a-806889aa04f7" providerId="ADAL" clId="{32EDE125-494F-EF4D-A242-79A4314983AD}"/>
    <pc:docChg chg="addSld modSld">
      <pc:chgData name="Niels Stöber" userId="9d637226-4ad5-45e6-8a9a-806889aa04f7" providerId="ADAL" clId="{32EDE125-494F-EF4D-A242-79A4314983AD}" dt="2025-02-27T05:53:44.578" v="0"/>
      <pc:docMkLst>
        <pc:docMk/>
      </pc:docMkLst>
      <pc:sldChg chg="add">
        <pc:chgData name="Niels Stöber" userId="9d637226-4ad5-45e6-8a9a-806889aa04f7" providerId="ADAL" clId="{32EDE125-494F-EF4D-A242-79A4314983AD}" dt="2025-02-27T05:53:44.578" v="0"/>
        <pc:sldMkLst>
          <pc:docMk/>
          <pc:sldMk cId="944630875" sldId="38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64466D-BFA5-0346-8EA5-FA4F70728799}" type="datetimeFigureOut">
              <a:rPr lang="sv-SE" smtClean="0"/>
              <a:t>2025-02-27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ADD63C-8959-FB46-9BB6-EB403C8EB9B6}" type="slidenum">
              <a:rPr lang="sv-SE" smtClean="0"/>
              <a:t>‹#›</a:t>
            </a:fld>
            <a:endParaRPr lang="sv-SE"/>
          </a:p>
        </p:txBody>
      </p:sp>
    </p:spTree>
    <p:extLst>
      <p:ext uri="{BB962C8B-B14F-4D97-AF65-F5344CB8AC3E}">
        <p14:creationId xmlns:p14="http://schemas.microsoft.com/office/powerpoint/2010/main" val="1178882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den här workshopen ska ni diskutera styrelsens syfte. Detta för att tydliggöra det för alla i er grupp vilket är viktigt för att skapa tydlighet i det ni faktiskt gör och hur det förhåller sig till andra delar av partiet och omvärlden. </a:t>
            </a:r>
          </a:p>
        </p:txBody>
      </p:sp>
      <p:sp>
        <p:nvSpPr>
          <p:cNvPr id="4" name="Platshållare för bildnummer 3"/>
          <p:cNvSpPr>
            <a:spLocks noGrp="1"/>
          </p:cNvSpPr>
          <p:nvPr>
            <p:ph type="sldNum" sz="quarter" idx="5"/>
          </p:nvPr>
        </p:nvSpPr>
        <p:spPr/>
        <p:txBody>
          <a:bodyPr/>
          <a:lstStyle/>
          <a:p>
            <a:fld id="{C9ADD63C-8959-FB46-9BB6-EB403C8EB9B6}" type="slidenum">
              <a:rPr lang="sv-SE" smtClean="0"/>
              <a:t>1</a:t>
            </a:fld>
            <a:endParaRPr lang="sv-SE"/>
          </a:p>
        </p:txBody>
      </p:sp>
    </p:spTree>
    <p:extLst>
      <p:ext uri="{BB962C8B-B14F-4D97-AF65-F5344CB8AC3E}">
        <p14:creationId xmlns:p14="http://schemas.microsoft.com/office/powerpoint/2010/main" val="400103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392113"/>
            <a:ext cx="2668588" cy="1501775"/>
          </a:xfrm>
        </p:spPr>
      </p:sp>
      <p:sp>
        <p:nvSpPr>
          <p:cNvPr id="3" name="Platshållare för anteckningar 2"/>
          <p:cNvSpPr>
            <a:spLocks noGrp="1"/>
          </p:cNvSpPr>
          <p:nvPr>
            <p:ph type="body" idx="1"/>
          </p:nvPr>
        </p:nvSpPr>
        <p:spPr>
          <a:xfrm>
            <a:off x="685800" y="2075935"/>
            <a:ext cx="5486400" cy="6512011"/>
          </a:xfrm>
        </p:spPr>
        <p:txBody>
          <a:bodyPr/>
          <a:lstStyle/>
          <a:p>
            <a:r>
              <a:rPr lang="sv-SE" sz="1200" dirty="0">
                <a:latin typeface="Calibri" panose="020F0502020204030204" pitchFamily="34" charset="0"/>
                <a:cs typeface="Calibri" panose="020F0502020204030204" pitchFamily="34" charset="0"/>
              </a:rPr>
              <a:t>Varför finns ni och vad ska ni göra…</a:t>
            </a:r>
          </a:p>
          <a:p>
            <a:endParaRPr lang="sv-SE" sz="1200" dirty="0">
              <a:latin typeface="Calibri" panose="020F0502020204030204" pitchFamily="34" charset="0"/>
              <a:cs typeface="Calibri" panose="020F0502020204030204" pitchFamily="34"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Calibri" panose="020F0502020204030204" pitchFamily="34" charset="0"/>
              </a:rPr>
              <a:t>Det kan kännas självklart, men om man ska formulera med ord vad vårt syfte är, kan det vara ganska svårt. Och framförallt kommer vi hitta flera olika svar på samma frågor inom gruppen.</a:t>
            </a:r>
          </a:p>
          <a:p>
            <a:r>
              <a:rPr lang="sv-SE" sz="1200" dirty="0">
                <a:latin typeface="Calibri" panose="020F0502020204030204" pitchFamily="34" charset="0"/>
                <a:cs typeface="Calibri" panose="020F0502020204030204" pitchFamily="34" charset="0"/>
              </a:rPr>
              <a:t>Varför är det så viktigt att prata om det eller jobba med det i gruppen?</a:t>
            </a:r>
          </a:p>
          <a:p>
            <a:endParaRPr lang="sv-SE" sz="1200" dirty="0">
              <a:latin typeface="Calibri" panose="020F0502020204030204" pitchFamily="34" charset="0"/>
              <a:cs typeface="Calibri" panose="020F0502020204030204" pitchFamily="34" charset="0"/>
            </a:endParaRPr>
          </a:p>
          <a:p>
            <a:r>
              <a:rPr lang="sv-SE" sz="1200" dirty="0">
                <a:latin typeface="Calibri" panose="020F0502020204030204" pitchFamily="34" charset="0"/>
                <a:cs typeface="Calibri" panose="020F0502020204030204" pitchFamily="34" charset="0"/>
              </a:rPr>
              <a:t>Med ett tydligt uttalat syfte förekommer det </a:t>
            </a:r>
            <a:r>
              <a:rPr lang="sv-SE" sz="1200" b="1" dirty="0">
                <a:latin typeface="Calibri" panose="020F0502020204030204" pitchFamily="34" charset="0"/>
                <a:cs typeface="Calibri" panose="020F0502020204030204" pitchFamily="34" charset="0"/>
              </a:rPr>
              <a:t>mindre förvirring </a:t>
            </a:r>
            <a:r>
              <a:rPr lang="sv-SE" sz="1200" dirty="0">
                <a:latin typeface="Calibri" panose="020F0502020204030204" pitchFamily="34" charset="0"/>
                <a:cs typeface="Calibri" panose="020F0502020204030204" pitchFamily="34" charset="0"/>
              </a:rPr>
              <a:t>och </a:t>
            </a:r>
            <a:r>
              <a:rPr lang="sv-SE" sz="1200" b="1" dirty="0">
                <a:latin typeface="Calibri" panose="020F0502020204030204" pitchFamily="34" charset="0"/>
                <a:cs typeface="Calibri" panose="020F0502020204030204" pitchFamily="34" charset="0"/>
              </a:rPr>
              <a:t>färre konflikter</a:t>
            </a:r>
            <a:r>
              <a:rPr lang="sv-SE" sz="1200" dirty="0">
                <a:latin typeface="Calibri" panose="020F0502020204030204" pitchFamily="34" charset="0"/>
                <a:cs typeface="Calibri" panose="020F0502020204030204" pitchFamily="34" charset="0"/>
              </a:rPr>
              <a:t>, båda </a:t>
            </a:r>
            <a:r>
              <a:rPr lang="sv-SE" sz="1200" b="1" dirty="0">
                <a:latin typeface="Calibri" panose="020F0502020204030204" pitchFamily="34" charset="0"/>
                <a:cs typeface="Calibri" panose="020F0502020204030204" pitchFamily="34" charset="0"/>
              </a:rPr>
              <a:t>inom gruppen </a:t>
            </a:r>
            <a:r>
              <a:rPr lang="sv-SE" sz="1200" dirty="0">
                <a:latin typeface="Calibri" panose="020F0502020204030204" pitchFamily="34" charset="0"/>
                <a:cs typeface="Calibri" panose="020F0502020204030204" pitchFamily="34" charset="0"/>
              </a:rPr>
              <a:t>och </a:t>
            </a:r>
            <a:r>
              <a:rPr lang="sv-SE" sz="1200" b="1" dirty="0">
                <a:latin typeface="Calibri" panose="020F0502020204030204" pitchFamily="34" charset="0"/>
                <a:cs typeface="Calibri" panose="020F0502020204030204" pitchFamily="34" charset="0"/>
              </a:rPr>
              <a:t>mellan olika grupper </a:t>
            </a:r>
            <a:r>
              <a:rPr lang="sv-SE" sz="1200" b="0" dirty="0">
                <a:latin typeface="Calibri" panose="020F0502020204030204" pitchFamily="34" charset="0"/>
                <a:cs typeface="Calibri" panose="020F0502020204030204" pitchFamily="34" charset="0"/>
              </a:rPr>
              <a:t>i organisationen</a:t>
            </a:r>
            <a:r>
              <a:rPr lang="sv-SE" sz="1200" b="1" dirty="0">
                <a:latin typeface="Calibri" panose="020F0502020204030204" pitchFamily="34" charset="0"/>
                <a:cs typeface="Calibri" panose="020F0502020204030204" pitchFamily="34" charset="0"/>
              </a:rPr>
              <a:t>. </a:t>
            </a:r>
            <a:endParaRPr lang="sv-SE" sz="1200" dirty="0">
              <a:latin typeface="Calibri" panose="020F0502020204030204" pitchFamily="34" charset="0"/>
              <a:cs typeface="Calibri" panose="020F0502020204030204" pitchFamily="34" charset="0"/>
            </a:endParaRPr>
          </a:p>
          <a:p>
            <a:endParaRPr lang="sv-SE" sz="1200" dirty="0">
              <a:latin typeface="Calibri" panose="020F0502020204030204" pitchFamily="34" charset="0"/>
              <a:cs typeface="Calibri" panose="020F0502020204030204" pitchFamily="34" charset="0"/>
            </a:endParaRPr>
          </a:p>
          <a:p>
            <a:r>
              <a:rPr lang="sv-SE" sz="1200" b="1" dirty="0">
                <a:latin typeface="Calibri" panose="020F0502020204030204" pitchFamily="34" charset="0"/>
                <a:cs typeface="Calibri" panose="020F0502020204030204" pitchFamily="34" charset="0"/>
              </a:rPr>
              <a:t>När saker händer som vi inte var förberedda på </a:t>
            </a:r>
            <a:r>
              <a:rPr lang="sv-SE" sz="1200" dirty="0">
                <a:latin typeface="Calibri" panose="020F0502020204030204" pitchFamily="34" charset="0"/>
                <a:cs typeface="Calibri" panose="020F0502020204030204" pitchFamily="34" charset="0"/>
              </a:rPr>
              <a:t>eller </a:t>
            </a:r>
            <a:r>
              <a:rPr lang="sv-SE" sz="1200" b="1" dirty="0">
                <a:latin typeface="Calibri" panose="020F0502020204030204" pitchFamily="34" charset="0"/>
                <a:cs typeface="Calibri" panose="020F0502020204030204" pitchFamily="34" charset="0"/>
              </a:rPr>
              <a:t>när det är tuffa tider</a:t>
            </a:r>
            <a:r>
              <a:rPr lang="sv-SE" sz="1200" dirty="0">
                <a:latin typeface="Calibri" panose="020F0502020204030204" pitchFamily="34" charset="0"/>
                <a:cs typeface="Calibri" panose="020F0502020204030204" pitchFamily="34" charset="0"/>
              </a:rPr>
              <a:t>, det är då vi behöver ett gemensamt förståelse för vad vi gör och varför vi finns. </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Calibri" panose="020F0502020204030204" pitchFamily="34" charset="0"/>
              </a:rPr>
              <a:t>Det ger er gemensamma mål och en gemensam riktning i grunden helt enkelt.</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Calibri" panose="020F0502020204030204" pitchFamily="34" charset="0"/>
              </a:rPr>
              <a:t>Vad är det som gör att det här är den enda gruppen i världen som har just det här syftet? Kanske låter det lite extremt att jämföra med hela världen, men ert syfte ska vara fullständigt unikt.</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Calibri" panose="020F0502020204030204" pitchFamily="34" charset="0"/>
              </a:rPr>
              <a:t>Om syftet går att delegera till en annan grupp så ska man göra just det. Vi har inte råd med flera grupper som gör nästan samma sak.</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Calibri" panose="020F0502020204030204" pitchFamily="34" charset="0"/>
              </a:rPr>
              <a:t>Då kan det vara till hjälp att ta reda på vad ert unika syfte är. </a:t>
            </a:r>
          </a:p>
          <a:p>
            <a:endParaRPr lang="sv-SE" sz="1200" dirty="0">
              <a:effectLst/>
              <a:latin typeface="Calibri" panose="020F0502020204030204" pitchFamily="34" charset="0"/>
              <a:ea typeface="Calibri" panose="020F0502020204030204" pitchFamily="34" charset="0"/>
              <a:cs typeface="Calibri" panose="020F0502020204030204" pitchFamily="34" charset="0"/>
            </a:endParaRPr>
          </a:p>
          <a:p>
            <a:r>
              <a:rPr lang="sv-SE" sz="1200" dirty="0">
                <a:effectLst/>
                <a:latin typeface="Calibri" panose="020F0502020204030204" pitchFamily="34" charset="0"/>
                <a:ea typeface="Calibri" panose="020F0502020204030204" pitchFamily="34" charset="0"/>
                <a:cs typeface="Calibri" panose="020F0502020204030204" pitchFamily="34" charset="0"/>
              </a:rPr>
              <a:t>Några till punkter om syftet:</a:t>
            </a:r>
          </a:p>
          <a:p>
            <a:pPr marL="171450" indent="-171450">
              <a:buFont typeface="Arial" panose="020B0604020202020204" pitchFamily="34" charset="0"/>
              <a:buChar char="•"/>
            </a:pPr>
            <a:r>
              <a:rPr lang="sv-SE" sz="1200" dirty="0"/>
              <a:t>Vårt syfte talar om vilka vi är, varför vi finns, vilken funktion vi har i partiet och vilka uppgifter vi har att utföra</a:t>
            </a:r>
          </a:p>
          <a:p>
            <a:pPr marL="171450" indent="-171450">
              <a:buFont typeface="Arial" panose="020B0604020202020204" pitchFamily="34" charset="0"/>
              <a:buChar char="•"/>
            </a:pPr>
            <a:r>
              <a:rPr lang="sv-SE" sz="1200" dirty="0"/>
              <a:t>I effektiva grupper är medlemmarna överens om varför de är en välfungerande grupp – ett team</a:t>
            </a:r>
            <a:endParaRPr lang="sv-SE" sz="1200" dirty="0">
              <a:effectLst/>
              <a:latin typeface="Calibri" panose="020F0502020204030204" pitchFamily="34" charset="0"/>
              <a:ea typeface="Calibri" panose="020F0502020204030204" pitchFamily="34" charset="0"/>
              <a:cs typeface="Calibri" panose="020F0502020204030204" pitchFamily="34" charset="0"/>
            </a:endParaRPr>
          </a:p>
          <a:p>
            <a:endParaRPr lang="sv-SE" sz="1200" dirty="0">
              <a:effectLst/>
              <a:latin typeface="Calibri" panose="020F0502020204030204" pitchFamily="34" charset="0"/>
              <a:ea typeface="Calibri" panose="020F0502020204030204" pitchFamily="34" charset="0"/>
              <a:cs typeface="Calibri" panose="020F0502020204030204" pitchFamily="34" charset="0"/>
            </a:endParaRPr>
          </a:p>
          <a:p>
            <a:r>
              <a:rPr lang="sv-SE" sz="1200" dirty="0">
                <a:effectLst/>
                <a:latin typeface="Calibri" panose="020F0502020204030204" pitchFamily="34" charset="0"/>
                <a:ea typeface="Calibri" panose="020F0502020204030204" pitchFamily="34" charset="0"/>
                <a:cs typeface="Calibri" panose="020F0502020204030204" pitchFamily="34" charset="0"/>
              </a:rPr>
              <a:t>Så vad består ett bra syfte av? Vi ska kika på det.</a:t>
            </a:r>
            <a:endParaRPr lang="sv-SE" dirty="0">
              <a:latin typeface="Calibri" panose="020F0502020204030204" pitchFamily="34" charset="0"/>
              <a:cs typeface="Calibri" panose="020F050202020403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521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660400"/>
            <a:ext cx="2954338" cy="1662113"/>
          </a:xfrm>
        </p:spPr>
      </p:sp>
      <p:sp>
        <p:nvSpPr>
          <p:cNvPr id="3" name="Platshållare för anteckningar 2"/>
          <p:cNvSpPr>
            <a:spLocks noGrp="1"/>
          </p:cNvSpPr>
          <p:nvPr>
            <p:ph type="body" idx="1"/>
          </p:nvPr>
        </p:nvSpPr>
        <p:spPr>
          <a:xfrm>
            <a:off x="685800" y="2644346"/>
            <a:ext cx="5486400" cy="5356654"/>
          </a:xfrm>
        </p:spPr>
        <p:txBody>
          <a:bodyPr/>
          <a:lstStyle/>
          <a:p>
            <a:r>
              <a:rPr lang="sv-SE" dirty="0">
                <a:latin typeface="Calibri" panose="020F0502020204030204" pitchFamily="34" charset="0"/>
                <a:cs typeface="Calibri" panose="020F0502020204030204" pitchFamily="34" charset="0"/>
              </a:rPr>
              <a:t>I forskning (Susan Wheeler) understryks 4 kärnkomponenter som ingår i ett unikt syfte som leder till några specifika frågor som vi behöver hitta svar på.</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Här är de:</a:t>
            </a:r>
          </a:p>
          <a:p>
            <a:pPr marL="0" indent="0">
              <a:buNone/>
            </a:pPr>
            <a:r>
              <a:rPr lang="sv-SE" dirty="0">
                <a:latin typeface="+mj-lt"/>
              </a:rPr>
              <a:t>1. INPUT </a:t>
            </a:r>
            <a:r>
              <a:rPr lang="sv-SE" dirty="0"/>
              <a:t>– varifrån eller från vem kommer vårt uppdrag?</a:t>
            </a:r>
          </a:p>
          <a:p>
            <a:pPr marL="0" indent="0">
              <a:buNone/>
            </a:pPr>
            <a:r>
              <a:rPr lang="sv-SE" dirty="0">
                <a:latin typeface="+mj-lt"/>
              </a:rPr>
              <a:t>2. UPPGIFT </a:t>
            </a:r>
            <a:r>
              <a:rPr lang="sv-SE" dirty="0"/>
              <a:t>– vad är gruppens huvuduppgift eller funktion inom partiet?</a:t>
            </a:r>
          </a:p>
          <a:p>
            <a:pPr marL="0" indent="0">
              <a:buNone/>
            </a:pPr>
            <a:r>
              <a:rPr lang="sv-SE" dirty="0">
                <a:latin typeface="+mj-lt"/>
              </a:rPr>
              <a:t>3. VERKSAMHET </a:t>
            </a:r>
            <a:r>
              <a:rPr lang="sv-SE" dirty="0"/>
              <a:t>– vilken typ av verksamhet arbetar styrelsen inom?</a:t>
            </a:r>
          </a:p>
          <a:p>
            <a:pPr marL="0" indent="0">
              <a:buNone/>
            </a:pPr>
            <a:r>
              <a:rPr lang="sv-SE" dirty="0">
                <a:latin typeface="+mj-lt"/>
              </a:rPr>
              <a:t>4. PLATS </a:t>
            </a:r>
            <a:r>
              <a:rPr lang="sv-SE" dirty="0"/>
              <a:t>– i vilket sammanhang eller i vilket geografiskt område arbetar styrelsen?</a:t>
            </a:r>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Här kommer några exempel på nästa bild.</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146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376238"/>
            <a:ext cx="3108325" cy="1747837"/>
          </a:xfrm>
        </p:spPr>
      </p:sp>
      <p:sp>
        <p:nvSpPr>
          <p:cNvPr id="3" name="Platshållare för anteckningar 2"/>
          <p:cNvSpPr>
            <a:spLocks noGrp="1"/>
          </p:cNvSpPr>
          <p:nvPr>
            <p:ph type="body" idx="1"/>
          </p:nvPr>
        </p:nvSpPr>
        <p:spPr>
          <a:xfrm>
            <a:off x="685800" y="2384854"/>
            <a:ext cx="5486400" cy="5616146"/>
          </a:xfrm>
        </p:spPr>
        <p:txBody>
          <a:bodyPr/>
          <a:lstStyle/>
          <a:p>
            <a:r>
              <a:rPr lang="sv-SE" dirty="0">
                <a:latin typeface="Calibri" panose="020F0502020204030204" pitchFamily="34" charset="0"/>
                <a:cs typeface="Calibri" panose="020F0502020204030204" pitchFamily="34" charset="0"/>
              </a:rPr>
              <a:t>Först ett ledningsteam inom pappersmassaindustrin:</a:t>
            </a:r>
          </a:p>
          <a:p>
            <a:endParaRPr lang="sv-SE"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1) För styrelsens räkning, 2) vi sköter, leder och utvecklar 3) fabriken i Minsk 4) i Vitryssland.</a:t>
            </a:r>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Kort och koncist.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Ett annat exempel: denna gång ett HR-team.</a:t>
            </a:r>
          </a:p>
          <a:p>
            <a:endParaRPr lang="sv-SE"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1) Vi arbetar för ledningens räkning, 2) vi ansvarar för att rekrytera, utbilda och behålla våra anställda 3) i våra butiker 4) i Kina.</a:t>
            </a:r>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Ni kan säkert se att vissa delar av syftet skulle kunna vara likadana för många olika team/grupper – t ex ”För styrelsens räkning”, eller ”i Vitryssland”. Men någonstans i dessa fyra delar hittar vi det som gör att vårt team är unikt.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Trixet med detta är att fortsätta gräva och ställa frågor tills man inte kommer vidare och tills alla är nöjda med svaret.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I nästa steg ska ni komma fram till ert unika syfte.</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6744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623888"/>
            <a:ext cx="3130550" cy="1760537"/>
          </a:xfrm>
        </p:spPr>
      </p:sp>
      <p:sp>
        <p:nvSpPr>
          <p:cNvPr id="3" name="Platshållare för anteckningar 2"/>
          <p:cNvSpPr>
            <a:spLocks noGrp="1"/>
          </p:cNvSpPr>
          <p:nvPr>
            <p:ph type="body" idx="1"/>
          </p:nvPr>
        </p:nvSpPr>
        <p:spPr>
          <a:xfrm>
            <a:off x="685800" y="2743200"/>
            <a:ext cx="5486400" cy="5257800"/>
          </a:xfrm>
        </p:spPr>
        <p:txBody>
          <a:bodyPr/>
          <a:lstStyle/>
          <a:p>
            <a:r>
              <a:rPr lang="sv-SE" dirty="0">
                <a:latin typeface="Calibri" panose="020F0502020204030204" pitchFamily="34" charset="0"/>
                <a:cs typeface="Calibri" panose="020F0502020204030204" pitchFamily="34" charset="0"/>
              </a:rPr>
              <a:t>Första delen, INPUT. Varifrån eller från vem kommer vårt uppdrag?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Är det från samhället, VU, partimedlemmar, via partiprogram, partistyrelsen? </a:t>
            </a:r>
          </a:p>
          <a:p>
            <a:endParaRPr lang="sv-SE" dirty="0">
              <a:latin typeface="Calibri" panose="020F0502020204030204" pitchFamily="34" charset="0"/>
              <a:cs typeface="Calibri" panose="020F0502020204030204" pitchFamily="34" charset="0"/>
            </a:endParaRPr>
          </a:p>
          <a:p>
            <a:r>
              <a:rPr lang="sv-SE" b="1" dirty="0">
                <a:latin typeface="Calibri" panose="020F0502020204030204" pitchFamily="34" charset="0"/>
                <a:cs typeface="Calibri" panose="020F0502020204030204" pitchFamily="34" charset="0"/>
              </a:rPr>
              <a:t>Diskutera i gruppen och skriv upp era svar.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Vad betyder detta? Att ni arbetar för medlemmarnas räkning? Eller väljarnas?</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Är ni alla överens? </a:t>
            </a:r>
          </a:p>
          <a:p>
            <a:r>
              <a:rPr lang="sv-SE" dirty="0">
                <a:latin typeface="Calibri" panose="020F0502020204030204" pitchFamily="34" charset="0"/>
                <a:cs typeface="Calibri" panose="020F0502020204030204" pitchFamily="34" charset="0"/>
              </a:rPr>
              <a:t>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8804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388938"/>
            <a:ext cx="3021013" cy="1698625"/>
          </a:xfrm>
        </p:spPr>
      </p:sp>
      <p:sp>
        <p:nvSpPr>
          <p:cNvPr id="3" name="Platshållare för anteckningar 2"/>
          <p:cNvSpPr>
            <a:spLocks noGrp="1"/>
          </p:cNvSpPr>
          <p:nvPr>
            <p:ph type="body" idx="1"/>
          </p:nvPr>
        </p:nvSpPr>
        <p:spPr>
          <a:xfrm>
            <a:off x="685800" y="2261286"/>
            <a:ext cx="5486400" cy="6091882"/>
          </a:xfrm>
        </p:spPr>
        <p:txBody>
          <a:bodyPr/>
          <a:lstStyle/>
          <a:p>
            <a:r>
              <a:rPr lang="sv-SE" dirty="0">
                <a:latin typeface="Calibri" panose="020F0502020204030204" pitchFamily="34" charset="0"/>
                <a:cs typeface="Calibri" panose="020F0502020204030204" pitchFamily="34" charset="0"/>
              </a:rPr>
              <a:t>Andra delen, UPPGIFT. Vad är gruppens huvuduppgift eller funktion inom partiet?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Diskutera frågan inom styrelsen och skriv upp era svar.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EXEMPEL:</a:t>
            </a:r>
          </a:p>
          <a:p>
            <a:r>
              <a:rPr lang="sv-SE" i="1" dirty="0">
                <a:latin typeface="Calibri" panose="020F0502020204030204" pitchFamily="34" charset="0"/>
                <a:cs typeface="Calibri" panose="020F0502020204030204" pitchFamily="34" charset="0"/>
              </a:rPr>
              <a:t>….Vi leder och utvecklar… (partiföreningens verksamhet)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Vad betyder detta? Vad innebär det i praktiken?</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Vad är det ni gör när ni leder, utvecklar mm?</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Pekar det på något som ni inte gör?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Finns det andra grupper som gör detta?</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Vad är skillnaden mellan detta och det som en medlem i distriktsstyrelsens gör?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Är ni alla överens? Något mer ni vill tillägga?</a:t>
            </a:r>
          </a:p>
          <a:p>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7184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311150"/>
            <a:ext cx="2954338" cy="1662113"/>
          </a:xfrm>
        </p:spPr>
      </p:sp>
      <p:sp>
        <p:nvSpPr>
          <p:cNvPr id="3" name="Platshållare för anteckningar 2"/>
          <p:cNvSpPr>
            <a:spLocks noGrp="1"/>
          </p:cNvSpPr>
          <p:nvPr>
            <p:ph type="body" idx="1"/>
          </p:nvPr>
        </p:nvSpPr>
        <p:spPr>
          <a:xfrm>
            <a:off x="685800" y="2113005"/>
            <a:ext cx="5486400" cy="6264876"/>
          </a:xfrm>
        </p:spPr>
        <p:txBody>
          <a:bodyPr/>
          <a:lstStyle/>
          <a:p>
            <a:r>
              <a:rPr lang="sv-SE" dirty="0">
                <a:latin typeface="Calibri" panose="020F0502020204030204" pitchFamily="34" charset="0"/>
                <a:cs typeface="Calibri" panose="020F0502020204030204" pitchFamily="34" charset="0"/>
              </a:rPr>
              <a:t>Tredje och fjärde delen, VERKSAMHET. Vilken typ av verksamhet arbetar teamet inom? </a:t>
            </a:r>
          </a:p>
          <a:p>
            <a:r>
              <a:rPr lang="sv-SE" dirty="0">
                <a:latin typeface="Calibri" panose="020F0502020204030204" pitchFamily="34" charset="0"/>
                <a:cs typeface="Calibri" panose="020F0502020204030204" pitchFamily="34" charset="0"/>
              </a:rPr>
              <a:t>Och PLATS – i vilket sammanhang eller i vilket geografiskt område arbetar teamet?</a:t>
            </a:r>
          </a:p>
          <a:p>
            <a:endParaRPr lang="sv-SE" dirty="0">
              <a:latin typeface="Calibri" panose="020F0502020204030204" pitchFamily="34" charset="0"/>
              <a:cs typeface="Calibri" panose="020F0502020204030204" pitchFamily="34" charset="0"/>
            </a:endParaRPr>
          </a:p>
          <a:p>
            <a:r>
              <a:rPr lang="sv-SE" b="1" dirty="0">
                <a:latin typeface="Calibri" panose="020F0502020204030204" pitchFamily="34" charset="0"/>
                <a:cs typeface="Calibri" panose="020F0502020204030204" pitchFamily="34" charset="0"/>
              </a:rPr>
              <a:t>Diskutera inom styrelsen och skriv upp era svar.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EXEMPEL:</a:t>
            </a:r>
          </a:p>
          <a:p>
            <a:r>
              <a:rPr lang="sv-SE" i="1" dirty="0">
                <a:latin typeface="Calibri" panose="020F0502020204030204" pitchFamily="34" charset="0"/>
                <a:cs typeface="Calibri" panose="020F0502020204030204" pitchFamily="34" charset="0"/>
              </a:rPr>
              <a:t>….Vi leder och utvecklar… (partiföreningens verksamhet)</a:t>
            </a:r>
          </a:p>
          <a:p>
            <a:endParaRPr lang="sv-SE"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i="1" dirty="0">
                <a:solidFill>
                  <a:schemeClr val="accent1"/>
                </a:solidFill>
                <a:latin typeface="Calibri" panose="020F0502020204030204" pitchFamily="34" charset="0"/>
                <a:cs typeface="Calibri" panose="020F0502020204030204" pitchFamily="34" charset="0"/>
              </a:rPr>
              <a:t>…för Vänsterpartiet i XX (där ni är).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Är det här ni är unika jämfört med andra grupper inom partiet?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Är ni alla överens om VERKSAMHET och PLATS? </a:t>
            </a:r>
          </a:p>
          <a:p>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Skriv upp hela ert syfte nu.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Vad säger detta om er som grupp? Någon fundering som ni har?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Hur kan detta vara till hjälp för gruppen?</a:t>
            </a:r>
          </a:p>
          <a:p>
            <a:endParaRPr lang="sv-SE" dirty="0">
              <a:latin typeface="Calibri" panose="020F0502020204030204" pitchFamily="34" charset="0"/>
              <a:cs typeface="Calibri" panose="020F050202020403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4764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kan ni lägga in ert syfte ni har kommit fram till!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4923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50753-9E01-824D-98E1-09525B32317E}"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109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284972-07BF-71FE-FB68-863CC282501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ABDE857-FABE-BD95-6396-633A513FB4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88C4196D-16DE-FDC6-7898-8A3BAC84E3E3}"/>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5" name="Platshållare för sidfot 4">
            <a:extLst>
              <a:ext uri="{FF2B5EF4-FFF2-40B4-BE49-F238E27FC236}">
                <a16:creationId xmlns:a16="http://schemas.microsoft.com/office/drawing/2014/main" id="{0AA5F208-875C-AE70-CEB4-94F63B2534A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6CCF1E-3611-0978-3315-1017950A4913}"/>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3902824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019661-C602-0D3E-F274-AAA7C8E80AB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541A2CA-24E5-973E-E33C-F894BE72FE9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9105678-0068-7050-BFB4-9E74CCBE54AD}"/>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5" name="Platshållare för sidfot 4">
            <a:extLst>
              <a:ext uri="{FF2B5EF4-FFF2-40B4-BE49-F238E27FC236}">
                <a16:creationId xmlns:a16="http://schemas.microsoft.com/office/drawing/2014/main" id="{9B2740EB-672C-54F8-EB2B-A26A6964E1C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E66FDA2-9705-0757-5022-BF6D0623694A}"/>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70679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D01F543-F375-6839-DDA5-D66C6BDD06D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62E3B6C-E1D0-BA8C-6AEB-B533F6D30A54}"/>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25699A-1AA6-3B6C-34BB-6AEED8746149}"/>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5" name="Platshållare för sidfot 4">
            <a:extLst>
              <a:ext uri="{FF2B5EF4-FFF2-40B4-BE49-F238E27FC236}">
                <a16:creationId xmlns:a16="http://schemas.microsoft.com/office/drawing/2014/main" id="{51570E00-98A8-9D21-07C7-9B7AEB94914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A80E005-BA6C-28A1-51C6-14E826D9B96E}"/>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1683294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Orangea">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FC653E03-9333-4D6F-8487-07DA6904FEF7}" type="datetime1">
              <a:rPr lang="sv-SE" smtClean="0"/>
              <a:t>2025-02-27</a:t>
            </a:fld>
            <a:endParaRPr lang="sv-SE"/>
          </a:p>
        </p:txBody>
      </p:sp>
    </p:spTree>
    <p:extLst>
      <p:ext uri="{BB962C8B-B14F-4D97-AF65-F5344CB8AC3E}">
        <p14:creationId xmlns:p14="http://schemas.microsoft.com/office/powerpoint/2010/main" val="1427129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Ljusgrön">
    <p:bg>
      <p:bgPr>
        <a:solidFill>
          <a:srgbClr val="D6E04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B3AB48E4-39FB-45D2-A504-CE30F0DAA1E9}" type="datetime1">
              <a:rPr lang="sv-SE" smtClean="0"/>
              <a:t>2025-02-27</a:t>
            </a:fld>
            <a:endParaRPr lang="sv-SE"/>
          </a:p>
        </p:txBody>
      </p:sp>
    </p:spTree>
    <p:extLst>
      <p:ext uri="{BB962C8B-B14F-4D97-AF65-F5344CB8AC3E}">
        <p14:creationId xmlns:p14="http://schemas.microsoft.com/office/powerpoint/2010/main" val="388420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Rubrikbild Ljusgul">
    <p:bg>
      <p:bgPr>
        <a:solidFill>
          <a:srgbClr val="FFF9BF"/>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44D89C10-B661-4EC8-B42D-75EC276A6697}" type="datetime1">
              <a:rPr lang="sv-SE" smtClean="0"/>
              <a:t>2025-02-27</a:t>
            </a:fld>
            <a:endParaRPr lang="sv-SE"/>
          </a:p>
        </p:txBody>
      </p:sp>
    </p:spTree>
    <p:extLst>
      <p:ext uri="{BB962C8B-B14F-4D97-AF65-F5344CB8AC3E}">
        <p14:creationId xmlns:p14="http://schemas.microsoft.com/office/powerpoint/2010/main" val="522490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99DFE6-5F36-43E6-A815-425753B1C1C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E382B26-A747-4C11-A29D-86262E883A1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E7B0BE-BF78-4923-A1ED-B2337CEB9CA0}"/>
              </a:ext>
            </a:extLst>
          </p:cNvPr>
          <p:cNvSpPr>
            <a:spLocks noGrp="1"/>
          </p:cNvSpPr>
          <p:nvPr>
            <p:ph type="dt" sz="half" idx="10"/>
          </p:nvPr>
        </p:nvSpPr>
        <p:spPr/>
        <p:txBody>
          <a:bodyPr/>
          <a:lstStyle/>
          <a:p>
            <a:fld id="{9E73F311-477E-433D-AADB-0C304DC2A3B6}" type="datetime1">
              <a:rPr lang="sv-SE" smtClean="0"/>
              <a:t>2025-02-27</a:t>
            </a:fld>
            <a:endParaRPr lang="sv-SE"/>
          </a:p>
        </p:txBody>
      </p:sp>
      <p:sp>
        <p:nvSpPr>
          <p:cNvPr id="5" name="Platshållare för sidfot 4">
            <a:extLst>
              <a:ext uri="{FF2B5EF4-FFF2-40B4-BE49-F238E27FC236}">
                <a16:creationId xmlns:a16="http://schemas.microsoft.com/office/drawing/2014/main" id="{0D1B93CA-A931-4A02-9B45-3574C825696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BA56366-4BAE-4DB5-B4BA-3BC92BE6ACE0}"/>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801932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CB1124-1F61-41CF-AC58-3F5F0513348A}"/>
              </a:ext>
            </a:extLst>
          </p:cNvPr>
          <p:cNvSpPr>
            <a:spLocks noGrp="1"/>
          </p:cNvSpPr>
          <p:nvPr>
            <p:ph type="title"/>
          </p:nvPr>
        </p:nvSpPr>
        <p:spPr>
          <a:xfrm>
            <a:off x="719999" y="1844675"/>
            <a:ext cx="10764000" cy="1564035"/>
          </a:xfrm>
        </p:spPr>
        <p:txBody>
          <a:bodyPr anchor="b"/>
          <a:lstStyle>
            <a:lvl1pPr>
              <a:defRPr sz="4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CAF0BE4-03B5-4CFC-B888-4B26EB9BD62B}"/>
              </a:ext>
            </a:extLst>
          </p:cNvPr>
          <p:cNvSpPr>
            <a:spLocks noGrp="1"/>
          </p:cNvSpPr>
          <p:nvPr>
            <p:ph type="body" idx="1"/>
          </p:nvPr>
        </p:nvSpPr>
        <p:spPr>
          <a:xfrm>
            <a:off x="719999" y="3528000"/>
            <a:ext cx="10764000" cy="1512000"/>
          </a:xfrm>
        </p:spPr>
        <p:txBody>
          <a:bodyPr>
            <a:normAutofit/>
          </a:bodyPr>
          <a:lstStyle>
            <a:lvl1pPr marL="0" indent="0">
              <a:spcBef>
                <a:spcPts val="0"/>
              </a:spcBef>
              <a:buNone/>
              <a:defRPr sz="28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D0F5FA6-9CF5-49C3-ACBD-9AEEEBF87B23}"/>
              </a:ext>
            </a:extLst>
          </p:cNvPr>
          <p:cNvSpPr>
            <a:spLocks noGrp="1"/>
          </p:cNvSpPr>
          <p:nvPr>
            <p:ph type="dt" sz="half" idx="10"/>
          </p:nvPr>
        </p:nvSpPr>
        <p:spPr/>
        <p:txBody>
          <a:bodyPr/>
          <a:lstStyle/>
          <a:p>
            <a:fld id="{13C79551-3E92-4083-A8EE-5BA87A93F129}" type="datetime1">
              <a:rPr lang="sv-SE" smtClean="0"/>
              <a:t>2025-02-27</a:t>
            </a:fld>
            <a:endParaRPr lang="sv-SE"/>
          </a:p>
        </p:txBody>
      </p:sp>
      <p:sp>
        <p:nvSpPr>
          <p:cNvPr id="5" name="Platshållare för sidfot 4">
            <a:extLst>
              <a:ext uri="{FF2B5EF4-FFF2-40B4-BE49-F238E27FC236}">
                <a16:creationId xmlns:a16="http://schemas.microsoft.com/office/drawing/2014/main" id="{6DD97320-6D39-4FD8-86EB-B4B30E15E7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6AC151-4B1A-4956-9425-6A99B177482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00184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81D9FE-E750-4414-BC19-2791975A789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8C90497-25E0-4B33-AEEB-36CE68894402}"/>
              </a:ext>
            </a:extLst>
          </p:cNvPr>
          <p:cNvSpPr>
            <a:spLocks noGrp="1"/>
          </p:cNvSpPr>
          <p:nvPr>
            <p:ph sz="half" idx="1"/>
          </p:nvPr>
        </p:nvSpPr>
        <p:spPr>
          <a:xfrm>
            <a:off x="720000"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5521BFA-9E42-49DE-9039-C72C7882C7BC}"/>
              </a:ext>
            </a:extLst>
          </p:cNvPr>
          <p:cNvSpPr>
            <a:spLocks noGrp="1"/>
          </p:cNvSpPr>
          <p:nvPr>
            <p:ph sz="half" idx="2"/>
          </p:nvPr>
        </p:nvSpPr>
        <p:spPr>
          <a:xfrm>
            <a:off x="6262512"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F27ED82-E8C1-40D1-ACBD-06D6324F2C66}"/>
              </a:ext>
            </a:extLst>
          </p:cNvPr>
          <p:cNvSpPr>
            <a:spLocks noGrp="1"/>
          </p:cNvSpPr>
          <p:nvPr>
            <p:ph type="dt" sz="half" idx="10"/>
          </p:nvPr>
        </p:nvSpPr>
        <p:spPr/>
        <p:txBody>
          <a:bodyPr/>
          <a:lstStyle/>
          <a:p>
            <a:fld id="{D142991D-8C3B-4C3A-A32E-7D02F2548AB9}" type="datetime1">
              <a:rPr lang="sv-SE" smtClean="0"/>
              <a:t>2025-02-27</a:t>
            </a:fld>
            <a:endParaRPr lang="sv-SE"/>
          </a:p>
        </p:txBody>
      </p:sp>
      <p:sp>
        <p:nvSpPr>
          <p:cNvPr id="6" name="Platshållare för sidfot 5">
            <a:extLst>
              <a:ext uri="{FF2B5EF4-FFF2-40B4-BE49-F238E27FC236}">
                <a16:creationId xmlns:a16="http://schemas.microsoft.com/office/drawing/2014/main" id="{CBA50453-CCC9-4EBC-B4A6-0DFF070C5E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6E4729-C0A6-498B-9572-989412412C5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544799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7A1F4C-72D7-4E98-B7CD-6D51C3905EE2}"/>
              </a:ext>
            </a:extLst>
          </p:cNvPr>
          <p:cNvSpPr>
            <a:spLocks noGrp="1"/>
          </p:cNvSpPr>
          <p:nvPr>
            <p:ph type="title"/>
          </p:nvPr>
        </p:nvSpPr>
        <p:spPr>
          <a:xfrm>
            <a:off x="720000" y="684000"/>
            <a:ext cx="10764000" cy="1152000"/>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864B0F3-33AF-4D34-AC7D-9AE254D17B30}"/>
              </a:ext>
            </a:extLst>
          </p:cNvPr>
          <p:cNvSpPr>
            <a:spLocks noGrp="1"/>
          </p:cNvSpPr>
          <p:nvPr>
            <p:ph type="body" idx="1"/>
          </p:nvPr>
        </p:nvSpPr>
        <p:spPr>
          <a:xfrm>
            <a:off x="719999"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5354F8B-759C-4F98-A5E0-3BC5BFFD9F73}"/>
              </a:ext>
            </a:extLst>
          </p:cNvPr>
          <p:cNvSpPr>
            <a:spLocks noGrp="1"/>
          </p:cNvSpPr>
          <p:nvPr>
            <p:ph sz="half" idx="2"/>
          </p:nvPr>
        </p:nvSpPr>
        <p:spPr>
          <a:xfrm>
            <a:off x="720000"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E810588-43E0-443E-9F48-BF0197678D4B}"/>
              </a:ext>
            </a:extLst>
          </p:cNvPr>
          <p:cNvSpPr>
            <a:spLocks noGrp="1"/>
          </p:cNvSpPr>
          <p:nvPr>
            <p:ph type="body" sz="quarter" idx="3"/>
          </p:nvPr>
        </p:nvSpPr>
        <p:spPr>
          <a:xfrm>
            <a:off x="6262512"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25E815C-D9F7-4945-BBAC-D50E1483E57A}"/>
              </a:ext>
            </a:extLst>
          </p:cNvPr>
          <p:cNvSpPr>
            <a:spLocks noGrp="1"/>
          </p:cNvSpPr>
          <p:nvPr>
            <p:ph sz="quarter" idx="4"/>
          </p:nvPr>
        </p:nvSpPr>
        <p:spPr>
          <a:xfrm>
            <a:off x="6262512"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CA87483-8585-4EB5-86FD-958433E6E787}"/>
              </a:ext>
            </a:extLst>
          </p:cNvPr>
          <p:cNvSpPr>
            <a:spLocks noGrp="1"/>
          </p:cNvSpPr>
          <p:nvPr>
            <p:ph type="dt" sz="half" idx="10"/>
          </p:nvPr>
        </p:nvSpPr>
        <p:spPr/>
        <p:txBody>
          <a:bodyPr/>
          <a:lstStyle/>
          <a:p>
            <a:fld id="{E91C6D62-DB9E-4FFD-A6CF-3A209E908F60}" type="datetime1">
              <a:rPr lang="sv-SE" smtClean="0"/>
              <a:t>2025-02-27</a:t>
            </a:fld>
            <a:endParaRPr lang="sv-SE"/>
          </a:p>
        </p:txBody>
      </p:sp>
      <p:sp>
        <p:nvSpPr>
          <p:cNvPr id="8" name="Platshållare för sidfot 7">
            <a:extLst>
              <a:ext uri="{FF2B5EF4-FFF2-40B4-BE49-F238E27FC236}">
                <a16:creationId xmlns:a16="http://schemas.microsoft.com/office/drawing/2014/main" id="{BA18D3C5-C9DB-4320-A308-B94D5F36079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22E109F-BC29-4BC9-BEDB-8E2C5463FFDF}"/>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330646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E2EF14-9D56-4378-9C0B-5180825DF04A}"/>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4" name="Platshållare för text 3">
            <a:extLst>
              <a:ext uri="{FF2B5EF4-FFF2-40B4-BE49-F238E27FC236}">
                <a16:creationId xmlns:a16="http://schemas.microsoft.com/office/drawing/2014/main" id="{F61733C0-5A35-40E8-B673-36CEB07A54E1}"/>
              </a:ext>
            </a:extLst>
          </p:cNvPr>
          <p:cNvSpPr>
            <a:spLocks noGrp="1"/>
          </p:cNvSpPr>
          <p:nvPr>
            <p:ph type="body" sz="half" idx="2"/>
          </p:nvPr>
        </p:nvSpPr>
        <p:spPr>
          <a:xfrm>
            <a:off x="719999" y="2016001"/>
            <a:ext cx="10776676" cy="4248000"/>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88121EA-37D4-478C-B3B9-07C13FF061D4}"/>
              </a:ext>
            </a:extLst>
          </p:cNvPr>
          <p:cNvSpPr>
            <a:spLocks noGrp="1"/>
          </p:cNvSpPr>
          <p:nvPr>
            <p:ph type="dt" sz="half" idx="10"/>
          </p:nvPr>
        </p:nvSpPr>
        <p:spPr/>
        <p:txBody>
          <a:bodyPr/>
          <a:lstStyle/>
          <a:p>
            <a:fld id="{D8280396-8BF2-40F7-9B86-8F0D83FDC163}" type="datetime1">
              <a:rPr lang="sv-SE" smtClean="0"/>
              <a:t>2025-02-27</a:t>
            </a:fld>
            <a:endParaRPr lang="sv-SE"/>
          </a:p>
        </p:txBody>
      </p:sp>
      <p:sp>
        <p:nvSpPr>
          <p:cNvPr id="6" name="Platshållare för sidfot 5">
            <a:extLst>
              <a:ext uri="{FF2B5EF4-FFF2-40B4-BE49-F238E27FC236}">
                <a16:creationId xmlns:a16="http://schemas.microsoft.com/office/drawing/2014/main" id="{C7A9EC53-41E5-42FC-BF1F-87619595CBD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D9EBF62-2227-420A-AD97-D7D1C6B2FFF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81456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0A9D2A-3DE1-E883-238A-544E5A3AC98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65D78C-0190-3097-5B0A-85435EF5FEA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E88E957-90E9-8F43-EF69-5CEB06739EDC}"/>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5" name="Platshållare för sidfot 4">
            <a:extLst>
              <a:ext uri="{FF2B5EF4-FFF2-40B4-BE49-F238E27FC236}">
                <a16:creationId xmlns:a16="http://schemas.microsoft.com/office/drawing/2014/main" id="{5E696FF0-CCEB-D0BD-DC39-3CD8137BC89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1C9F7CC-B623-5914-4523-186608D65DA8}"/>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3622344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2500608" y="2016001"/>
            <a:ext cx="7200000" cy="4249862"/>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5" name="Platshållare för datum 4">
            <a:extLst>
              <a:ext uri="{FF2B5EF4-FFF2-40B4-BE49-F238E27FC236}">
                <a16:creationId xmlns:a16="http://schemas.microsoft.com/office/drawing/2014/main" id="{E1923511-AB4F-47B6-A20F-E593766A165E}"/>
              </a:ext>
            </a:extLst>
          </p:cNvPr>
          <p:cNvSpPr>
            <a:spLocks noGrp="1"/>
          </p:cNvSpPr>
          <p:nvPr>
            <p:ph type="dt" sz="half" idx="10"/>
          </p:nvPr>
        </p:nvSpPr>
        <p:spPr/>
        <p:txBody>
          <a:bodyPr/>
          <a:lstStyle/>
          <a:p>
            <a:fld id="{6C225466-FAB3-4FDC-AB8D-7DEED91FA9F0}" type="datetime1">
              <a:rPr lang="sv-SE" smtClean="0"/>
              <a:t>2025-02-27</a:t>
            </a:fld>
            <a:endParaRPr lang="sv-SE"/>
          </a:p>
        </p:txBody>
      </p:sp>
      <p:sp>
        <p:nvSpPr>
          <p:cNvPr id="6" name="Platshållare för sidfot 5">
            <a:extLst>
              <a:ext uri="{FF2B5EF4-FFF2-40B4-BE49-F238E27FC236}">
                <a16:creationId xmlns:a16="http://schemas.microsoft.com/office/drawing/2014/main" id="{CCA8EA35-C39A-4D18-8863-F4E2F85A2BA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901D2B8-3DCD-4DA9-BFB3-47BDD9AAADC3}"/>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0958716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Rubrik och Helsides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0" y="0"/>
            <a:ext cx="12192000" cy="6935778"/>
          </a:xfrm>
          <a:solidFill>
            <a:schemeClr val="bg1">
              <a:lumMod val="85000"/>
            </a:schemeClr>
          </a:solidFill>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solidFill>
                  <a:schemeClr val="bg1"/>
                </a:solidFill>
              </a:defRPr>
            </a:lvl1pPr>
          </a:lstStyle>
          <a:p>
            <a:r>
              <a:rPr lang="sv-SE"/>
              <a:t>Klicka här för att ändra mall för rubrikformat</a:t>
            </a:r>
          </a:p>
        </p:txBody>
      </p:sp>
      <p:sp>
        <p:nvSpPr>
          <p:cNvPr id="8" name="Text Placeholder 7">
            <a:extLst>
              <a:ext uri="{FF2B5EF4-FFF2-40B4-BE49-F238E27FC236}">
                <a16:creationId xmlns:a16="http://schemas.microsoft.com/office/drawing/2014/main" id="{01D4EC6D-D6E2-49FB-AB75-D04F9BD2F92A}"/>
              </a:ext>
            </a:extLst>
          </p:cNvPr>
          <p:cNvSpPr>
            <a:spLocks noGrp="1"/>
          </p:cNvSpPr>
          <p:nvPr>
            <p:ph type="body" sz="quarter" idx="13" hasCustomPrompt="1"/>
          </p:nvPr>
        </p:nvSpPr>
        <p:spPr>
          <a:xfrm>
            <a:off x="10633031" y="5602397"/>
            <a:ext cx="900000" cy="900517"/>
          </a:xfrm>
          <a:blipFill>
            <a:blip r:embed="rId2"/>
            <a:stretch>
              <a:fillRect/>
            </a:stretch>
          </a:blipFill>
        </p:spPr>
        <p:txBody>
          <a:bodyPr>
            <a:normAutofit/>
          </a:bodyPr>
          <a:lstStyle>
            <a:lvl1pPr marL="0" indent="0">
              <a:buNone/>
              <a:defRPr sz="100"/>
            </a:lvl1pPr>
            <a:lvl2pPr marL="457200" indent="0">
              <a:buNone/>
              <a:defRPr sz="100"/>
            </a:lvl2pPr>
            <a:lvl3pPr marL="914400" indent="0">
              <a:buNone/>
              <a:defRPr sz="100"/>
            </a:lvl3pPr>
            <a:lvl4pPr marL="1371600" indent="0">
              <a:buNone/>
              <a:defRPr sz="100"/>
            </a:lvl4pPr>
            <a:lvl5pPr marL="1828800" indent="0">
              <a:buNone/>
              <a:defRPr sz="100"/>
            </a:lvl5pPr>
          </a:lstStyle>
          <a:p>
            <a:pPr lvl="0"/>
            <a:r>
              <a:rPr lang="sv-SE"/>
              <a:t> </a:t>
            </a:r>
          </a:p>
        </p:txBody>
      </p:sp>
    </p:spTree>
    <p:extLst>
      <p:ext uri="{BB962C8B-B14F-4D97-AF65-F5344CB8AC3E}">
        <p14:creationId xmlns:p14="http://schemas.microsoft.com/office/powerpoint/2010/main" val="8268667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4D8B04-3830-4C30-B320-B1285327F0D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ED18DA2-D5B0-4F46-9523-65C91533B754}"/>
              </a:ext>
            </a:extLst>
          </p:cNvPr>
          <p:cNvSpPr>
            <a:spLocks noGrp="1"/>
          </p:cNvSpPr>
          <p:nvPr>
            <p:ph type="dt" sz="half" idx="10"/>
          </p:nvPr>
        </p:nvSpPr>
        <p:spPr/>
        <p:txBody>
          <a:bodyPr/>
          <a:lstStyle/>
          <a:p>
            <a:fld id="{465C3DCF-F3A1-4319-BB43-EAC9058FEAF4}" type="datetime1">
              <a:rPr lang="sv-SE" smtClean="0"/>
              <a:t>2025-02-27</a:t>
            </a:fld>
            <a:endParaRPr lang="sv-SE"/>
          </a:p>
        </p:txBody>
      </p:sp>
      <p:sp>
        <p:nvSpPr>
          <p:cNvPr id="4" name="Platshållare för sidfot 3">
            <a:extLst>
              <a:ext uri="{FF2B5EF4-FFF2-40B4-BE49-F238E27FC236}">
                <a16:creationId xmlns:a16="http://schemas.microsoft.com/office/drawing/2014/main" id="{2967B3DE-83A6-4671-A5C5-189E81D930A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A39434B-6F13-40D8-AA30-9B99347AE15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42043993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C308EDE-F025-4D4D-8CD3-1393F329D36E}"/>
              </a:ext>
            </a:extLst>
          </p:cNvPr>
          <p:cNvSpPr>
            <a:spLocks noGrp="1"/>
          </p:cNvSpPr>
          <p:nvPr>
            <p:ph type="dt" sz="half" idx="10"/>
          </p:nvPr>
        </p:nvSpPr>
        <p:spPr/>
        <p:txBody>
          <a:bodyPr/>
          <a:lstStyle/>
          <a:p>
            <a:fld id="{0C394CEA-C422-4338-B178-C99B610B7787}" type="datetime1">
              <a:rPr lang="sv-SE" smtClean="0"/>
              <a:t>2025-02-27</a:t>
            </a:fld>
            <a:endParaRPr lang="sv-SE"/>
          </a:p>
        </p:txBody>
      </p:sp>
      <p:sp>
        <p:nvSpPr>
          <p:cNvPr id="3" name="Platshållare för sidfot 2">
            <a:extLst>
              <a:ext uri="{FF2B5EF4-FFF2-40B4-BE49-F238E27FC236}">
                <a16:creationId xmlns:a16="http://schemas.microsoft.com/office/drawing/2014/main" id="{D8D8C9F1-3EA0-4729-87E4-37A70FBE667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4289FEE-1D3D-492E-AEBE-CA342D0C4D38}"/>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4954612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677128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668568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9009000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5273773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1560A13A-DB3F-4AD5-B6AF-BDA0278A0A39}" type="datetimeFigureOut">
              <a:rPr lang="sv-SE" smtClean="0"/>
              <a:t>2025-02-27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2015723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1560A13A-DB3F-4AD5-B6AF-BDA0278A0A39}" type="datetimeFigureOut">
              <a:rPr lang="sv-SE" smtClean="0"/>
              <a:t>2025-02-27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35838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7660E4-91A8-F045-1A15-9057A01CA22C}"/>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E2D939-BC42-F4CE-6D04-3A1F87571DD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DC391AA-1BBD-05D6-29FA-F0AE9F8E0682}"/>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5" name="Platshållare för sidfot 4">
            <a:extLst>
              <a:ext uri="{FF2B5EF4-FFF2-40B4-BE49-F238E27FC236}">
                <a16:creationId xmlns:a16="http://schemas.microsoft.com/office/drawing/2014/main" id="{5938620D-AFA3-0CD4-141F-3E54B91B469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F6873D8-1E09-1E44-3D2F-B9B412147C0B}"/>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41188009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560A13A-DB3F-4AD5-B6AF-BDA0278A0A39}" type="datetimeFigureOut">
              <a:rPr lang="sv-SE" smtClean="0"/>
              <a:t>2025-02-27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837203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5273565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3944614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2786414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06821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37D926-62FA-B573-3724-1682F72F506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41143C0-0FDC-724E-461B-1107CEDC374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64F3140-3747-D650-B0F3-7C13130684D7}"/>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C3CD950-BDA7-B063-CBC5-2815A383940C}"/>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6" name="Platshållare för sidfot 5">
            <a:extLst>
              <a:ext uri="{FF2B5EF4-FFF2-40B4-BE49-F238E27FC236}">
                <a16:creationId xmlns:a16="http://schemas.microsoft.com/office/drawing/2014/main" id="{7624D95E-BB63-D56B-65F8-8C6FD745F89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673D3F-CB8A-08E8-5F42-F6628E7C5372}"/>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353447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FB4E1B-F54C-DC64-05D4-74677D41A164}"/>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3EFF3AF-D9F9-082E-042F-58059B1C0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B76F003-6810-E5F1-6DC4-78D8A00C48C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254C08B-7276-1DA1-B028-940B561DC8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1254017-21B4-6F55-12FB-4016DF7F41B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43198B9-E948-1C30-3E87-41D86B4140B5}"/>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8" name="Platshållare för sidfot 7">
            <a:extLst>
              <a:ext uri="{FF2B5EF4-FFF2-40B4-BE49-F238E27FC236}">
                <a16:creationId xmlns:a16="http://schemas.microsoft.com/office/drawing/2014/main" id="{260E9714-9B6D-A5C5-23D2-85DD95AACE0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7484BDF-0DA2-56BA-AEC1-93A596052FF1}"/>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336028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B0278D-8383-882A-135F-5C430742A29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59980D2-1E75-7F8B-4EB9-CA8210C05D7A}"/>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4" name="Platshållare för sidfot 3">
            <a:extLst>
              <a:ext uri="{FF2B5EF4-FFF2-40B4-BE49-F238E27FC236}">
                <a16:creationId xmlns:a16="http://schemas.microsoft.com/office/drawing/2014/main" id="{2B9EE095-B186-8AE4-CCDB-D6B08EABDC1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7F5316F-E434-FD9F-0065-DA745DE8B9DB}"/>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388003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08E4F8D-9D08-92EB-6E10-7800D2DD8F59}"/>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3" name="Platshållare för sidfot 2">
            <a:extLst>
              <a:ext uri="{FF2B5EF4-FFF2-40B4-BE49-F238E27FC236}">
                <a16:creationId xmlns:a16="http://schemas.microsoft.com/office/drawing/2014/main" id="{68451D62-F67C-76AE-C6AF-E4A63D3FF96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F12B3B2-952E-2053-F4C2-7FA586ED8E2E}"/>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68214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7AF449-095A-4733-13DB-BF1EF644098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837C32E-6CC6-879D-4E88-25D3B059FD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7EC8245-892A-19EB-7C5D-F91EBB48DA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9428D42-F73C-0357-8C32-03067B76403C}"/>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6" name="Platshållare för sidfot 5">
            <a:extLst>
              <a:ext uri="{FF2B5EF4-FFF2-40B4-BE49-F238E27FC236}">
                <a16:creationId xmlns:a16="http://schemas.microsoft.com/office/drawing/2014/main" id="{B21D7E32-9561-9D02-7ED6-3CAF976374E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709062C-575A-EB51-BE0E-F4FFA28DCE34}"/>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3478178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934006-2416-EBE0-5A1E-D44725BBFE2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4D54509-5649-E059-37F3-1BF541DA65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6172C83-3B1E-ADD3-27E4-9DC7B55C08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5564A81-9D39-FEB8-0A01-AD675BDCE5C2}"/>
              </a:ext>
            </a:extLst>
          </p:cNvPr>
          <p:cNvSpPr>
            <a:spLocks noGrp="1"/>
          </p:cNvSpPr>
          <p:nvPr>
            <p:ph type="dt" sz="half" idx="10"/>
          </p:nvPr>
        </p:nvSpPr>
        <p:spPr/>
        <p:txBody>
          <a:bodyPr/>
          <a:lstStyle/>
          <a:p>
            <a:fld id="{54EB02AA-4B33-0946-B8BA-268B56B3529A}" type="datetimeFigureOut">
              <a:rPr lang="sv-SE" smtClean="0"/>
              <a:t>2025-02-27</a:t>
            </a:fld>
            <a:endParaRPr lang="sv-SE"/>
          </a:p>
        </p:txBody>
      </p:sp>
      <p:sp>
        <p:nvSpPr>
          <p:cNvPr id="6" name="Platshållare för sidfot 5">
            <a:extLst>
              <a:ext uri="{FF2B5EF4-FFF2-40B4-BE49-F238E27FC236}">
                <a16:creationId xmlns:a16="http://schemas.microsoft.com/office/drawing/2014/main" id="{75FD84DE-AFC2-D869-5DE0-82D4AE46645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45FCFE2-BC4A-8635-4C12-EA0295FB61CE}"/>
              </a:ext>
            </a:extLst>
          </p:cNvPr>
          <p:cNvSpPr>
            <a:spLocks noGrp="1"/>
          </p:cNvSpPr>
          <p:nvPr>
            <p:ph type="sldNum" sz="quarter" idx="12"/>
          </p:nvPr>
        </p:nvSpPr>
        <p:spPr/>
        <p:txBody>
          <a:bodyPr/>
          <a:lstStyle/>
          <a:p>
            <a:fld id="{29737208-8142-4043-B19D-A15C4E6F8D9C}" type="slidenum">
              <a:rPr lang="sv-SE" smtClean="0"/>
              <a:t>‹#›</a:t>
            </a:fld>
            <a:endParaRPr lang="sv-SE"/>
          </a:p>
        </p:txBody>
      </p:sp>
    </p:spTree>
    <p:extLst>
      <p:ext uri="{BB962C8B-B14F-4D97-AF65-F5344CB8AC3E}">
        <p14:creationId xmlns:p14="http://schemas.microsoft.com/office/powerpoint/2010/main" val="335044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E2A6255-58F6-83A0-0848-44384125A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DF1B058-94EA-866F-AD29-9531D811DD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B5B4BCE-CE52-2752-D43B-760922F75F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EB02AA-4B33-0946-B8BA-268B56B3529A}" type="datetimeFigureOut">
              <a:rPr lang="sv-SE" smtClean="0"/>
              <a:t>2025-02-27</a:t>
            </a:fld>
            <a:endParaRPr lang="sv-SE"/>
          </a:p>
        </p:txBody>
      </p:sp>
      <p:sp>
        <p:nvSpPr>
          <p:cNvPr id="5" name="Platshållare för sidfot 4">
            <a:extLst>
              <a:ext uri="{FF2B5EF4-FFF2-40B4-BE49-F238E27FC236}">
                <a16:creationId xmlns:a16="http://schemas.microsoft.com/office/drawing/2014/main" id="{7C3934E2-C84E-CD22-CBF5-9677DEDE3E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8DE5DAAB-F97B-7DF4-3322-B6EAE9325C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9737208-8142-4043-B19D-A15C4E6F8D9C}" type="slidenum">
              <a:rPr lang="sv-SE" smtClean="0"/>
              <a:t>‹#›</a:t>
            </a:fld>
            <a:endParaRPr lang="sv-SE"/>
          </a:p>
        </p:txBody>
      </p:sp>
    </p:spTree>
    <p:extLst>
      <p:ext uri="{BB962C8B-B14F-4D97-AF65-F5344CB8AC3E}">
        <p14:creationId xmlns:p14="http://schemas.microsoft.com/office/powerpoint/2010/main" val="507211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0E7C12B-5B13-4C4A-B1B9-5D67BC8D89EC}"/>
              </a:ext>
            </a:extLst>
          </p:cNvPr>
          <p:cNvSpPr>
            <a:spLocks noGrp="1"/>
          </p:cNvSpPr>
          <p:nvPr>
            <p:ph type="title"/>
          </p:nvPr>
        </p:nvSpPr>
        <p:spPr>
          <a:xfrm>
            <a:off x="720000" y="684000"/>
            <a:ext cx="10764000" cy="1152000"/>
          </a:xfrm>
          <a:prstGeom prst="rect">
            <a:avLst/>
          </a:prstGeom>
        </p:spPr>
        <p:txBody>
          <a:bodyPr vert="horz" lIns="0" tIns="0" rIns="0" bIns="0" rtlCol="0" anchor="t">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C2594FA-28C9-442B-A827-19AA47EA4817}"/>
              </a:ext>
            </a:extLst>
          </p:cNvPr>
          <p:cNvSpPr>
            <a:spLocks noGrp="1"/>
          </p:cNvSpPr>
          <p:nvPr>
            <p:ph type="body" idx="1"/>
          </p:nvPr>
        </p:nvSpPr>
        <p:spPr>
          <a:xfrm>
            <a:off x="719999" y="2016001"/>
            <a:ext cx="10776676" cy="4248000"/>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6374B54-2667-419A-B0CC-67C2B2901D0F}"/>
              </a:ext>
            </a:extLst>
          </p:cNvPr>
          <p:cNvSpPr>
            <a:spLocks noGrp="1"/>
          </p:cNvSpPr>
          <p:nvPr>
            <p:ph type="dt" sz="half" idx="2"/>
          </p:nvPr>
        </p:nvSpPr>
        <p:spPr>
          <a:xfrm>
            <a:off x="720000" y="6338057"/>
            <a:ext cx="1440000" cy="252000"/>
          </a:xfrm>
          <a:prstGeom prst="rect">
            <a:avLst/>
          </a:prstGeom>
        </p:spPr>
        <p:txBody>
          <a:bodyPr vert="horz" wrap="none" lIns="0" tIns="0" rIns="0" bIns="0" rtlCol="0" anchor="ctr"/>
          <a:lstStyle>
            <a:lvl1pPr algn="l">
              <a:defRPr sz="1050">
                <a:solidFill>
                  <a:schemeClr val="tx1"/>
                </a:solidFill>
              </a:defRPr>
            </a:lvl1pPr>
          </a:lstStyle>
          <a:p>
            <a:fld id="{2E23CE45-65F4-4BA4-A43F-C17052C92EBD}" type="datetime1">
              <a:rPr lang="sv-SE" smtClean="0"/>
              <a:t>2025-02-27</a:t>
            </a:fld>
            <a:endParaRPr lang="sv-SE"/>
          </a:p>
        </p:txBody>
      </p:sp>
      <p:sp>
        <p:nvSpPr>
          <p:cNvPr id="5" name="Platshållare för sidfot 4">
            <a:extLst>
              <a:ext uri="{FF2B5EF4-FFF2-40B4-BE49-F238E27FC236}">
                <a16:creationId xmlns:a16="http://schemas.microsoft.com/office/drawing/2014/main" id="{E15C53DF-BAFD-4CE7-BB18-E6C757A07962}"/>
              </a:ext>
            </a:extLst>
          </p:cNvPr>
          <p:cNvSpPr>
            <a:spLocks noGrp="1"/>
          </p:cNvSpPr>
          <p:nvPr>
            <p:ph type="ftr" sz="quarter" idx="3"/>
          </p:nvPr>
        </p:nvSpPr>
        <p:spPr>
          <a:xfrm>
            <a:off x="2503307" y="6338057"/>
            <a:ext cx="7199999" cy="252000"/>
          </a:xfrm>
          <a:prstGeom prst="rect">
            <a:avLst/>
          </a:prstGeom>
        </p:spPr>
        <p:txBody>
          <a:bodyPr vert="horz" wrap="none" lIns="0" tIns="0" rIns="0" bIns="0" rtlCol="0" anchor="ctr"/>
          <a:lstStyle>
            <a:lvl1pPr algn="ctr">
              <a:defRPr sz="105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2DBC6CD5-D5DC-4C66-B563-2F1B8A86090E}"/>
              </a:ext>
            </a:extLst>
          </p:cNvPr>
          <p:cNvSpPr>
            <a:spLocks noGrp="1"/>
          </p:cNvSpPr>
          <p:nvPr>
            <p:ph type="sldNum" sz="quarter" idx="4"/>
          </p:nvPr>
        </p:nvSpPr>
        <p:spPr>
          <a:xfrm>
            <a:off x="10416674" y="360000"/>
            <a:ext cx="1080000" cy="180000"/>
          </a:xfrm>
          <a:prstGeom prst="rect">
            <a:avLst/>
          </a:prstGeom>
        </p:spPr>
        <p:txBody>
          <a:bodyPr vert="horz" wrap="none" lIns="0" tIns="0" rIns="0" bIns="0" rtlCol="0" anchor="ctr"/>
          <a:lstStyle>
            <a:lvl1pPr algn="r">
              <a:defRPr sz="1050">
                <a:solidFill>
                  <a:schemeClr val="tx1"/>
                </a:solidFill>
              </a:defRPr>
            </a:lvl1pPr>
          </a:lstStyle>
          <a:p>
            <a:fld id="{816D8A95-8C42-4804-8232-A3A319B782A3}" type="slidenum">
              <a:rPr lang="sv-SE" smtClean="0"/>
              <a:pPr/>
              <a:t>‹#›</a:t>
            </a:fld>
            <a:endParaRPr lang="sv-SE"/>
          </a:p>
        </p:txBody>
      </p:sp>
      <p:pic>
        <p:nvPicPr>
          <p:cNvPr id="11" name="Picture 11">
            <a:extLst>
              <a:ext uri="{FF2B5EF4-FFF2-40B4-BE49-F238E27FC236}">
                <a16:creationId xmlns:a16="http://schemas.microsoft.com/office/drawing/2014/main" id="{10E17E77-D4F9-44EF-B593-E3A89F1ACF48}"/>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633031" y="5602397"/>
            <a:ext cx="900000" cy="900517"/>
          </a:xfrm>
          <a:prstGeom prst="rect">
            <a:avLst/>
          </a:prstGeom>
        </p:spPr>
      </p:pic>
    </p:spTree>
    <p:extLst>
      <p:ext uri="{BB962C8B-B14F-4D97-AF65-F5344CB8AC3E}">
        <p14:creationId xmlns:p14="http://schemas.microsoft.com/office/powerpoint/2010/main" val="3099471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22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12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400"/>
        </a:spcBef>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438">
          <p15:clr>
            <a:srgbClr val="F26B43"/>
          </p15:clr>
        </p15:guide>
        <p15:guide id="4" pos="7242">
          <p15:clr>
            <a:srgbClr val="F26B43"/>
          </p15:clr>
        </p15:guide>
        <p15:guide id="5" orient="horz" pos="427">
          <p15:clr>
            <a:srgbClr val="F26B43"/>
          </p15:clr>
        </p15:guide>
        <p15:guide id="6" orient="horz" pos="1162">
          <p15:clr>
            <a:srgbClr val="F26B43"/>
          </p15:clr>
        </p15:guide>
        <p15:guide id="7" orient="horz" pos="1266">
          <p15:clr>
            <a:srgbClr val="F26B43"/>
          </p15:clr>
        </p15:guide>
        <p15:guide id="8" orient="horz" pos="394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60A13A-DB3F-4AD5-B6AF-BDA0278A0A39}" type="datetimeFigureOut">
              <a:rPr lang="sv-SE" smtClean="0"/>
              <a:t>2025-02-27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C2F05B-BAF9-488D-83DE-20A7CCFAC190}" type="slidenum">
              <a:rPr lang="sv-SE" smtClean="0"/>
              <a:t>‹#›</a:t>
            </a:fld>
            <a:endParaRPr lang="sv-SE"/>
          </a:p>
        </p:txBody>
      </p:sp>
    </p:spTree>
    <p:extLst>
      <p:ext uri="{BB962C8B-B14F-4D97-AF65-F5344CB8AC3E}">
        <p14:creationId xmlns:p14="http://schemas.microsoft.com/office/powerpoint/2010/main" val="215978092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30.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F5ED"/>
        </a:solidFill>
        <a:effectLst/>
      </p:bgPr>
    </p:bg>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CC8A4E-A46F-9820-384F-EEB015AB73A9}"/>
              </a:ext>
            </a:extLst>
          </p:cNvPr>
          <p:cNvSpPr>
            <a:spLocks noGrp="1"/>
          </p:cNvSpPr>
          <p:nvPr>
            <p:ph type="title"/>
          </p:nvPr>
        </p:nvSpPr>
        <p:spPr>
          <a:xfrm>
            <a:off x="3715940" y="2698803"/>
            <a:ext cx="4760119" cy="1152000"/>
          </a:xfrm>
        </p:spPr>
        <p:txBody>
          <a:bodyPr anchor="ctr"/>
          <a:lstStyle/>
          <a:p>
            <a:r>
              <a:rPr lang="sv-SE" dirty="0">
                <a:solidFill>
                  <a:schemeClr val="accent1"/>
                </a:solidFill>
              </a:rPr>
              <a:t>Styrelsens syfte</a:t>
            </a:r>
          </a:p>
        </p:txBody>
      </p:sp>
      <p:sp>
        <p:nvSpPr>
          <p:cNvPr id="4" name="Platshållare för text 3">
            <a:extLst>
              <a:ext uri="{FF2B5EF4-FFF2-40B4-BE49-F238E27FC236}">
                <a16:creationId xmlns:a16="http://schemas.microsoft.com/office/drawing/2014/main" id="{CF6731B5-8D89-C020-7F24-7E9FB0475A98}"/>
              </a:ext>
            </a:extLst>
          </p:cNvPr>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544156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403449-FB99-49B3-B22D-F8047F0A1437}"/>
              </a:ext>
            </a:extLst>
          </p:cNvPr>
          <p:cNvSpPr>
            <a:spLocks noGrp="1"/>
          </p:cNvSpPr>
          <p:nvPr>
            <p:ph type="title"/>
          </p:nvPr>
        </p:nvSpPr>
        <p:spPr/>
        <p:txBody>
          <a:bodyPr/>
          <a:lstStyle/>
          <a:p>
            <a:r>
              <a:rPr lang="sv-SE" sz="3600" dirty="0">
                <a:solidFill>
                  <a:schemeClr val="accent1"/>
                </a:solidFill>
              </a:rPr>
              <a:t>Styrelsens syfte</a:t>
            </a:r>
            <a:br>
              <a:rPr lang="sv-SE" dirty="0"/>
            </a:br>
            <a:r>
              <a:rPr lang="sv-SE" sz="2400" i="1" dirty="0"/>
              <a:t>Varför finns denna grupp och vad ska den utföra?</a:t>
            </a:r>
            <a:endParaRPr lang="sv-SE" i="1" dirty="0"/>
          </a:p>
        </p:txBody>
      </p:sp>
      <p:sp>
        <p:nvSpPr>
          <p:cNvPr id="3" name="Platshållare för innehåll 2">
            <a:extLst>
              <a:ext uri="{FF2B5EF4-FFF2-40B4-BE49-F238E27FC236}">
                <a16:creationId xmlns:a16="http://schemas.microsoft.com/office/drawing/2014/main" id="{D103DA18-C07D-4BE0-BC26-2DA1140BCCAC}"/>
              </a:ext>
            </a:extLst>
          </p:cNvPr>
          <p:cNvSpPr>
            <a:spLocks noGrp="1"/>
          </p:cNvSpPr>
          <p:nvPr>
            <p:ph idx="1"/>
          </p:nvPr>
        </p:nvSpPr>
        <p:spPr>
          <a:xfrm>
            <a:off x="719999" y="2016001"/>
            <a:ext cx="10451722" cy="4248000"/>
          </a:xfrm>
        </p:spPr>
        <p:txBody>
          <a:bodyPr>
            <a:noAutofit/>
          </a:bodyPr>
          <a:lstStyle/>
          <a:p>
            <a:r>
              <a:rPr lang="sv-SE" sz="2400" dirty="0"/>
              <a:t>En viss grupp definieras av och skiljer sig från andra grupper genom sitt </a:t>
            </a:r>
            <a:br>
              <a:rPr lang="sv-SE" sz="2400" dirty="0"/>
            </a:br>
            <a:r>
              <a:rPr lang="sv-SE" sz="2400" dirty="0"/>
              <a:t>unika syfte</a:t>
            </a:r>
          </a:p>
          <a:p>
            <a:r>
              <a:rPr lang="sv-SE" sz="2400" dirty="0"/>
              <a:t>Vårt syfte talar om vilka vi är, varför vi finns, vilken funktion vi har i partiet och vilka uppgifter vi har att utföra</a:t>
            </a:r>
          </a:p>
          <a:p>
            <a:r>
              <a:rPr lang="sv-SE" sz="2400" dirty="0"/>
              <a:t>I effektiva grupper är medlemmarna överens om varför de är en välfungerande grupp – ett team</a:t>
            </a:r>
          </a:p>
        </p:txBody>
      </p:sp>
      <p:sp>
        <p:nvSpPr>
          <p:cNvPr id="4" name="textruta 3">
            <a:extLst>
              <a:ext uri="{FF2B5EF4-FFF2-40B4-BE49-F238E27FC236}">
                <a16:creationId xmlns:a16="http://schemas.microsoft.com/office/drawing/2014/main" id="{0CD79693-4E3A-A629-48B9-9938836B70B1}"/>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967409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2730B6-3217-AA84-BF5E-8F6BA3CEDD22}"/>
              </a:ext>
            </a:extLst>
          </p:cNvPr>
          <p:cNvSpPr>
            <a:spLocks noGrp="1"/>
          </p:cNvSpPr>
          <p:nvPr>
            <p:ph type="title"/>
          </p:nvPr>
        </p:nvSpPr>
        <p:spPr/>
        <p:txBody>
          <a:bodyPr/>
          <a:lstStyle/>
          <a:p>
            <a:r>
              <a:rPr lang="sv-SE" sz="3600" dirty="0">
                <a:solidFill>
                  <a:schemeClr val="accent1"/>
                </a:solidFill>
              </a:rPr>
              <a:t>Vårt syfte?</a:t>
            </a:r>
            <a:endParaRPr lang="en-SE" sz="3600">
              <a:solidFill>
                <a:schemeClr val="accent1"/>
              </a:solidFill>
            </a:endParaRPr>
          </a:p>
        </p:txBody>
      </p:sp>
      <p:sp>
        <p:nvSpPr>
          <p:cNvPr id="3" name="Platshållare för innehåll 2">
            <a:extLst>
              <a:ext uri="{FF2B5EF4-FFF2-40B4-BE49-F238E27FC236}">
                <a16:creationId xmlns:a16="http://schemas.microsoft.com/office/drawing/2014/main" id="{E4ADE8D8-5668-098F-32E4-B99C4F56AA23}"/>
              </a:ext>
            </a:extLst>
          </p:cNvPr>
          <p:cNvSpPr>
            <a:spLocks noGrp="1"/>
          </p:cNvSpPr>
          <p:nvPr>
            <p:ph idx="1"/>
          </p:nvPr>
        </p:nvSpPr>
        <p:spPr>
          <a:xfrm>
            <a:off x="719999" y="2016001"/>
            <a:ext cx="10451722" cy="4248000"/>
          </a:xfrm>
        </p:spPr>
        <p:txBody>
          <a:bodyPr/>
          <a:lstStyle/>
          <a:p>
            <a:pPr marL="0" indent="0">
              <a:buNone/>
            </a:pPr>
            <a:r>
              <a:rPr lang="sv-SE" dirty="0">
                <a:latin typeface="+mj-lt"/>
              </a:rPr>
              <a:t>1. INPUT </a:t>
            </a:r>
            <a:r>
              <a:rPr lang="sv-SE" dirty="0"/>
              <a:t>– varifrån eller från vem kommer vårt uppdrag?</a:t>
            </a:r>
          </a:p>
          <a:p>
            <a:pPr marL="0" indent="0">
              <a:buNone/>
            </a:pPr>
            <a:r>
              <a:rPr lang="sv-SE" dirty="0">
                <a:latin typeface="+mj-lt"/>
              </a:rPr>
              <a:t>2. UPPGIFT </a:t>
            </a:r>
            <a:r>
              <a:rPr lang="sv-SE" dirty="0"/>
              <a:t>– vad är gruppens huvuduppgift eller funktion inom partiet?</a:t>
            </a:r>
          </a:p>
          <a:p>
            <a:pPr marL="0" indent="0">
              <a:buNone/>
            </a:pPr>
            <a:r>
              <a:rPr lang="sv-SE" dirty="0">
                <a:latin typeface="+mj-lt"/>
              </a:rPr>
              <a:t>3. VERKSAMHET </a:t>
            </a:r>
            <a:r>
              <a:rPr lang="sv-SE" dirty="0"/>
              <a:t>– vilken typ av verksamhet arbetar styrelsen inom?</a:t>
            </a:r>
          </a:p>
          <a:p>
            <a:pPr marL="0" indent="0">
              <a:buNone/>
            </a:pPr>
            <a:r>
              <a:rPr lang="sv-SE" dirty="0">
                <a:latin typeface="+mj-lt"/>
              </a:rPr>
              <a:t>4. PLATS </a:t>
            </a:r>
            <a:r>
              <a:rPr lang="sv-SE" dirty="0"/>
              <a:t>– i vilket sammanhang eller i vilket geografiskt område arbetar styrelsen?</a:t>
            </a:r>
          </a:p>
        </p:txBody>
      </p:sp>
      <p:sp>
        <p:nvSpPr>
          <p:cNvPr id="6" name="textruta 5">
            <a:extLst>
              <a:ext uri="{FF2B5EF4-FFF2-40B4-BE49-F238E27FC236}">
                <a16:creationId xmlns:a16="http://schemas.microsoft.com/office/drawing/2014/main" id="{09475588-78A1-9161-0C37-ED0F85F4EF5D}"/>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2187111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684A93-14B6-26D4-5B36-0E1FFBFB4EDE}"/>
              </a:ext>
            </a:extLst>
          </p:cNvPr>
          <p:cNvSpPr>
            <a:spLocks noGrp="1"/>
          </p:cNvSpPr>
          <p:nvPr>
            <p:ph type="title"/>
          </p:nvPr>
        </p:nvSpPr>
        <p:spPr/>
        <p:txBody>
          <a:bodyPr/>
          <a:lstStyle/>
          <a:p>
            <a:r>
              <a:rPr lang="sv-SE" sz="3600" dirty="0">
                <a:solidFill>
                  <a:schemeClr val="accent1"/>
                </a:solidFill>
              </a:rPr>
              <a:t>Syfte: exempel</a:t>
            </a:r>
            <a:endParaRPr lang="en-SE" sz="3600">
              <a:solidFill>
                <a:schemeClr val="accent1"/>
              </a:solidFill>
            </a:endParaRPr>
          </a:p>
        </p:txBody>
      </p:sp>
      <p:sp>
        <p:nvSpPr>
          <p:cNvPr id="3" name="Platshållare för innehåll 2">
            <a:extLst>
              <a:ext uri="{FF2B5EF4-FFF2-40B4-BE49-F238E27FC236}">
                <a16:creationId xmlns:a16="http://schemas.microsoft.com/office/drawing/2014/main" id="{70C52279-6DFD-99A7-5232-6FD0A8631617}"/>
              </a:ext>
            </a:extLst>
          </p:cNvPr>
          <p:cNvSpPr>
            <a:spLocks noGrp="1"/>
          </p:cNvSpPr>
          <p:nvPr>
            <p:ph idx="1"/>
          </p:nvPr>
        </p:nvSpPr>
        <p:spPr>
          <a:xfrm>
            <a:off x="719999" y="2457449"/>
            <a:ext cx="10776676" cy="4248000"/>
          </a:xfrm>
        </p:spPr>
        <p:txBody>
          <a:bodyPr>
            <a:normAutofit/>
          </a:bodyPr>
          <a:lstStyle/>
          <a:p>
            <a:pPr marL="0" indent="0">
              <a:buNone/>
            </a:pPr>
            <a:r>
              <a:rPr lang="sv-SE" sz="2400" b="1" i="1" dirty="0"/>
              <a:t>Ett ledningsgruppsteam inom den globala pappersmassaindustrin:</a:t>
            </a:r>
          </a:p>
          <a:p>
            <a:pPr marL="0" indent="0">
              <a:buNone/>
            </a:pPr>
            <a:r>
              <a:rPr lang="sv-SE" sz="2400" dirty="0"/>
              <a:t>1) För styrelsens räkning, 2) vi sköter, leder och utvecklar 3) fabriken i Minsk 4) i Vitryssland.</a:t>
            </a:r>
          </a:p>
          <a:p>
            <a:pPr marL="0" indent="0">
              <a:buNone/>
            </a:pPr>
            <a:endParaRPr lang="sv-SE" sz="2400" dirty="0"/>
          </a:p>
          <a:p>
            <a:pPr marL="0" indent="0">
              <a:buNone/>
            </a:pPr>
            <a:r>
              <a:rPr lang="sv-SE" sz="2400" b="1" i="1" dirty="0"/>
              <a:t>Ett HR-team:</a:t>
            </a:r>
          </a:p>
          <a:p>
            <a:pPr marL="0" indent="0">
              <a:buNone/>
            </a:pPr>
            <a:r>
              <a:rPr lang="sv-SE" sz="2400" dirty="0"/>
              <a:t>1) Vi arbetar för ledningens räkning, 2) vi ansvarar för att rekrytera, utbilda och behålla våra anställda 3) i våra butiker 4) i Kina.</a:t>
            </a:r>
            <a:endParaRPr lang="en-SE" sz="2400"/>
          </a:p>
        </p:txBody>
      </p:sp>
      <p:sp>
        <p:nvSpPr>
          <p:cNvPr id="4" name="textruta 3">
            <a:extLst>
              <a:ext uri="{FF2B5EF4-FFF2-40B4-BE49-F238E27FC236}">
                <a16:creationId xmlns:a16="http://schemas.microsoft.com/office/drawing/2014/main" id="{F21E15AE-7407-DC4F-471E-F9FBF4E653E5}"/>
              </a:ext>
            </a:extLst>
          </p:cNvPr>
          <p:cNvSpPr txBox="1"/>
          <p:nvPr/>
        </p:nvSpPr>
        <p:spPr>
          <a:xfrm>
            <a:off x="719999" y="1418897"/>
            <a:ext cx="7525367" cy="36933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a:ln>
                  <a:noFill/>
                </a:ln>
                <a:solidFill>
                  <a:prstClr val="black"/>
                </a:solidFill>
                <a:effectLst/>
                <a:uLnTx/>
                <a:uFillTx/>
                <a:latin typeface="Libre Franklin Medium"/>
                <a:ea typeface="+mn-ea"/>
                <a:cs typeface="+mn-cs"/>
              </a:rPr>
              <a:t>1) Input 2) Uppgift 3) Verksamhet 4) Plats</a:t>
            </a:r>
          </a:p>
        </p:txBody>
      </p:sp>
      <p:sp>
        <p:nvSpPr>
          <p:cNvPr id="5" name="textruta 4">
            <a:extLst>
              <a:ext uri="{FF2B5EF4-FFF2-40B4-BE49-F238E27FC236}">
                <a16:creationId xmlns:a16="http://schemas.microsoft.com/office/drawing/2014/main" id="{5DAE6F07-627B-0E24-E779-A69A6FB8CAD5}"/>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117752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3C434-806F-0901-D89B-4162CDD5DC4A}"/>
              </a:ext>
            </a:extLst>
          </p:cNvPr>
          <p:cNvSpPr>
            <a:spLocks noGrp="1"/>
          </p:cNvSpPr>
          <p:nvPr>
            <p:ph type="title"/>
          </p:nvPr>
        </p:nvSpPr>
        <p:spPr/>
        <p:txBody>
          <a:bodyPr/>
          <a:lstStyle/>
          <a:p>
            <a:r>
              <a:rPr lang="sv-SE" sz="3600" dirty="0">
                <a:solidFill>
                  <a:schemeClr val="accent1"/>
                </a:solidFill>
              </a:rPr>
              <a:t>Syfte</a:t>
            </a:r>
            <a:br>
              <a:rPr lang="sv-SE" dirty="0"/>
            </a:br>
            <a:r>
              <a:rPr lang="sv-SE" sz="2400" i="1" dirty="0"/>
              <a:t>Varför finns denna grupp och vad ska den utföra?</a:t>
            </a:r>
            <a:endParaRPr lang="sv-SE" dirty="0"/>
          </a:p>
        </p:txBody>
      </p:sp>
      <p:sp>
        <p:nvSpPr>
          <p:cNvPr id="3" name="Platshållare för innehåll 2">
            <a:extLst>
              <a:ext uri="{FF2B5EF4-FFF2-40B4-BE49-F238E27FC236}">
                <a16:creationId xmlns:a16="http://schemas.microsoft.com/office/drawing/2014/main" id="{203D6D1B-7F67-AB29-1D0C-00335E6FAED9}"/>
              </a:ext>
            </a:extLst>
          </p:cNvPr>
          <p:cNvSpPr>
            <a:spLocks noGrp="1"/>
          </p:cNvSpPr>
          <p:nvPr>
            <p:ph idx="1"/>
          </p:nvPr>
        </p:nvSpPr>
        <p:spPr>
          <a:xfrm>
            <a:off x="719999" y="3428999"/>
            <a:ext cx="10776676" cy="2835001"/>
          </a:xfrm>
        </p:spPr>
        <p:txBody>
          <a:bodyPr/>
          <a:lstStyle/>
          <a:p>
            <a:pPr marL="0" indent="0">
              <a:buNone/>
            </a:pPr>
            <a:r>
              <a:rPr lang="sv-SE">
                <a:latin typeface="+mj-lt"/>
              </a:rPr>
              <a:t>1. INPUT </a:t>
            </a:r>
            <a:r>
              <a:rPr lang="sv-SE"/>
              <a:t>– varifrån eller från vem kommer vårt uppdrag?</a:t>
            </a:r>
          </a:p>
          <a:p>
            <a:endParaRPr lang="sv-SE"/>
          </a:p>
        </p:txBody>
      </p:sp>
      <p:sp>
        <p:nvSpPr>
          <p:cNvPr id="4" name="textruta 3">
            <a:extLst>
              <a:ext uri="{FF2B5EF4-FFF2-40B4-BE49-F238E27FC236}">
                <a16:creationId xmlns:a16="http://schemas.microsoft.com/office/drawing/2014/main" id="{B503AB58-FFFB-D4EA-158B-FC5168DAC6E5}"/>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276801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3C434-806F-0901-D89B-4162CDD5DC4A}"/>
              </a:ext>
            </a:extLst>
          </p:cNvPr>
          <p:cNvSpPr>
            <a:spLocks noGrp="1"/>
          </p:cNvSpPr>
          <p:nvPr>
            <p:ph type="title"/>
          </p:nvPr>
        </p:nvSpPr>
        <p:spPr/>
        <p:txBody>
          <a:bodyPr/>
          <a:lstStyle/>
          <a:p>
            <a:r>
              <a:rPr lang="sv-SE" sz="3600" dirty="0">
                <a:solidFill>
                  <a:schemeClr val="accent1"/>
                </a:solidFill>
              </a:rPr>
              <a:t>Syfte</a:t>
            </a:r>
            <a:br>
              <a:rPr lang="sv-SE" dirty="0"/>
            </a:br>
            <a:r>
              <a:rPr lang="sv-SE" sz="2400" i="1" dirty="0"/>
              <a:t>Varför finns denna grupp och vad ska den utföra?</a:t>
            </a:r>
            <a:endParaRPr lang="sv-SE" dirty="0"/>
          </a:p>
        </p:txBody>
      </p:sp>
      <p:sp>
        <p:nvSpPr>
          <p:cNvPr id="3" name="Platshållare för innehåll 2">
            <a:extLst>
              <a:ext uri="{FF2B5EF4-FFF2-40B4-BE49-F238E27FC236}">
                <a16:creationId xmlns:a16="http://schemas.microsoft.com/office/drawing/2014/main" id="{203D6D1B-7F67-AB29-1D0C-00335E6FAED9}"/>
              </a:ext>
            </a:extLst>
          </p:cNvPr>
          <p:cNvSpPr>
            <a:spLocks noGrp="1"/>
          </p:cNvSpPr>
          <p:nvPr>
            <p:ph idx="1"/>
          </p:nvPr>
        </p:nvSpPr>
        <p:spPr>
          <a:xfrm>
            <a:off x="719999" y="3428999"/>
            <a:ext cx="10158672" cy="2835001"/>
          </a:xfrm>
        </p:spPr>
        <p:txBody>
          <a:bodyPr/>
          <a:lstStyle/>
          <a:p>
            <a:pPr marL="0" indent="0">
              <a:buNone/>
            </a:pPr>
            <a:r>
              <a:rPr lang="sv-SE">
                <a:latin typeface="+mj-lt"/>
              </a:rPr>
              <a:t>2. UPPGIFT </a:t>
            </a:r>
            <a:r>
              <a:rPr lang="sv-SE"/>
              <a:t>– vad är gruppens huvuduppgift eller funktion inom partiet?</a:t>
            </a:r>
          </a:p>
          <a:p>
            <a:endParaRPr lang="sv-SE"/>
          </a:p>
        </p:txBody>
      </p:sp>
      <p:sp>
        <p:nvSpPr>
          <p:cNvPr id="4" name="textruta 3">
            <a:extLst>
              <a:ext uri="{FF2B5EF4-FFF2-40B4-BE49-F238E27FC236}">
                <a16:creationId xmlns:a16="http://schemas.microsoft.com/office/drawing/2014/main" id="{80CF9B6E-423B-4669-70DF-252D34DB728C}"/>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3803723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3C434-806F-0901-D89B-4162CDD5DC4A}"/>
              </a:ext>
            </a:extLst>
          </p:cNvPr>
          <p:cNvSpPr>
            <a:spLocks noGrp="1"/>
          </p:cNvSpPr>
          <p:nvPr>
            <p:ph type="title"/>
          </p:nvPr>
        </p:nvSpPr>
        <p:spPr/>
        <p:txBody>
          <a:bodyPr/>
          <a:lstStyle/>
          <a:p>
            <a:r>
              <a:rPr lang="sv-SE" sz="3600" dirty="0">
                <a:solidFill>
                  <a:schemeClr val="accent1"/>
                </a:solidFill>
              </a:rPr>
              <a:t>Syfte</a:t>
            </a:r>
            <a:br>
              <a:rPr lang="sv-SE" dirty="0"/>
            </a:br>
            <a:r>
              <a:rPr lang="sv-SE" sz="2400" i="1" dirty="0"/>
              <a:t>Varför finns denna grupp och vad ska den utföra?</a:t>
            </a:r>
            <a:endParaRPr lang="sv-SE" dirty="0"/>
          </a:p>
        </p:txBody>
      </p:sp>
      <p:sp>
        <p:nvSpPr>
          <p:cNvPr id="3" name="Platshållare för innehåll 2">
            <a:extLst>
              <a:ext uri="{FF2B5EF4-FFF2-40B4-BE49-F238E27FC236}">
                <a16:creationId xmlns:a16="http://schemas.microsoft.com/office/drawing/2014/main" id="{203D6D1B-7F67-AB29-1D0C-00335E6FAED9}"/>
              </a:ext>
            </a:extLst>
          </p:cNvPr>
          <p:cNvSpPr>
            <a:spLocks noGrp="1"/>
          </p:cNvSpPr>
          <p:nvPr>
            <p:ph idx="1"/>
          </p:nvPr>
        </p:nvSpPr>
        <p:spPr>
          <a:xfrm>
            <a:off x="719999" y="2801474"/>
            <a:ext cx="10776676" cy="2835001"/>
          </a:xfrm>
        </p:spPr>
        <p:txBody>
          <a:bodyPr/>
          <a:lstStyle/>
          <a:p>
            <a:pPr marL="0" indent="0">
              <a:buNone/>
            </a:pPr>
            <a:r>
              <a:rPr lang="sv-SE" dirty="0">
                <a:latin typeface="+mj-lt"/>
              </a:rPr>
              <a:t>3. VERKSAMHET </a:t>
            </a:r>
            <a:r>
              <a:rPr lang="sv-SE" dirty="0"/>
              <a:t>– vilken typ av verksamhet arbetar teamet inom?</a:t>
            </a:r>
          </a:p>
          <a:p>
            <a:pPr marL="0" indent="0">
              <a:buNone/>
            </a:pPr>
            <a:r>
              <a:rPr lang="sv-SE" dirty="0">
                <a:latin typeface="+mj-lt"/>
              </a:rPr>
              <a:t>4. PLATS </a:t>
            </a:r>
            <a:r>
              <a:rPr lang="sv-SE" dirty="0"/>
              <a:t>– i vilket sammanhang eller i vilket geografiskt område arbetar styrelsen?</a:t>
            </a:r>
          </a:p>
          <a:p>
            <a:pPr marL="0" indent="0">
              <a:buNone/>
            </a:pPr>
            <a:endParaRPr lang="sv-SE" dirty="0"/>
          </a:p>
          <a:p>
            <a:endParaRPr lang="sv-SE" dirty="0"/>
          </a:p>
        </p:txBody>
      </p:sp>
      <p:sp>
        <p:nvSpPr>
          <p:cNvPr id="4" name="textruta 3">
            <a:extLst>
              <a:ext uri="{FF2B5EF4-FFF2-40B4-BE49-F238E27FC236}">
                <a16:creationId xmlns:a16="http://schemas.microsoft.com/office/drawing/2014/main" id="{01E754AD-E2E3-B7AE-C9C3-E777F504BC9E}"/>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3736750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D6B05B-48D6-817B-8EFD-FE5136DA4B8F}"/>
              </a:ext>
            </a:extLst>
          </p:cNvPr>
          <p:cNvSpPr>
            <a:spLocks noGrp="1"/>
          </p:cNvSpPr>
          <p:nvPr>
            <p:ph type="title"/>
          </p:nvPr>
        </p:nvSpPr>
        <p:spPr/>
        <p:txBody>
          <a:bodyPr/>
          <a:lstStyle/>
          <a:p>
            <a:r>
              <a:rPr lang="sv-SE" sz="3600" dirty="0">
                <a:solidFill>
                  <a:schemeClr val="accent1"/>
                </a:solidFill>
              </a:rPr>
              <a:t>Styrelsens syfte</a:t>
            </a:r>
          </a:p>
        </p:txBody>
      </p:sp>
      <p:sp>
        <p:nvSpPr>
          <p:cNvPr id="3" name="Platshållare för innehåll 2">
            <a:extLst>
              <a:ext uri="{FF2B5EF4-FFF2-40B4-BE49-F238E27FC236}">
                <a16:creationId xmlns:a16="http://schemas.microsoft.com/office/drawing/2014/main" id="{F832B05A-CB0E-04FB-3E8A-15227285426C}"/>
              </a:ext>
            </a:extLst>
          </p:cNvPr>
          <p:cNvSpPr>
            <a:spLocks noGrp="1"/>
          </p:cNvSpPr>
          <p:nvPr>
            <p:ph idx="1"/>
          </p:nvPr>
        </p:nvSpPr>
        <p:spPr>
          <a:xfrm>
            <a:off x="719999" y="2913016"/>
            <a:ext cx="10776676" cy="3260983"/>
          </a:xfrm>
        </p:spPr>
        <p:txBody>
          <a:bodyPr/>
          <a:lstStyle/>
          <a:p>
            <a:pPr marL="0" indent="0">
              <a:buNone/>
            </a:pPr>
            <a:r>
              <a:rPr lang="sv-SE"/>
              <a:t>[</a:t>
            </a:r>
            <a:r>
              <a:rPr lang="sv-SE">
                <a:solidFill>
                  <a:schemeClr val="accent1"/>
                </a:solidFill>
              </a:rPr>
              <a:t>Klicka här för att lägga till ditt syfte!</a:t>
            </a:r>
            <a:r>
              <a:rPr lang="sv-SE"/>
              <a:t>] </a:t>
            </a:r>
          </a:p>
        </p:txBody>
      </p:sp>
      <p:sp>
        <p:nvSpPr>
          <p:cNvPr id="4" name="textruta 3">
            <a:extLst>
              <a:ext uri="{FF2B5EF4-FFF2-40B4-BE49-F238E27FC236}">
                <a16:creationId xmlns:a16="http://schemas.microsoft.com/office/drawing/2014/main" id="{2391C2A9-6E7A-8BF7-53C1-29FE62AB36D8}"/>
              </a:ext>
            </a:extLst>
          </p:cNvPr>
          <p:cNvSpPr txBox="1"/>
          <p:nvPr/>
        </p:nvSpPr>
        <p:spPr>
          <a:xfrm>
            <a:off x="719999" y="1418897"/>
            <a:ext cx="7525367" cy="36933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a:ln>
                  <a:noFill/>
                </a:ln>
                <a:solidFill>
                  <a:prstClr val="black"/>
                </a:solidFill>
                <a:effectLst/>
                <a:uLnTx/>
                <a:uFillTx/>
                <a:latin typeface="Libre Franklin Medium"/>
                <a:ea typeface="+mn-ea"/>
                <a:cs typeface="+mn-cs"/>
              </a:rPr>
              <a:t>1) Input 2) Uppgift 3) Verksamhet 4) Plats</a:t>
            </a:r>
          </a:p>
        </p:txBody>
      </p:sp>
      <p:sp>
        <p:nvSpPr>
          <p:cNvPr id="5" name="textruta 4">
            <a:extLst>
              <a:ext uri="{FF2B5EF4-FFF2-40B4-BE49-F238E27FC236}">
                <a16:creationId xmlns:a16="http://schemas.microsoft.com/office/drawing/2014/main" id="{4C043789-11CD-06FA-20D9-4324499B66C6}"/>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4285149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44814C06-E393-F444-87EC-7E7790D8F073}"/>
              </a:ext>
            </a:extLst>
          </p:cNvPr>
          <p:cNvSpPr txBox="1"/>
          <p:nvPr/>
        </p:nvSpPr>
        <p:spPr>
          <a:xfrm>
            <a:off x="1287891" y="2038635"/>
            <a:ext cx="961621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5600" b="1" i="0" u="none" strike="noStrike" kern="1200" cap="none" spc="0" normalizeH="0" baseline="0" noProof="0" dirty="0">
                <a:ln>
                  <a:noFill/>
                </a:ln>
                <a:solidFill>
                  <a:prstClr val="black"/>
                </a:solidFill>
                <a:effectLst/>
                <a:uLnTx/>
                <a:uFillTx/>
                <a:latin typeface="Libre Franklin Black" pitchFamily="2" charset="77"/>
                <a:ea typeface="+mn-ea"/>
                <a:cs typeface="+mn-cs"/>
              </a:rPr>
              <a:t>Lycka till!</a:t>
            </a:r>
          </a:p>
        </p:txBody>
      </p:sp>
      <p:pic>
        <p:nvPicPr>
          <p:cNvPr id="11" name="Bildobjekt 10">
            <a:extLst>
              <a:ext uri="{FF2B5EF4-FFF2-40B4-BE49-F238E27FC236}">
                <a16:creationId xmlns:a16="http://schemas.microsoft.com/office/drawing/2014/main" id="{775FACD6-D119-4EF1-E630-8FF7B5F035DD}"/>
              </a:ext>
            </a:extLst>
          </p:cNvPr>
          <p:cNvPicPr>
            <a:picLocks noChangeAspect="1"/>
          </p:cNvPicPr>
          <p:nvPr/>
        </p:nvPicPr>
        <p:blipFill>
          <a:blip r:embed="rId3"/>
          <a:stretch>
            <a:fillRect/>
          </a:stretch>
        </p:blipFill>
        <p:spPr>
          <a:xfrm>
            <a:off x="10164263" y="4977900"/>
            <a:ext cx="1080000" cy="1080000"/>
          </a:xfrm>
          <a:prstGeom prst="rect">
            <a:avLst/>
          </a:prstGeom>
        </p:spPr>
      </p:pic>
      <p:pic>
        <p:nvPicPr>
          <p:cNvPr id="3" name="Picture 8">
            <a:extLst>
              <a:ext uri="{FF2B5EF4-FFF2-40B4-BE49-F238E27FC236}">
                <a16:creationId xmlns:a16="http://schemas.microsoft.com/office/drawing/2014/main" id="{31F23D65-4202-B20B-1601-94FD1DA25DC6}"/>
              </a:ext>
            </a:extLst>
          </p:cNvPr>
          <p:cNvPicPr>
            <a:picLocks noChangeAspect="1"/>
          </p:cNvPicPr>
          <p:nvPr/>
        </p:nvPicPr>
        <p:blipFill>
          <a:blip r:embed="rId4">
            <a:duotone>
              <a:prstClr val="black"/>
              <a:schemeClr val="tx2">
                <a:tint val="45000"/>
                <a:satMod val="400000"/>
              </a:schemeClr>
            </a:duotone>
          </a:blip>
          <a:srcRect/>
          <a:stretch>
            <a:fillRect/>
          </a:stretch>
        </p:blipFill>
        <p:spPr>
          <a:xfrm rot="4300380">
            <a:off x="3060749" y="3357155"/>
            <a:ext cx="2055029" cy="740718"/>
          </a:xfrm>
          <a:prstGeom prst="rect">
            <a:avLst/>
          </a:prstGeom>
        </p:spPr>
      </p:pic>
      <p:sp>
        <p:nvSpPr>
          <p:cNvPr id="4" name="textruta 3">
            <a:extLst>
              <a:ext uri="{FF2B5EF4-FFF2-40B4-BE49-F238E27FC236}">
                <a16:creationId xmlns:a16="http://schemas.microsoft.com/office/drawing/2014/main" id="{24AEC139-F728-B88A-5860-EC70400FC9B6}"/>
              </a:ext>
            </a:extLst>
          </p:cNvPr>
          <p:cNvSpPr txBox="1"/>
          <p:nvPr/>
        </p:nvSpPr>
        <p:spPr>
          <a:xfrm>
            <a:off x="2793963" y="4819365"/>
            <a:ext cx="6526306" cy="108000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srgbClr val="77AB93"/>
                </a:solidFill>
                <a:effectLst/>
                <a:uLnTx/>
                <a:uFillTx/>
                <a:latin typeface="Libre Franklin Black" pitchFamily="2" charset="77"/>
                <a:ea typeface="+mn-ea"/>
                <a:cs typeface="+mn-cs"/>
              </a:rPr>
              <a:t>Kolla gärna in de andra övningar och workshops som finns för styrelser på hemsidan.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spTree>
    <p:extLst>
      <p:ext uri="{BB962C8B-B14F-4D97-AF65-F5344CB8AC3E}">
        <p14:creationId xmlns:p14="http://schemas.microsoft.com/office/powerpoint/2010/main" val="9446308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Vänsterpartiet">
  <a:themeElements>
    <a:clrScheme name="V_Temafärger">
      <a:dk1>
        <a:sysClr val="windowText" lastClr="000000"/>
      </a:dk1>
      <a:lt1>
        <a:sysClr val="window" lastClr="FFFFFF"/>
      </a:lt1>
      <a:dk2>
        <a:srgbClr val="565656"/>
      </a:dk2>
      <a:lt2>
        <a:srgbClr val="EDEDED"/>
      </a:lt2>
      <a:accent1>
        <a:srgbClr val="ED1C24"/>
      </a:accent1>
      <a:accent2>
        <a:srgbClr val="000000"/>
      </a:accent2>
      <a:accent3>
        <a:srgbClr val="FFFFFF"/>
      </a:accent3>
      <a:accent4>
        <a:srgbClr val="406618"/>
      </a:accent4>
      <a:accent5>
        <a:srgbClr val="FAA61A"/>
      </a:accent5>
      <a:accent6>
        <a:srgbClr val="565656"/>
      </a:accent6>
      <a:hlink>
        <a:srgbClr val="0563C1"/>
      </a:hlink>
      <a:folHlink>
        <a:srgbClr val="954F72"/>
      </a:folHlink>
    </a:clrScheme>
    <a:fontScheme name="V_Temateckensnitt">
      <a:majorFont>
        <a:latin typeface="Libre Franklin Black"/>
        <a:ea typeface=""/>
        <a:cs typeface=""/>
      </a:majorFont>
      <a:minorFont>
        <a:latin typeface="Libre Franklin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bg1"/>
          </a:solidFill>
        </a:ln>
      </a:spPr>
      <a:bodyPr rtlCol="0" anchor="ctr"/>
      <a:lstStyle>
        <a:defPPr algn="ctr">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V_PowerPointmall.potx" id="{47DF8782-2B87-4413-9EF2-F22614A89809}" vid="{F829354A-DD3A-471A-83D6-4DC4443E7276}"/>
    </a:ext>
  </a:extLst>
</a:theme>
</file>

<file path=ppt/theme/theme3.xml><?xml version="1.0" encoding="utf-8"?>
<a:theme xmlns:a="http://schemas.openxmlformats.org/drawingml/2006/main" name="1_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TotalTime>
  <Words>1222</Words>
  <Application>Microsoft Macintosh PowerPoint</Application>
  <PresentationFormat>Bredbild</PresentationFormat>
  <Paragraphs>141</Paragraphs>
  <Slides>9</Slides>
  <Notes>9</Notes>
  <HiddenSlides>0</HiddenSlides>
  <MMClips>0</MMClips>
  <ScaleCrop>false</ScaleCrop>
  <HeadingPairs>
    <vt:vector size="6" baseType="variant">
      <vt:variant>
        <vt:lpstr>Använt teckensnitt</vt:lpstr>
      </vt:variant>
      <vt:variant>
        <vt:i4>7</vt:i4>
      </vt:variant>
      <vt:variant>
        <vt:lpstr>Tema</vt:lpstr>
      </vt:variant>
      <vt:variant>
        <vt:i4>3</vt:i4>
      </vt:variant>
      <vt:variant>
        <vt:lpstr>Bildrubriker</vt:lpstr>
      </vt:variant>
      <vt:variant>
        <vt:i4>9</vt:i4>
      </vt:variant>
    </vt:vector>
  </HeadingPairs>
  <TitlesOfParts>
    <vt:vector size="19" baseType="lpstr">
      <vt:lpstr>Aptos</vt:lpstr>
      <vt:lpstr>Aptos Display</vt:lpstr>
      <vt:lpstr>Arial</vt:lpstr>
      <vt:lpstr>Calibri</vt:lpstr>
      <vt:lpstr>Libre Franklin</vt:lpstr>
      <vt:lpstr>Libre Franklin Black</vt:lpstr>
      <vt:lpstr>Libre Franklin Medium</vt:lpstr>
      <vt:lpstr>Office-tema</vt:lpstr>
      <vt:lpstr>Vänsterpartiet</vt:lpstr>
      <vt:lpstr>1_Office-tema</vt:lpstr>
      <vt:lpstr>Styrelsens syfte</vt:lpstr>
      <vt:lpstr>Styrelsens syfte Varför finns denna grupp och vad ska den utföra?</vt:lpstr>
      <vt:lpstr>Vårt syfte?</vt:lpstr>
      <vt:lpstr>Syfte: exempel</vt:lpstr>
      <vt:lpstr>Syfte Varför finns denna grupp och vad ska den utföra?</vt:lpstr>
      <vt:lpstr>Syfte Varför finns denna grupp och vad ska den utföra?</vt:lpstr>
      <vt:lpstr>Syfte Varför finns denna grupp och vad ska den utföra?</vt:lpstr>
      <vt:lpstr>Styrelsens syfte</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Niels Stöber</dc:creator>
  <cp:lastModifiedBy>Niels Stöber</cp:lastModifiedBy>
  <cp:revision>1</cp:revision>
  <dcterms:created xsi:type="dcterms:W3CDTF">2025-02-26T20:54:56Z</dcterms:created>
  <dcterms:modified xsi:type="dcterms:W3CDTF">2025-02-27T05:53:49Z</dcterms:modified>
</cp:coreProperties>
</file>