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3" r:id="rId3"/>
  </p:sldMasterIdLst>
  <p:notesMasterIdLst>
    <p:notesMasterId r:id="rId12"/>
  </p:notesMasterIdLst>
  <p:sldIdLst>
    <p:sldId id="867" r:id="rId4"/>
    <p:sldId id="868" r:id="rId5"/>
    <p:sldId id="869" r:id="rId6"/>
    <p:sldId id="3831" r:id="rId7"/>
    <p:sldId id="870" r:id="rId8"/>
    <p:sldId id="3832" r:id="rId9"/>
    <p:sldId id="3833" r:id="rId10"/>
    <p:sldId id="3823"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F1644F-4885-F54D-ABDD-76ADC89A0D99}" v="1" dt="2025-02-27T05:54:00.7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32075"/>
  </p:normalViewPr>
  <p:slideViewPr>
    <p:cSldViewPr snapToGrid="0">
      <p:cViewPr varScale="1">
        <p:scale>
          <a:sx n="30" d="100"/>
          <a:sy n="30" d="100"/>
        </p:scale>
        <p:origin x="37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els Stöber" userId="9d637226-4ad5-45e6-8a9a-806889aa04f7" providerId="ADAL" clId="{5FF1644F-4885-F54D-ABDD-76ADC89A0D99}"/>
    <pc:docChg chg="addSld modSld">
      <pc:chgData name="Niels Stöber" userId="9d637226-4ad5-45e6-8a9a-806889aa04f7" providerId="ADAL" clId="{5FF1644F-4885-F54D-ABDD-76ADC89A0D99}" dt="2025-02-27T05:54:00.778" v="0"/>
      <pc:docMkLst>
        <pc:docMk/>
      </pc:docMkLst>
      <pc:sldChg chg="add">
        <pc:chgData name="Niels Stöber" userId="9d637226-4ad5-45e6-8a9a-806889aa04f7" providerId="ADAL" clId="{5FF1644F-4885-F54D-ABDD-76ADC89A0D99}" dt="2025-02-27T05:54:00.778" v="0"/>
        <pc:sldMkLst>
          <pc:docMk/>
          <pc:sldMk cId="944630875" sldId="382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7D8CE8-5C35-F341-AFA3-E8B0508945FE}" type="datetimeFigureOut">
              <a:rPr lang="sv-SE" smtClean="0"/>
              <a:t>2025-02-27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90D69A-7458-E04C-84D6-4B2AFCFC37D1}" type="slidenum">
              <a:rPr lang="sv-SE" smtClean="0"/>
              <a:t>‹#›</a:t>
            </a:fld>
            <a:endParaRPr lang="sv-SE"/>
          </a:p>
        </p:txBody>
      </p:sp>
    </p:spTree>
    <p:extLst>
      <p:ext uri="{BB962C8B-B14F-4D97-AF65-F5344CB8AC3E}">
        <p14:creationId xmlns:p14="http://schemas.microsoft.com/office/powerpoint/2010/main" val="373604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här workshopen handlar om roller och ansvarsfördelningen inom styrelsen. Den tar cirka 60 minuter att gå igenom. </a:t>
            </a:r>
          </a:p>
          <a:p>
            <a:endParaRPr lang="sv-SE" dirty="0"/>
          </a:p>
          <a:p>
            <a:r>
              <a:rPr lang="sv-SE" dirty="0"/>
              <a:t>Om ni är en styrelse med redan bestämda roller är det följande bilder som ni får gå igenom inklusive anteckningarna: 2-5. </a:t>
            </a:r>
          </a:p>
          <a:p>
            <a:r>
              <a:rPr lang="sv-SE" dirty="0"/>
              <a:t>Om ni är en ny styrelse där ni inte har bestämt vilka roller som ska finnas förutom ordförande och kassör är det följande bilder som gäller: 2,3,6,7</a:t>
            </a:r>
          </a:p>
        </p:txBody>
      </p:sp>
      <p:sp>
        <p:nvSpPr>
          <p:cNvPr id="4" name="Platshållare för bildnummer 3"/>
          <p:cNvSpPr>
            <a:spLocks noGrp="1"/>
          </p:cNvSpPr>
          <p:nvPr>
            <p:ph type="sldNum" sz="quarter" idx="5"/>
          </p:nvPr>
        </p:nvSpPr>
        <p:spPr/>
        <p:txBody>
          <a:bodyPr/>
          <a:lstStyle/>
          <a:p>
            <a:fld id="{9690D69A-7458-E04C-84D6-4B2AFCFC37D1}" type="slidenum">
              <a:rPr lang="sv-SE" smtClean="0"/>
              <a:t>1</a:t>
            </a:fld>
            <a:endParaRPr lang="sv-SE"/>
          </a:p>
        </p:txBody>
      </p:sp>
    </p:spTree>
    <p:extLst>
      <p:ext uri="{BB962C8B-B14F-4D97-AF65-F5344CB8AC3E}">
        <p14:creationId xmlns:p14="http://schemas.microsoft.com/office/powerpoint/2010/main" val="1396846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476250"/>
            <a:ext cx="3086100" cy="1736725"/>
          </a:xfrm>
        </p:spPr>
      </p:sp>
      <p:sp>
        <p:nvSpPr>
          <p:cNvPr id="3" name="Platshållare för anteckningar 2"/>
          <p:cNvSpPr>
            <a:spLocks noGrp="1"/>
          </p:cNvSpPr>
          <p:nvPr>
            <p:ph type="body" idx="1"/>
          </p:nvPr>
        </p:nvSpPr>
        <p:spPr>
          <a:xfrm>
            <a:off x="685800" y="2607276"/>
            <a:ext cx="5486400" cy="5393724"/>
          </a:xfrm>
        </p:spPr>
        <p:txBody>
          <a:bodyPr/>
          <a:lstStyle/>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Den här workshopen handlar alltså om er i styrelsen och era roller. </a:t>
            </a:r>
          </a:p>
          <a:p>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Vid första blick kan man tycka att alla roller är ganska självklar. Och vissa är kanske det – </a:t>
            </a:r>
            <a:r>
              <a:rPr lang="sv-SE" b="0" i="0" u="none" strike="noStrike" kern="1200" baseline="0" dirty="0" err="1">
                <a:solidFill>
                  <a:schemeClr val="dk1"/>
                </a:solidFill>
                <a:latin typeface="Calibri" panose="020F0502020204030204" pitchFamily="34" charset="0"/>
                <a:ea typeface="+mn-ea"/>
                <a:cs typeface="Calibri" panose="020F0502020204030204" pitchFamily="34" charset="0"/>
              </a:rPr>
              <a:t>Nooshi</a:t>
            </a:r>
            <a:r>
              <a:rPr lang="sv-SE" b="0" i="0" u="none" strike="noStrike" kern="1200" baseline="0" dirty="0">
                <a:solidFill>
                  <a:schemeClr val="dk1"/>
                </a:solidFill>
                <a:latin typeface="Calibri" panose="020F0502020204030204" pitchFamily="34" charset="0"/>
                <a:ea typeface="+mn-ea"/>
                <a:cs typeface="Calibri" panose="020F0502020204030204" pitchFamily="34" charset="0"/>
              </a:rPr>
              <a:t> är ordförande, Maria är partisekreterare och så vidare. </a:t>
            </a: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Men det finns andra aspekter kopplat till din roll i gruppen som tas upp i bild 4 och 5/6,</a:t>
            </a:r>
          </a:p>
          <a:p>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Några viktiga poäng här:</a:t>
            </a:r>
          </a:p>
          <a:p>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Förståelse för och acceptans för sin egen och andras roller i gruppen är ett kännetecken för välfungerande grupper.</a:t>
            </a:r>
          </a:p>
          <a:p>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Likaså förståelse för varandras styrkor, kompetenser och erfarenhet.</a:t>
            </a:r>
          </a:p>
          <a:p>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Alla roller är inte lika i gruppen och tydliggörande av detta är en viktig steg i utvecklingen.</a:t>
            </a:r>
          </a:p>
          <a:p>
            <a:endParaRPr lang="sv-SE" sz="1200" b="0" i="0" u="none" strike="noStrike" baseline="0" dirty="0">
              <a:latin typeface="Calibri" panose="020F0502020204030204" pitchFamily="34" charset="0"/>
              <a:cs typeface="Calibri" panose="020F0502020204030204" pitchFamily="34" charset="0"/>
            </a:endParaRPr>
          </a:p>
          <a:p>
            <a:pPr algn="l"/>
            <a:r>
              <a:rPr lang="sv-SE" sz="1200" b="0" i="0" u="none" strike="noStrike" baseline="0" dirty="0">
                <a:latin typeface="Calibri" panose="020F0502020204030204" pitchFamily="34" charset="0"/>
                <a:cs typeface="Calibri" panose="020F0502020204030204" pitchFamily="34" charset="0"/>
              </a:rPr>
              <a:t>Att ha en roll i en styrelse innebär en kompromiss mellan dina egna personliga behov och att se styrelsens behov i första hand.</a:t>
            </a:r>
          </a:p>
          <a:p>
            <a:pPr algn="l"/>
            <a:endParaRPr lang="sv-SE" sz="1200" b="0" i="0" u="none" strike="noStrike" baseline="0" dirty="0">
              <a:latin typeface="Calibri" panose="020F0502020204030204" pitchFamily="34" charset="0"/>
              <a:cs typeface="Calibri" panose="020F0502020204030204" pitchFamily="34" charset="0"/>
            </a:endParaRPr>
          </a:p>
          <a:p>
            <a:pPr algn="l"/>
            <a:endParaRPr lang="en-SE" sz="1200">
              <a:latin typeface="Calibri" panose="020F0502020204030204" pitchFamily="34" charset="0"/>
              <a:cs typeface="Calibri" panose="020F0502020204030204" pitchFamily="34"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6431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438150"/>
            <a:ext cx="3021013" cy="1700213"/>
          </a:xfrm>
        </p:spPr>
      </p:sp>
      <p:sp>
        <p:nvSpPr>
          <p:cNvPr id="3" name="Platshållare för anteckningar 2"/>
          <p:cNvSpPr>
            <a:spLocks noGrp="1"/>
          </p:cNvSpPr>
          <p:nvPr>
            <p:ph type="body" idx="1"/>
          </p:nvPr>
        </p:nvSpPr>
        <p:spPr>
          <a:xfrm>
            <a:off x="685800" y="2570205"/>
            <a:ext cx="5486400" cy="643787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effectLst/>
                <a:latin typeface="Calibri" panose="020F0502020204030204" pitchFamily="34" charset="0"/>
                <a:ea typeface="Calibri" panose="020F0502020204030204" pitchFamily="34" charset="0"/>
                <a:cs typeface="Times New Roman" panose="02020603050405020304" pitchFamily="18" charset="0"/>
              </a:rPr>
              <a:t>Varje medlemsroll har två aspekter – en </a:t>
            </a:r>
            <a:r>
              <a:rPr lang="sv-SE" i="1" dirty="0">
                <a:effectLst/>
                <a:latin typeface="Calibri" panose="020F0502020204030204" pitchFamily="34" charset="0"/>
                <a:ea typeface="Calibri" panose="020F0502020204030204" pitchFamily="34" charset="0"/>
                <a:cs typeface="Times New Roman" panose="02020603050405020304" pitchFamily="18" charset="0"/>
              </a:rPr>
              <a:t>funktionell</a:t>
            </a:r>
            <a:r>
              <a:rPr lang="sv-SE" dirty="0">
                <a:effectLst/>
                <a:latin typeface="Calibri" panose="020F0502020204030204" pitchFamily="34" charset="0"/>
                <a:ea typeface="Calibri" panose="020F0502020204030204" pitchFamily="34" charset="0"/>
                <a:cs typeface="Times New Roman" panose="02020603050405020304" pitchFamily="18" charset="0"/>
              </a:rPr>
              <a:t> och en </a:t>
            </a:r>
            <a:r>
              <a:rPr lang="sv-SE" i="1" dirty="0">
                <a:effectLst/>
                <a:latin typeface="Calibri" panose="020F0502020204030204" pitchFamily="34" charset="0"/>
                <a:ea typeface="Calibri" panose="020F0502020204030204" pitchFamily="34" charset="0"/>
                <a:cs typeface="Times New Roman" panose="02020603050405020304" pitchFamily="18" charset="0"/>
              </a:rPr>
              <a:t>generell.</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i="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effectLst/>
                <a:latin typeface="Calibri" panose="020F0502020204030204" pitchFamily="34" charset="0"/>
                <a:ea typeface="Calibri" panose="020F0502020204030204" pitchFamily="34" charset="0"/>
                <a:cs typeface="Times New Roman" panose="02020603050405020304" pitchFamily="18" charset="0"/>
              </a:rPr>
              <a:t>Det </a:t>
            </a:r>
            <a:r>
              <a:rPr lang="sv-SE" b="1" i="0" dirty="0">
                <a:effectLst/>
                <a:latin typeface="Calibri" panose="020F0502020204030204" pitchFamily="34" charset="0"/>
                <a:ea typeface="Calibri" panose="020F0502020204030204" pitchFamily="34" charset="0"/>
                <a:cs typeface="Times New Roman" panose="02020603050405020304" pitchFamily="18" charset="0"/>
              </a:rPr>
              <a:t>funktionella</a:t>
            </a:r>
            <a:r>
              <a:rPr lang="sv-SE" b="0" i="0" dirty="0">
                <a:effectLst/>
                <a:latin typeface="Calibri" panose="020F0502020204030204" pitchFamily="34" charset="0"/>
                <a:ea typeface="Calibri" panose="020F0502020204030204" pitchFamily="34" charset="0"/>
                <a:cs typeface="Times New Roman" panose="02020603050405020304" pitchFamily="18" charset="0"/>
              </a:rPr>
              <a:t> är uppdraget, din titel, ledamot, ordförande, osv. Den ska tydligt definieras så att alla förstår och accepterar det.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b="0" i="0" dirty="0">
                <a:effectLst/>
                <a:latin typeface="Calibri" panose="020F0502020204030204" pitchFamily="34" charset="0"/>
                <a:ea typeface="Calibri" panose="020F0502020204030204" pitchFamily="34" charset="0"/>
                <a:cs typeface="Times New Roman" panose="02020603050405020304" pitchFamily="18" charset="0"/>
              </a:rPr>
              <a:t>Och sedan finns den </a:t>
            </a:r>
            <a:r>
              <a:rPr lang="sv-SE" b="1" i="0" dirty="0">
                <a:effectLst/>
                <a:latin typeface="Calibri" panose="020F0502020204030204" pitchFamily="34" charset="0"/>
                <a:ea typeface="Calibri" panose="020F0502020204030204" pitchFamily="34" charset="0"/>
                <a:cs typeface="Times New Roman" panose="02020603050405020304" pitchFamily="18" charset="0"/>
              </a:rPr>
              <a:t>generella aspekten </a:t>
            </a:r>
            <a:r>
              <a:rPr lang="sv-SE" b="0" i="0" dirty="0">
                <a:effectLst/>
                <a:latin typeface="Calibri" panose="020F0502020204030204" pitchFamily="34" charset="0"/>
                <a:ea typeface="Calibri" panose="020F0502020204030204" pitchFamily="34" charset="0"/>
                <a:cs typeface="Times New Roman" panose="02020603050405020304" pitchFamily="18" charset="0"/>
              </a:rPr>
              <a:t>– som </a:t>
            </a:r>
            <a:r>
              <a:rPr lang="sv-SE" dirty="0">
                <a:effectLst/>
                <a:latin typeface="Calibri" panose="020F0502020204030204" pitchFamily="34" charset="0"/>
                <a:ea typeface="Calibri" panose="020F0502020204030204" pitchFamily="34" charset="0"/>
                <a:cs typeface="Times New Roman" panose="02020603050405020304" pitchFamily="18" charset="0"/>
              </a:rPr>
              <a:t>omfattar alla medlemmars beteende och input som har med teamets arbete att göra. Planering, att utmana teamet att tänka i nya banor, stötta och vägleda andra medlemmar, sammanfatta vad som har sagts och beslutats, osv. </a:t>
            </a:r>
          </a:p>
          <a:p>
            <a:pPr>
              <a:lnSpc>
                <a:spcPct val="107000"/>
              </a:lnSpc>
              <a:spcAft>
                <a:spcPts val="800"/>
              </a:spcAft>
            </a:pPr>
            <a:r>
              <a:rPr lang="sv-SE" dirty="0">
                <a:effectLst/>
                <a:latin typeface="Calibri" panose="020F0502020204030204" pitchFamily="34" charset="0"/>
                <a:ea typeface="Calibri" panose="020F0502020204030204" pitchFamily="34" charset="0"/>
                <a:cs typeface="Times New Roman" panose="02020603050405020304" pitchFamily="18" charset="0"/>
              </a:rPr>
              <a:t>De generella aspekterna kommer fram genom kunskap, erfarenhet och styrkor som ni alla har men som är inte explicita i uppdragsbeskrivningar. </a:t>
            </a:r>
          </a:p>
          <a:p>
            <a:pPr marL="0" marR="0" lvl="0" indent="0" algn="l" defTabSz="914400" rtl="0" eaLnBrk="1" fontAlgn="auto" latinLnBrk="0" hangingPunct="1">
              <a:lnSpc>
                <a:spcPct val="107000"/>
              </a:lnSpc>
              <a:spcBef>
                <a:spcPts val="0"/>
              </a:spcBef>
              <a:spcAft>
                <a:spcPts val="800"/>
              </a:spcAft>
              <a:buClrTx/>
              <a:buSzTx/>
              <a:buFontTx/>
              <a:buNone/>
              <a:tabLst/>
              <a:defRPr/>
            </a:pPr>
            <a:r>
              <a:rPr lang="sv-SE" dirty="0">
                <a:effectLst/>
                <a:latin typeface="Calibri" panose="020F0502020204030204" pitchFamily="34" charset="0"/>
                <a:ea typeface="Calibri" panose="020F0502020204030204" pitchFamily="34" charset="0"/>
                <a:cs typeface="Times New Roman" panose="02020603050405020304" pitchFamily="18" charset="0"/>
              </a:rPr>
              <a:t>Generella rollen är central för hur väl styrelsen fungerar, men den glöms alltför ofta bort eller tas inte på tillräckligt stort allvar. </a:t>
            </a:r>
          </a:p>
          <a:p>
            <a:pPr marL="0" marR="0" lvl="0" indent="0" algn="l" defTabSz="914400" rtl="0" eaLnBrk="1" fontAlgn="auto" latinLnBrk="0" hangingPunct="1">
              <a:lnSpc>
                <a:spcPct val="107000"/>
              </a:lnSpc>
              <a:spcBef>
                <a:spcPts val="0"/>
              </a:spcBef>
              <a:spcAft>
                <a:spcPts val="800"/>
              </a:spcAft>
              <a:buClrTx/>
              <a:buSzTx/>
              <a:buFontTx/>
              <a:buNone/>
              <a:tabLst/>
              <a:defRPr/>
            </a:pPr>
            <a:r>
              <a:rPr lang="sv-SE" dirty="0">
                <a:effectLst/>
                <a:latin typeface="Calibri" panose="020F0502020204030204" pitchFamily="34" charset="0"/>
                <a:ea typeface="Calibri" panose="020F0502020204030204" pitchFamily="34" charset="0"/>
                <a:cs typeface="Times New Roman" panose="02020603050405020304" pitchFamily="18" charset="0"/>
              </a:rPr>
              <a:t>När man har förstått hur viktig den här rollen är blir det tydligt hur medlemmarna bidrar.</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sv-SE" dirty="0">
                <a:effectLst/>
                <a:latin typeface="Calibri" panose="020F0502020204030204" pitchFamily="34" charset="0"/>
                <a:ea typeface="Calibri" panose="020F0502020204030204" pitchFamily="34" charset="0"/>
                <a:cs typeface="Times New Roman" panose="02020603050405020304" pitchFamily="18" charset="0"/>
              </a:rPr>
              <a:t>I den här workshopen ska ni både diskutera de funktionella rollerna som finns eller behövs i styrelsen (beroende på om ni redan har fasta roller eller ej) och de styrkor som ni alla bidrar med och som finns utöver den funktionella rollen så att säga. Men först till den funktionella biten i nästa bild.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4814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55717-2BCD-7B11-D78E-9B42ACC7CB89}"/>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364CBA0-D148-5B1F-C30F-DDF3876CA8D8}"/>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7AD487D-2444-7753-256E-D0CF18B6A2E1}"/>
              </a:ext>
            </a:extLst>
          </p:cNvPr>
          <p:cNvSpPr>
            <a:spLocks noGrp="1"/>
          </p:cNvSpPr>
          <p:nvPr>
            <p:ph type="body" idx="1"/>
          </p:nvPr>
        </p:nvSpPr>
        <p:spPr/>
        <p:txBody>
          <a:bodyPr/>
          <a:lstStyle/>
          <a:p>
            <a:r>
              <a:rPr lang="sv-SE" dirty="0"/>
              <a:t>Innan ni sätter igång med att diskutera era funktionella och generella roller ska ni prata några minuter om varför vi ska ha roller och ansvarsfördelning. </a:t>
            </a:r>
          </a:p>
          <a:p>
            <a:endParaRPr lang="sv-SE" dirty="0"/>
          </a:p>
          <a:p>
            <a:r>
              <a:rPr lang="sv-SE" dirty="0"/>
              <a:t>Trots att ordföranden har ett övergripande ansvar för styrelsens arbete är det allas ansvar att se till att arbetet inom styrelsen fördelas på ett rimligt och hållbart sätt. Hela gruppen behöver ta ansvar för styrelsens arbete helt enkelt. I detta ska vi hitta våra olika roller som, förutom ordförande och kassör som måste finnas, i bästa fall speglar lite det vi tycker är kul och känner att vi kan bidra med. Vilka roller som ska finnas i styrelsen bestämmer ni själva, utöver ordförande och kassör, och beror på behovet som finns inom föreningen och styrelsen. Men här har vi några exempel på roller som ofta finns i våra styrelser och som kan vara bra att ha. </a:t>
            </a:r>
          </a:p>
          <a:p>
            <a:endParaRPr lang="sv-SE" dirty="0"/>
          </a:p>
          <a:p>
            <a:r>
              <a:rPr lang="sv-SE" dirty="0"/>
              <a:t>Medlemsansvarig: är ansvarig för att hålla koll på medlemmarna via medlemsregistret – registreras som sådan och får då tillgång till registret. Att hålla koll på när nya medlemmar tillkommer är viktigt för att kunna bjuda in till träffar för nya medlemmar eller andra aktiviteter i partiföreningen. Medlemsansvarig kan även organisera ringuppdrag där styrelsen/medlemmar ringer andra medlemmar inför större aktiviteter eller 1 maj och liknande. </a:t>
            </a:r>
          </a:p>
          <a:p>
            <a:endParaRPr lang="sv-SE" b="0" noProof="0" dirty="0">
              <a:ea typeface="Calibri"/>
              <a:cs typeface="Calibri"/>
            </a:endParaRPr>
          </a:p>
          <a:p>
            <a:r>
              <a:rPr lang="sv-SE" b="0" noProof="0" dirty="0">
                <a:ea typeface="Calibri"/>
                <a:cs typeface="Calibri"/>
              </a:rPr>
              <a:t>Internfeministiskt ansvarig: är ansvarig för att hålla koll på det internfeministiska arbetet i föreningen, som vi pratar mer om i delkurs 2. Det kan handla om att ta talartid på formella möten och se till att den fördelas på ett jämlikt sätt. Generellt så handlar det om att säkerställa att föreningens verksamhet organiseras på ett internfeministiskt sätt dvs inkluderande och att möjliga hinder för medlemmarnas deltagande uppmärksammas och åtgärdas tex. Det kan även handla om att utbilda medlemmar i internfeminism. </a:t>
            </a:r>
          </a:p>
          <a:p>
            <a:endParaRPr lang="sv-SE" b="0" noProof="0" dirty="0">
              <a:ea typeface="Calibri"/>
              <a:cs typeface="Calibri"/>
            </a:endParaRPr>
          </a:p>
          <a:p>
            <a:r>
              <a:rPr lang="sv-SE" b="0" noProof="0" dirty="0">
                <a:ea typeface="Calibri"/>
                <a:cs typeface="Calibri"/>
              </a:rPr>
              <a:t>Studieansvarig är ansvarig för utbildningar och studier inom föreningen. Det kan handla om att själv hålla i dessa eller att organisera tillfällen där andra bjuds in för att föreläsa eller hålla en utbildning i specifika ämnen för både styrelsen och medlemmarna. </a:t>
            </a:r>
          </a:p>
          <a:p>
            <a:endParaRPr lang="sv-SE" b="0" noProof="0" dirty="0">
              <a:ea typeface="Calibri"/>
              <a:cs typeface="Calibri"/>
            </a:endParaRPr>
          </a:p>
          <a:p>
            <a:r>
              <a:rPr lang="sv-SE" b="0" noProof="0" dirty="0">
                <a:ea typeface="Calibri"/>
                <a:cs typeface="Calibri"/>
              </a:rPr>
              <a:t>Oavsett vilka roller ni ser som viktiga och har i er styrelse så är styrelsearbetet ett teamarbete där alla har ett gemensamt ansvar. Ni är ett lag som blir starkare när ni spelar ihop. Därför är en jämn ansvarsfördelning viktig där ni hjälps åt när det behövs och säger till om det blir för mycket så andra kan hjälpa till. </a:t>
            </a:r>
          </a:p>
          <a:p>
            <a:endParaRPr lang="sv-SE" b="0" noProof="0" dirty="0">
              <a:ea typeface="Calibri"/>
              <a:cs typeface="Calibri"/>
            </a:endParaRPr>
          </a:p>
          <a:p>
            <a:r>
              <a:rPr lang="sv-SE" b="1" noProof="0" dirty="0">
                <a:ea typeface="Calibri"/>
                <a:cs typeface="Calibri"/>
              </a:rPr>
              <a:t>Om ni redan har tydliga roller i er styrelse: bra, då kan ni diskutera bilderna 4+5 (svarta rubriker). Om ni inte har bestämt vilka roller som ska finnas och hur de ska fördelas så kan ni diskutera bilderna 6+7 (röda rubriker).  </a:t>
            </a:r>
          </a:p>
        </p:txBody>
      </p:sp>
      <p:sp>
        <p:nvSpPr>
          <p:cNvPr id="4" name="Platshållare för bildnummer 3">
            <a:extLst>
              <a:ext uri="{FF2B5EF4-FFF2-40B4-BE49-F238E27FC236}">
                <a16:creationId xmlns:a16="http://schemas.microsoft.com/office/drawing/2014/main" id="{5B094F3B-A5B0-0A70-6A2B-97964F3ED8B0}"/>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4C2948-C2F0-4C66-8A87-BEB6C86BDAF2}"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4615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404813"/>
            <a:ext cx="2625725" cy="1476375"/>
          </a:xfrm>
        </p:spPr>
      </p:sp>
      <p:sp>
        <p:nvSpPr>
          <p:cNvPr id="3" name="Platshållare för anteckningar 2"/>
          <p:cNvSpPr>
            <a:spLocks noGrp="1"/>
          </p:cNvSpPr>
          <p:nvPr>
            <p:ph type="body" idx="1"/>
          </p:nvPr>
        </p:nvSpPr>
        <p:spPr>
          <a:xfrm>
            <a:off x="685800" y="2026507"/>
            <a:ext cx="5486400" cy="6712679"/>
          </a:xfrm>
        </p:spPr>
        <p:txBody>
          <a:bodyPr/>
          <a:lstStyle/>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Ta er individuellt några minuter och beskriv ditt uppdrag (funktionella roll): vad handlar den om, vad ska du göra i din roll. Och sedan skriver du ner några styrkor som du har som bidrar till styrelsens och/eller föreningens arbete.</a:t>
            </a: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Det kan vara vad som helst. Du är nyfiken, driven, en bra lyssnare, någon som gillar att utmana, skeptisk, glad, kanske en erfarenhet du har som bidrar till gruppen. </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Ta er 10 minuter för det.</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Sen ska du hitta en av dina kamrater i styrelsen och berätta för den om dig själv – alla aspekter av din roll. Det gör ni båda i 5 minuter var. </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Efter det får alla berättar för hela gruppen om den person de har pratat med. </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Så 10-minuter själv, sen 5-minuter att berätta för varandra.</a:t>
            </a: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Sen ska ni få 1 minut var att berätta om varandra för gruppen – och ni får även lägga till några ord om personens styrkor om du vill – ibland är vi inte så bra själv att förstå just hur bra vi verkligen är.</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Efter detta får ni gärna diskutera om er rollfördelning känns bra eller om ni känner att ni vill ändra något och varför. </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7409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2D28E2-9AC0-46C3-395B-E694D7723D9E}"/>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23C5F8F7-3423-8B8F-9159-5311DBE1AECC}"/>
              </a:ext>
            </a:extLst>
          </p:cNvPr>
          <p:cNvSpPr>
            <a:spLocks noGrp="1" noRot="1" noChangeAspect="1"/>
          </p:cNvSpPr>
          <p:nvPr>
            <p:ph type="sldImg"/>
          </p:nvPr>
        </p:nvSpPr>
        <p:spPr>
          <a:xfrm>
            <a:off x="685800" y="404813"/>
            <a:ext cx="2625725" cy="1476375"/>
          </a:xfrm>
        </p:spPr>
      </p:sp>
      <p:sp>
        <p:nvSpPr>
          <p:cNvPr id="3" name="Platshållare för anteckningar 2">
            <a:extLst>
              <a:ext uri="{FF2B5EF4-FFF2-40B4-BE49-F238E27FC236}">
                <a16:creationId xmlns:a16="http://schemas.microsoft.com/office/drawing/2014/main" id="{76D52861-BF98-6CAC-1D1C-36BF7469BD76}"/>
              </a:ext>
            </a:extLst>
          </p:cNvPr>
          <p:cNvSpPr>
            <a:spLocks noGrp="1"/>
          </p:cNvSpPr>
          <p:nvPr>
            <p:ph type="body" idx="1"/>
          </p:nvPr>
        </p:nvSpPr>
        <p:spPr>
          <a:xfrm>
            <a:off x="685800" y="2026507"/>
            <a:ext cx="5486400" cy="6712679"/>
          </a:xfrm>
        </p:spPr>
        <p:txBody>
          <a:bodyPr/>
          <a:lstStyle/>
          <a:p>
            <a:pPr>
              <a:lnSpc>
                <a:spcPct val="107000"/>
              </a:lnSpc>
              <a:spcAft>
                <a:spcPts val="800"/>
              </a:spcAft>
            </a:pPr>
            <a:r>
              <a:rPr lang="sv-SE" sz="1200">
                <a:effectLst/>
                <a:latin typeface="Calibri" panose="020F0502020204030204" pitchFamily="34" charset="0"/>
                <a:ea typeface="Calibri" panose="020F0502020204030204" pitchFamily="34" charset="0"/>
                <a:cs typeface="Times New Roman" panose="02020603050405020304" pitchFamily="18" charset="0"/>
              </a:rPr>
              <a:t>Ta </a:t>
            </a:r>
            <a:r>
              <a:rPr lang="sv-SE" sz="1200" dirty="0">
                <a:effectLst/>
                <a:latin typeface="Calibri" panose="020F0502020204030204" pitchFamily="34" charset="0"/>
                <a:ea typeface="Calibri" panose="020F0502020204030204" pitchFamily="34" charset="0"/>
                <a:cs typeface="Times New Roman" panose="02020603050405020304" pitchFamily="18" charset="0"/>
              </a:rPr>
              <a:t>er individuellt några minuter och beskriv ditt uppdrag (funktionella roll): vad handlar den om, vad ska du göra i din roll. Och sedan skriver du ner några styrkor som du har som bidrar till styrelsens och/eller föreningens arbete.</a:t>
            </a: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Det kan vara vad som helst. Du är nyfiken, driven, en bra lyssnare, någon som gillar att utmana, skeptisk, glad, kanske en erfarenhet du har som bidrar till gruppen. </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Ta er 10 minuter för det.</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Sen ska du hitta en av dina kamrater i styrelsen och berätta för den om dig själv – alla aspekter av din roll. Det gör ni båda i 5 minuter var. </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Efter det får alla berättar för hela gruppen om den person de har pratat med. </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Så 10-minuter själv, sen 5-minuter att berätta för varandra.</a:t>
            </a: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Sen ska ni få 1 minut var att berätta om varandra för gruppen – och ni får även lägga till några ord om personens styrkor om du vill – ibland är vi inte så bra själv att förstå just hur bra vi verkligen är.</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noProof="0" dirty="0">
                <a:effectLst/>
                <a:latin typeface="Calibri" panose="020F0502020204030204" pitchFamily="34" charset="0"/>
                <a:ea typeface="Calibri" panose="020F0502020204030204" pitchFamily="34" charset="0"/>
                <a:cs typeface="Times New Roman" panose="02020603050405020304" pitchFamily="18" charset="0"/>
              </a:rPr>
              <a:t>Efter det är det dags att diskutera vilka behov som finns i styrelsen och i föreningen och därmed vilka roller som skulle behövas.</a:t>
            </a: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200" noProof="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a:extLst>
              <a:ext uri="{FF2B5EF4-FFF2-40B4-BE49-F238E27FC236}">
                <a16:creationId xmlns:a16="http://schemas.microsoft.com/office/drawing/2014/main" id="{6F7C449D-DF44-120A-D4D9-46D78D8BB79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4029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7B5AA6-4E10-92F7-D1A4-F8B35D52AEE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E3E9848-5CFA-40C8-2799-AAE898F095AC}"/>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E84D8187-4F0B-7828-D314-571CC7D65001}"/>
              </a:ext>
            </a:extLst>
          </p:cNvPr>
          <p:cNvSpPr>
            <a:spLocks noGrp="1"/>
          </p:cNvSpPr>
          <p:nvPr>
            <p:ph type="body" idx="1"/>
          </p:nvPr>
        </p:nvSpPr>
        <p:spPr/>
        <p:txBody>
          <a:bodyPr/>
          <a:lstStyle/>
          <a:p>
            <a:r>
              <a:rPr lang="sv-SE" b="0" noProof="0" dirty="0">
                <a:ea typeface="Calibri"/>
                <a:cs typeface="Calibri"/>
              </a:rPr>
              <a:t>Som ni gick igenom i början så styr framför allt behoven i föreningen och inom styrelsen samt ert intresse och er vilja vilka roller som behövs i styrelsen. Här ser ni de exempel som togs upp tidigare också.</a:t>
            </a:r>
          </a:p>
          <a:p>
            <a:endParaRPr lang="sv-SE" b="0" noProof="0" dirty="0">
              <a:ea typeface="Calibri"/>
              <a:cs typeface="Calibri"/>
            </a:endParaRPr>
          </a:p>
          <a:p>
            <a:r>
              <a:rPr lang="sv-SE" b="0" noProof="0" dirty="0">
                <a:ea typeface="Calibri"/>
                <a:cs typeface="Calibri"/>
              </a:rPr>
              <a:t>Ta er nu minst 15 minuter för att diskutera följande:</a:t>
            </a:r>
          </a:p>
          <a:p>
            <a:endParaRPr lang="sv-SE" b="0" noProof="0" dirty="0">
              <a:ea typeface="Calibri"/>
              <a:cs typeface="Calibri"/>
            </a:endParaRPr>
          </a:p>
          <a:p>
            <a:pPr marL="228600" indent="-228600">
              <a:buAutoNum type="arabicPeriod"/>
            </a:pPr>
            <a:r>
              <a:rPr lang="sv-SE" b="0" noProof="0" dirty="0">
                <a:ea typeface="Calibri"/>
                <a:cs typeface="Calibri"/>
              </a:rPr>
              <a:t>Vilka behov finns det i föreningen och styrelsen? Exempel: Har någon koll på medlemsregistret än? Hur går det med det internfeministiska arbetet? Vill och kan vi lägga energi på studier och kurser?</a:t>
            </a:r>
          </a:p>
          <a:p>
            <a:pPr marL="228600" indent="-228600">
              <a:buAutoNum type="arabicPeriod"/>
            </a:pPr>
            <a:r>
              <a:rPr lang="sv-SE" b="0" noProof="0" dirty="0">
                <a:ea typeface="Calibri"/>
                <a:cs typeface="Calibri"/>
              </a:rPr>
              <a:t>Vilka roller kan och vill ni ha i styrelsen förutom ordförande och kassör? </a:t>
            </a:r>
          </a:p>
          <a:p>
            <a:pPr marL="228600" indent="-228600">
              <a:buAutoNum type="arabicPeriod"/>
            </a:pPr>
            <a:r>
              <a:rPr lang="sv-SE" b="0" noProof="0" dirty="0">
                <a:ea typeface="Calibri"/>
                <a:cs typeface="Calibri"/>
              </a:rPr>
              <a:t>Skriv upp dessa roller och några punkter om vad den rollen innebär för er. </a:t>
            </a:r>
          </a:p>
          <a:p>
            <a:pPr marL="228600" indent="-228600">
              <a:buAutoNum type="arabicPeriod"/>
            </a:pPr>
            <a:r>
              <a:rPr lang="sv-SE" b="0" noProof="0" dirty="0">
                <a:ea typeface="Calibri"/>
                <a:cs typeface="Calibri"/>
              </a:rPr>
              <a:t>Till nästa styrelsemöte kan ni nu förbereda att välja ledamöter till dessa roller om ni är överens om att det är dessa som behövs och att det finns personer som vill och kan ta dem. </a:t>
            </a:r>
          </a:p>
        </p:txBody>
      </p:sp>
      <p:sp>
        <p:nvSpPr>
          <p:cNvPr id="4" name="Platshållare för bildnummer 3">
            <a:extLst>
              <a:ext uri="{FF2B5EF4-FFF2-40B4-BE49-F238E27FC236}">
                <a16:creationId xmlns:a16="http://schemas.microsoft.com/office/drawing/2014/main" id="{11DF37ED-BC98-95C3-5623-949A6C382CA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4C2948-C2F0-4C66-8A87-BEB6C86BDAF2}"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3102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50753-9E01-824D-98E1-09525B32317E}"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109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B2BF31-D1A2-73B2-366B-FBCEB6DA8B4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86B9246-2684-3459-A401-ACC2921844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75B04D23-72DB-021E-E646-02DEB7A2F1E8}"/>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5" name="Platshållare för sidfot 4">
            <a:extLst>
              <a:ext uri="{FF2B5EF4-FFF2-40B4-BE49-F238E27FC236}">
                <a16:creationId xmlns:a16="http://schemas.microsoft.com/office/drawing/2014/main" id="{568C1EE3-C094-8671-B75D-31477778D65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7E35DD0-DA2D-2961-9317-99A6BF50267C}"/>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16670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C8F40C-FC37-6837-BD0D-C5AD6D2FC14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168E513-43BC-EB75-4768-5DD2D4642935}"/>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F6DA2E1-A9F6-EE4A-9B22-3A291EBBC1F4}"/>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5" name="Platshållare för sidfot 4">
            <a:extLst>
              <a:ext uri="{FF2B5EF4-FFF2-40B4-BE49-F238E27FC236}">
                <a16:creationId xmlns:a16="http://schemas.microsoft.com/office/drawing/2014/main" id="{82B7B8F2-F9DC-3A75-3E7D-C95A424330F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480915D-0BED-1401-016B-F701BFA42C51}"/>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160883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B8C18FD-09EB-9F50-3824-0A9DA154B52B}"/>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745CA32-F3BB-398D-E14B-6759A282A03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4C2E219-8523-2C16-3A0A-B82FAD1928F2}"/>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5" name="Platshållare för sidfot 4">
            <a:extLst>
              <a:ext uri="{FF2B5EF4-FFF2-40B4-BE49-F238E27FC236}">
                <a16:creationId xmlns:a16="http://schemas.microsoft.com/office/drawing/2014/main" id="{B2969E14-8215-75F3-F984-5F86E1DD1E2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C756F3C-24A5-F196-7F73-37B8D5F1A85B}"/>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3109897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Orangea">
    <p:bg>
      <p:bgPr>
        <a:solidFill>
          <a:schemeClr val="accent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FC653E03-9333-4D6F-8487-07DA6904FEF7}" type="datetime1">
              <a:rPr lang="sv-SE" smtClean="0"/>
              <a:t>2025-02-27</a:t>
            </a:fld>
            <a:endParaRPr lang="sv-SE"/>
          </a:p>
        </p:txBody>
      </p:sp>
    </p:spTree>
    <p:extLst>
      <p:ext uri="{BB962C8B-B14F-4D97-AF65-F5344CB8AC3E}">
        <p14:creationId xmlns:p14="http://schemas.microsoft.com/office/powerpoint/2010/main" val="1592576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Rubrikbild Ljusgrön">
    <p:bg>
      <p:bgPr>
        <a:solidFill>
          <a:srgbClr val="D6E04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B3AB48E4-39FB-45D2-A504-CE30F0DAA1E9}" type="datetime1">
              <a:rPr lang="sv-SE" smtClean="0"/>
              <a:t>2025-02-27</a:t>
            </a:fld>
            <a:endParaRPr lang="sv-SE"/>
          </a:p>
        </p:txBody>
      </p:sp>
    </p:spTree>
    <p:extLst>
      <p:ext uri="{BB962C8B-B14F-4D97-AF65-F5344CB8AC3E}">
        <p14:creationId xmlns:p14="http://schemas.microsoft.com/office/powerpoint/2010/main" val="2727001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Rubrikbild Ljusgul">
    <p:bg>
      <p:bgPr>
        <a:solidFill>
          <a:srgbClr val="FFF9BF"/>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44D89C10-B661-4EC8-B42D-75EC276A6697}" type="datetime1">
              <a:rPr lang="sv-SE" smtClean="0"/>
              <a:t>2025-02-27</a:t>
            </a:fld>
            <a:endParaRPr lang="sv-SE"/>
          </a:p>
        </p:txBody>
      </p:sp>
    </p:spTree>
    <p:extLst>
      <p:ext uri="{BB962C8B-B14F-4D97-AF65-F5344CB8AC3E}">
        <p14:creationId xmlns:p14="http://schemas.microsoft.com/office/powerpoint/2010/main" val="2483327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99DFE6-5F36-43E6-A815-425753B1C1C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E382B26-A747-4C11-A29D-86262E883A1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E7B0BE-BF78-4923-A1ED-B2337CEB9CA0}"/>
              </a:ext>
            </a:extLst>
          </p:cNvPr>
          <p:cNvSpPr>
            <a:spLocks noGrp="1"/>
          </p:cNvSpPr>
          <p:nvPr>
            <p:ph type="dt" sz="half" idx="10"/>
          </p:nvPr>
        </p:nvSpPr>
        <p:spPr/>
        <p:txBody>
          <a:bodyPr/>
          <a:lstStyle/>
          <a:p>
            <a:fld id="{9E73F311-477E-433D-AADB-0C304DC2A3B6}" type="datetime1">
              <a:rPr lang="sv-SE" smtClean="0"/>
              <a:t>2025-02-27</a:t>
            </a:fld>
            <a:endParaRPr lang="sv-SE"/>
          </a:p>
        </p:txBody>
      </p:sp>
      <p:sp>
        <p:nvSpPr>
          <p:cNvPr id="5" name="Platshållare för sidfot 4">
            <a:extLst>
              <a:ext uri="{FF2B5EF4-FFF2-40B4-BE49-F238E27FC236}">
                <a16:creationId xmlns:a16="http://schemas.microsoft.com/office/drawing/2014/main" id="{0D1B93CA-A931-4A02-9B45-3574C825696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BA56366-4BAE-4DB5-B4BA-3BC92BE6ACE0}"/>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4272576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CB1124-1F61-41CF-AC58-3F5F0513348A}"/>
              </a:ext>
            </a:extLst>
          </p:cNvPr>
          <p:cNvSpPr>
            <a:spLocks noGrp="1"/>
          </p:cNvSpPr>
          <p:nvPr>
            <p:ph type="title"/>
          </p:nvPr>
        </p:nvSpPr>
        <p:spPr>
          <a:xfrm>
            <a:off x="719999" y="1844675"/>
            <a:ext cx="10764000" cy="1564035"/>
          </a:xfrm>
        </p:spPr>
        <p:txBody>
          <a:bodyPr anchor="b"/>
          <a:lstStyle>
            <a:lvl1pPr>
              <a:defRPr sz="4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CAF0BE4-03B5-4CFC-B888-4B26EB9BD62B}"/>
              </a:ext>
            </a:extLst>
          </p:cNvPr>
          <p:cNvSpPr>
            <a:spLocks noGrp="1"/>
          </p:cNvSpPr>
          <p:nvPr>
            <p:ph type="body" idx="1"/>
          </p:nvPr>
        </p:nvSpPr>
        <p:spPr>
          <a:xfrm>
            <a:off x="719999" y="3528000"/>
            <a:ext cx="10764000" cy="1512000"/>
          </a:xfrm>
        </p:spPr>
        <p:txBody>
          <a:bodyPr>
            <a:normAutofit/>
          </a:bodyPr>
          <a:lstStyle>
            <a:lvl1pPr marL="0" indent="0">
              <a:spcBef>
                <a:spcPts val="0"/>
              </a:spcBef>
              <a:buNone/>
              <a:defRPr sz="28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ED0F5FA6-9CF5-49C3-ACBD-9AEEEBF87B23}"/>
              </a:ext>
            </a:extLst>
          </p:cNvPr>
          <p:cNvSpPr>
            <a:spLocks noGrp="1"/>
          </p:cNvSpPr>
          <p:nvPr>
            <p:ph type="dt" sz="half" idx="10"/>
          </p:nvPr>
        </p:nvSpPr>
        <p:spPr/>
        <p:txBody>
          <a:bodyPr/>
          <a:lstStyle/>
          <a:p>
            <a:fld id="{13C79551-3E92-4083-A8EE-5BA87A93F129}" type="datetime1">
              <a:rPr lang="sv-SE" smtClean="0"/>
              <a:t>2025-02-27</a:t>
            </a:fld>
            <a:endParaRPr lang="sv-SE"/>
          </a:p>
        </p:txBody>
      </p:sp>
      <p:sp>
        <p:nvSpPr>
          <p:cNvPr id="5" name="Platshållare för sidfot 4">
            <a:extLst>
              <a:ext uri="{FF2B5EF4-FFF2-40B4-BE49-F238E27FC236}">
                <a16:creationId xmlns:a16="http://schemas.microsoft.com/office/drawing/2014/main" id="{6DD97320-6D39-4FD8-86EB-B4B30E15E78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6AC151-4B1A-4956-9425-6A99B177482E}"/>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3290182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81D9FE-E750-4414-BC19-2791975A789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8C90497-25E0-4B33-AEEB-36CE68894402}"/>
              </a:ext>
            </a:extLst>
          </p:cNvPr>
          <p:cNvSpPr>
            <a:spLocks noGrp="1"/>
          </p:cNvSpPr>
          <p:nvPr>
            <p:ph sz="half" idx="1"/>
          </p:nvPr>
        </p:nvSpPr>
        <p:spPr>
          <a:xfrm>
            <a:off x="720000" y="2016001"/>
            <a:ext cx="5220000" cy="4248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5521BFA-9E42-49DE-9039-C72C7882C7BC}"/>
              </a:ext>
            </a:extLst>
          </p:cNvPr>
          <p:cNvSpPr>
            <a:spLocks noGrp="1"/>
          </p:cNvSpPr>
          <p:nvPr>
            <p:ph sz="half" idx="2"/>
          </p:nvPr>
        </p:nvSpPr>
        <p:spPr>
          <a:xfrm>
            <a:off x="6262512" y="2016001"/>
            <a:ext cx="5220000" cy="4248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F27ED82-E8C1-40D1-ACBD-06D6324F2C66}"/>
              </a:ext>
            </a:extLst>
          </p:cNvPr>
          <p:cNvSpPr>
            <a:spLocks noGrp="1"/>
          </p:cNvSpPr>
          <p:nvPr>
            <p:ph type="dt" sz="half" idx="10"/>
          </p:nvPr>
        </p:nvSpPr>
        <p:spPr/>
        <p:txBody>
          <a:bodyPr/>
          <a:lstStyle/>
          <a:p>
            <a:fld id="{D142991D-8C3B-4C3A-A32E-7D02F2548AB9}" type="datetime1">
              <a:rPr lang="sv-SE" smtClean="0"/>
              <a:t>2025-02-27</a:t>
            </a:fld>
            <a:endParaRPr lang="sv-SE"/>
          </a:p>
        </p:txBody>
      </p:sp>
      <p:sp>
        <p:nvSpPr>
          <p:cNvPr id="6" name="Platshållare för sidfot 5">
            <a:extLst>
              <a:ext uri="{FF2B5EF4-FFF2-40B4-BE49-F238E27FC236}">
                <a16:creationId xmlns:a16="http://schemas.microsoft.com/office/drawing/2014/main" id="{CBA50453-CCC9-4EBC-B4A6-0DFF070C5E0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46E4729-C0A6-498B-9572-989412412C52}"/>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2991555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7A1F4C-72D7-4E98-B7CD-6D51C3905EE2}"/>
              </a:ext>
            </a:extLst>
          </p:cNvPr>
          <p:cNvSpPr>
            <a:spLocks noGrp="1"/>
          </p:cNvSpPr>
          <p:nvPr>
            <p:ph type="title"/>
          </p:nvPr>
        </p:nvSpPr>
        <p:spPr>
          <a:xfrm>
            <a:off x="720000" y="684000"/>
            <a:ext cx="10764000" cy="1152000"/>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864B0F3-33AF-4D34-AC7D-9AE254D17B30}"/>
              </a:ext>
            </a:extLst>
          </p:cNvPr>
          <p:cNvSpPr>
            <a:spLocks noGrp="1"/>
          </p:cNvSpPr>
          <p:nvPr>
            <p:ph type="body" idx="1"/>
          </p:nvPr>
        </p:nvSpPr>
        <p:spPr>
          <a:xfrm>
            <a:off x="719999" y="2016001"/>
            <a:ext cx="5220000" cy="360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C5354F8B-759C-4F98-A5E0-3BC5BFFD9F73}"/>
              </a:ext>
            </a:extLst>
          </p:cNvPr>
          <p:cNvSpPr>
            <a:spLocks noGrp="1"/>
          </p:cNvSpPr>
          <p:nvPr>
            <p:ph sz="half" idx="2"/>
          </p:nvPr>
        </p:nvSpPr>
        <p:spPr>
          <a:xfrm>
            <a:off x="720000" y="2448000"/>
            <a:ext cx="5220000" cy="3816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E810588-43E0-443E-9F48-BF0197678D4B}"/>
              </a:ext>
            </a:extLst>
          </p:cNvPr>
          <p:cNvSpPr>
            <a:spLocks noGrp="1"/>
          </p:cNvSpPr>
          <p:nvPr>
            <p:ph type="body" sz="quarter" idx="3"/>
          </p:nvPr>
        </p:nvSpPr>
        <p:spPr>
          <a:xfrm>
            <a:off x="6262512" y="2016001"/>
            <a:ext cx="5220000" cy="360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25E815C-D9F7-4945-BBAC-D50E1483E57A}"/>
              </a:ext>
            </a:extLst>
          </p:cNvPr>
          <p:cNvSpPr>
            <a:spLocks noGrp="1"/>
          </p:cNvSpPr>
          <p:nvPr>
            <p:ph sz="quarter" idx="4"/>
          </p:nvPr>
        </p:nvSpPr>
        <p:spPr>
          <a:xfrm>
            <a:off x="6262512" y="2448000"/>
            <a:ext cx="5220000" cy="3816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5CA87483-8585-4EB5-86FD-958433E6E787}"/>
              </a:ext>
            </a:extLst>
          </p:cNvPr>
          <p:cNvSpPr>
            <a:spLocks noGrp="1"/>
          </p:cNvSpPr>
          <p:nvPr>
            <p:ph type="dt" sz="half" idx="10"/>
          </p:nvPr>
        </p:nvSpPr>
        <p:spPr/>
        <p:txBody>
          <a:bodyPr/>
          <a:lstStyle/>
          <a:p>
            <a:fld id="{E91C6D62-DB9E-4FFD-A6CF-3A209E908F60}" type="datetime1">
              <a:rPr lang="sv-SE" smtClean="0"/>
              <a:t>2025-02-27</a:t>
            </a:fld>
            <a:endParaRPr lang="sv-SE"/>
          </a:p>
        </p:txBody>
      </p:sp>
      <p:sp>
        <p:nvSpPr>
          <p:cNvPr id="8" name="Platshållare för sidfot 7">
            <a:extLst>
              <a:ext uri="{FF2B5EF4-FFF2-40B4-BE49-F238E27FC236}">
                <a16:creationId xmlns:a16="http://schemas.microsoft.com/office/drawing/2014/main" id="{BA18D3C5-C9DB-4320-A308-B94D5F36079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22E109F-BC29-4BC9-BEDB-8E2C5463FFDF}"/>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11970411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E2EF14-9D56-4378-9C0B-5180825DF04A}"/>
              </a:ext>
            </a:extLst>
          </p:cNvPr>
          <p:cNvSpPr>
            <a:spLocks noGrp="1"/>
          </p:cNvSpPr>
          <p:nvPr>
            <p:ph type="title"/>
          </p:nvPr>
        </p:nvSpPr>
        <p:spPr>
          <a:xfrm>
            <a:off x="720000" y="684000"/>
            <a:ext cx="10764000" cy="1152000"/>
          </a:xfrm>
        </p:spPr>
        <p:txBody>
          <a:bodyPr anchor="t"/>
          <a:lstStyle>
            <a:lvl1pPr>
              <a:defRPr sz="4000"/>
            </a:lvl1pPr>
          </a:lstStyle>
          <a:p>
            <a:r>
              <a:rPr lang="sv-SE"/>
              <a:t>Klicka här för att ändra mall för rubrikformat</a:t>
            </a:r>
          </a:p>
        </p:txBody>
      </p:sp>
      <p:sp>
        <p:nvSpPr>
          <p:cNvPr id="4" name="Platshållare för text 3">
            <a:extLst>
              <a:ext uri="{FF2B5EF4-FFF2-40B4-BE49-F238E27FC236}">
                <a16:creationId xmlns:a16="http://schemas.microsoft.com/office/drawing/2014/main" id="{F61733C0-5A35-40E8-B673-36CEB07A54E1}"/>
              </a:ext>
            </a:extLst>
          </p:cNvPr>
          <p:cNvSpPr>
            <a:spLocks noGrp="1"/>
          </p:cNvSpPr>
          <p:nvPr>
            <p:ph type="body" sz="half" idx="2"/>
          </p:nvPr>
        </p:nvSpPr>
        <p:spPr>
          <a:xfrm>
            <a:off x="719999" y="2016001"/>
            <a:ext cx="10776676" cy="4248000"/>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88121EA-37D4-478C-B3B9-07C13FF061D4}"/>
              </a:ext>
            </a:extLst>
          </p:cNvPr>
          <p:cNvSpPr>
            <a:spLocks noGrp="1"/>
          </p:cNvSpPr>
          <p:nvPr>
            <p:ph type="dt" sz="half" idx="10"/>
          </p:nvPr>
        </p:nvSpPr>
        <p:spPr/>
        <p:txBody>
          <a:bodyPr/>
          <a:lstStyle/>
          <a:p>
            <a:fld id="{D8280396-8BF2-40F7-9B86-8F0D83FDC163}" type="datetime1">
              <a:rPr lang="sv-SE" smtClean="0"/>
              <a:t>2025-02-27</a:t>
            </a:fld>
            <a:endParaRPr lang="sv-SE"/>
          </a:p>
        </p:txBody>
      </p:sp>
      <p:sp>
        <p:nvSpPr>
          <p:cNvPr id="6" name="Platshållare för sidfot 5">
            <a:extLst>
              <a:ext uri="{FF2B5EF4-FFF2-40B4-BE49-F238E27FC236}">
                <a16:creationId xmlns:a16="http://schemas.microsoft.com/office/drawing/2014/main" id="{C7A9EC53-41E5-42FC-BF1F-87619595CBD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D9EBF62-2227-420A-AD97-D7D1C6B2FFF2}"/>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3930145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08B29B-8078-F7E6-0B52-9BA131430FB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867E701-7607-CB7D-C397-F9C8D8CC5CC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9FB0EE2-3E31-2663-DAEF-9F874C133330}"/>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5" name="Platshållare för sidfot 4">
            <a:extLst>
              <a:ext uri="{FF2B5EF4-FFF2-40B4-BE49-F238E27FC236}">
                <a16:creationId xmlns:a16="http://schemas.microsoft.com/office/drawing/2014/main" id="{C72FD8DF-1EB6-4B73-69F5-D995FE48FB2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D44DBC0-4C24-1F32-3499-8E1D2CD43E44}"/>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16587902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248AC-EDFD-42C6-BB01-C30DFFBF9725}"/>
              </a:ext>
            </a:extLst>
          </p:cNvPr>
          <p:cNvSpPr>
            <a:spLocks noGrp="1"/>
          </p:cNvSpPr>
          <p:nvPr>
            <p:ph type="title"/>
          </p:nvPr>
        </p:nvSpPr>
        <p:spPr>
          <a:xfrm>
            <a:off x="720000" y="684000"/>
            <a:ext cx="10764000" cy="1152000"/>
          </a:xfrm>
        </p:spPr>
        <p:txBody>
          <a:bodyPr anchor="t"/>
          <a:lstStyle>
            <a:lvl1pPr>
              <a:defRPr sz="40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1A4EC5A-B783-4241-83F0-09DF31F066C9}"/>
              </a:ext>
            </a:extLst>
          </p:cNvPr>
          <p:cNvSpPr>
            <a:spLocks noGrp="1"/>
          </p:cNvSpPr>
          <p:nvPr>
            <p:ph type="pic" idx="1"/>
          </p:nvPr>
        </p:nvSpPr>
        <p:spPr>
          <a:xfrm>
            <a:off x="2500608" y="2016001"/>
            <a:ext cx="7200000" cy="4249862"/>
          </a:xfrm>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5" name="Platshållare för datum 4">
            <a:extLst>
              <a:ext uri="{FF2B5EF4-FFF2-40B4-BE49-F238E27FC236}">
                <a16:creationId xmlns:a16="http://schemas.microsoft.com/office/drawing/2014/main" id="{E1923511-AB4F-47B6-A20F-E593766A165E}"/>
              </a:ext>
            </a:extLst>
          </p:cNvPr>
          <p:cNvSpPr>
            <a:spLocks noGrp="1"/>
          </p:cNvSpPr>
          <p:nvPr>
            <p:ph type="dt" sz="half" idx="10"/>
          </p:nvPr>
        </p:nvSpPr>
        <p:spPr/>
        <p:txBody>
          <a:bodyPr/>
          <a:lstStyle/>
          <a:p>
            <a:fld id="{6C225466-FAB3-4FDC-AB8D-7DEED91FA9F0}" type="datetime1">
              <a:rPr lang="sv-SE" smtClean="0"/>
              <a:t>2025-02-27</a:t>
            </a:fld>
            <a:endParaRPr lang="sv-SE"/>
          </a:p>
        </p:txBody>
      </p:sp>
      <p:sp>
        <p:nvSpPr>
          <p:cNvPr id="6" name="Platshållare för sidfot 5">
            <a:extLst>
              <a:ext uri="{FF2B5EF4-FFF2-40B4-BE49-F238E27FC236}">
                <a16:creationId xmlns:a16="http://schemas.microsoft.com/office/drawing/2014/main" id="{CCA8EA35-C39A-4D18-8863-F4E2F85A2BA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901D2B8-3DCD-4DA9-BFB3-47BDD9AAADC3}"/>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21191426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Rubrik och Helsides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1A4EC5A-B783-4241-83F0-09DF31F066C9}"/>
              </a:ext>
            </a:extLst>
          </p:cNvPr>
          <p:cNvSpPr>
            <a:spLocks noGrp="1"/>
          </p:cNvSpPr>
          <p:nvPr>
            <p:ph type="pic" idx="1"/>
          </p:nvPr>
        </p:nvSpPr>
        <p:spPr>
          <a:xfrm>
            <a:off x="0" y="0"/>
            <a:ext cx="12192000" cy="6935778"/>
          </a:xfrm>
          <a:solidFill>
            <a:schemeClr val="bg1">
              <a:lumMod val="85000"/>
            </a:schemeClr>
          </a:solidFill>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E44248AC-EDFD-42C6-BB01-C30DFFBF9725}"/>
              </a:ext>
            </a:extLst>
          </p:cNvPr>
          <p:cNvSpPr>
            <a:spLocks noGrp="1"/>
          </p:cNvSpPr>
          <p:nvPr>
            <p:ph type="title"/>
          </p:nvPr>
        </p:nvSpPr>
        <p:spPr>
          <a:xfrm>
            <a:off x="720000" y="684000"/>
            <a:ext cx="10764000" cy="1152000"/>
          </a:xfrm>
        </p:spPr>
        <p:txBody>
          <a:bodyPr anchor="t"/>
          <a:lstStyle>
            <a:lvl1pPr>
              <a:defRPr sz="4000">
                <a:solidFill>
                  <a:schemeClr val="bg1"/>
                </a:solidFill>
              </a:defRPr>
            </a:lvl1pPr>
          </a:lstStyle>
          <a:p>
            <a:r>
              <a:rPr lang="sv-SE"/>
              <a:t>Klicka här för att ändra mall för rubrikformat</a:t>
            </a:r>
          </a:p>
        </p:txBody>
      </p:sp>
      <p:sp>
        <p:nvSpPr>
          <p:cNvPr id="8" name="Text Placeholder 7">
            <a:extLst>
              <a:ext uri="{FF2B5EF4-FFF2-40B4-BE49-F238E27FC236}">
                <a16:creationId xmlns:a16="http://schemas.microsoft.com/office/drawing/2014/main" id="{01D4EC6D-D6E2-49FB-AB75-D04F9BD2F92A}"/>
              </a:ext>
            </a:extLst>
          </p:cNvPr>
          <p:cNvSpPr>
            <a:spLocks noGrp="1"/>
          </p:cNvSpPr>
          <p:nvPr>
            <p:ph type="body" sz="quarter" idx="13" hasCustomPrompt="1"/>
          </p:nvPr>
        </p:nvSpPr>
        <p:spPr>
          <a:xfrm>
            <a:off x="10633031" y="5602397"/>
            <a:ext cx="900000" cy="900517"/>
          </a:xfrm>
          <a:blipFill>
            <a:blip r:embed="rId2"/>
            <a:stretch>
              <a:fillRect/>
            </a:stretch>
          </a:blipFill>
        </p:spPr>
        <p:txBody>
          <a:bodyPr>
            <a:normAutofit/>
          </a:bodyPr>
          <a:lstStyle>
            <a:lvl1pPr marL="0" indent="0">
              <a:buNone/>
              <a:defRPr sz="100"/>
            </a:lvl1pPr>
            <a:lvl2pPr marL="457200" indent="0">
              <a:buNone/>
              <a:defRPr sz="100"/>
            </a:lvl2pPr>
            <a:lvl3pPr marL="914400" indent="0">
              <a:buNone/>
              <a:defRPr sz="100"/>
            </a:lvl3pPr>
            <a:lvl4pPr marL="1371600" indent="0">
              <a:buNone/>
              <a:defRPr sz="100"/>
            </a:lvl4pPr>
            <a:lvl5pPr marL="1828800" indent="0">
              <a:buNone/>
              <a:defRPr sz="100"/>
            </a:lvl5pPr>
          </a:lstStyle>
          <a:p>
            <a:pPr lvl="0"/>
            <a:r>
              <a:rPr lang="sv-SE"/>
              <a:t> </a:t>
            </a:r>
          </a:p>
        </p:txBody>
      </p:sp>
    </p:spTree>
    <p:extLst>
      <p:ext uri="{BB962C8B-B14F-4D97-AF65-F5344CB8AC3E}">
        <p14:creationId xmlns:p14="http://schemas.microsoft.com/office/powerpoint/2010/main" val="2275823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4D8B04-3830-4C30-B320-B1285327F0D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6ED18DA2-D5B0-4F46-9523-65C91533B754}"/>
              </a:ext>
            </a:extLst>
          </p:cNvPr>
          <p:cNvSpPr>
            <a:spLocks noGrp="1"/>
          </p:cNvSpPr>
          <p:nvPr>
            <p:ph type="dt" sz="half" idx="10"/>
          </p:nvPr>
        </p:nvSpPr>
        <p:spPr/>
        <p:txBody>
          <a:bodyPr/>
          <a:lstStyle/>
          <a:p>
            <a:fld id="{465C3DCF-F3A1-4319-BB43-EAC9058FEAF4}" type="datetime1">
              <a:rPr lang="sv-SE" smtClean="0"/>
              <a:t>2025-02-27</a:t>
            </a:fld>
            <a:endParaRPr lang="sv-SE"/>
          </a:p>
        </p:txBody>
      </p:sp>
      <p:sp>
        <p:nvSpPr>
          <p:cNvPr id="4" name="Platshållare för sidfot 3">
            <a:extLst>
              <a:ext uri="{FF2B5EF4-FFF2-40B4-BE49-F238E27FC236}">
                <a16:creationId xmlns:a16="http://schemas.microsoft.com/office/drawing/2014/main" id="{2967B3DE-83A6-4671-A5C5-189E81D930A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A39434B-6F13-40D8-AA30-9B99347AE15E}"/>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26289650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C308EDE-F025-4D4D-8CD3-1393F329D36E}"/>
              </a:ext>
            </a:extLst>
          </p:cNvPr>
          <p:cNvSpPr>
            <a:spLocks noGrp="1"/>
          </p:cNvSpPr>
          <p:nvPr>
            <p:ph type="dt" sz="half" idx="10"/>
          </p:nvPr>
        </p:nvSpPr>
        <p:spPr/>
        <p:txBody>
          <a:bodyPr/>
          <a:lstStyle/>
          <a:p>
            <a:fld id="{0C394CEA-C422-4338-B178-C99B610B7787}" type="datetime1">
              <a:rPr lang="sv-SE" smtClean="0"/>
              <a:t>2025-02-27</a:t>
            </a:fld>
            <a:endParaRPr lang="sv-SE"/>
          </a:p>
        </p:txBody>
      </p:sp>
      <p:sp>
        <p:nvSpPr>
          <p:cNvPr id="3" name="Platshållare för sidfot 2">
            <a:extLst>
              <a:ext uri="{FF2B5EF4-FFF2-40B4-BE49-F238E27FC236}">
                <a16:creationId xmlns:a16="http://schemas.microsoft.com/office/drawing/2014/main" id="{D8D8C9F1-3EA0-4729-87E4-37A70FBE667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4289FEE-1D3D-492E-AEBE-CA342D0C4D38}"/>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33376045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983481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6003528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8592559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787935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1560A13A-DB3F-4AD5-B6AF-BDA0278A0A39}" type="datetimeFigureOut">
              <a:rPr lang="sv-SE" smtClean="0"/>
              <a:t>2025-02-27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42781552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1560A13A-DB3F-4AD5-B6AF-BDA0278A0A39}" type="datetimeFigureOut">
              <a:rPr lang="sv-SE" smtClean="0"/>
              <a:t>2025-02-27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913049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6FA92C-2801-D900-7689-DB3A2CA7C7B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DF865554-A5BA-A759-4DDB-A446D33B7C8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CB33550-6E4D-464A-B3E8-1E14C3D29E20}"/>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5" name="Platshållare för sidfot 4">
            <a:extLst>
              <a:ext uri="{FF2B5EF4-FFF2-40B4-BE49-F238E27FC236}">
                <a16:creationId xmlns:a16="http://schemas.microsoft.com/office/drawing/2014/main" id="{BE1FD3BA-BD92-09E3-912B-20392A7B4CA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A795714-B8AA-8E3F-A720-E84D665CF13F}"/>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8862312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560A13A-DB3F-4AD5-B6AF-BDA0278A0A39}" type="datetimeFigureOut">
              <a:rPr lang="sv-SE" smtClean="0"/>
              <a:t>2025-02-27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5079782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7023755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8858936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9576212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299909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205E5A-0E78-9147-672A-15B61ACE00C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B4F263D-27EC-F810-C0B7-1668D8A39BA6}"/>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4D6A1F3-BB94-962B-01E1-1146151DD99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256DB8A-FCC1-7913-C1EC-97F48D25E022}"/>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6" name="Platshållare för sidfot 5">
            <a:extLst>
              <a:ext uri="{FF2B5EF4-FFF2-40B4-BE49-F238E27FC236}">
                <a16:creationId xmlns:a16="http://schemas.microsoft.com/office/drawing/2014/main" id="{1BAFD1E1-F018-EBA8-5682-305C12B1244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FEA123-D425-2F7F-B0CF-6ACED29C26B2}"/>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708579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753914-B0C7-35E1-C94F-A9D98C6DA80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E126252-44F2-A2A7-FA45-E048082D2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D62D47F-9D52-A397-B067-1043F13401A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4EF4C0F2-9B5C-30A4-4C08-4DF90D9D5F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0DBF00B0-2CA2-60CE-5FAF-DB3703804EE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E5327BA-5453-DC5A-A46E-C3029C8AB4DD}"/>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8" name="Platshållare för sidfot 7">
            <a:extLst>
              <a:ext uri="{FF2B5EF4-FFF2-40B4-BE49-F238E27FC236}">
                <a16:creationId xmlns:a16="http://schemas.microsoft.com/office/drawing/2014/main" id="{8ABD8FC1-3403-4FA1-351B-A9D5E709D9F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E28DA537-AD9C-E6A5-A7D2-4BB8A9F9A899}"/>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614691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6D3717-48F6-6DDA-CCC6-A36A8BC4E531}"/>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EC4B838-1F7E-4717-CA0C-CFDA4776F8F1}"/>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4" name="Platshållare för sidfot 3">
            <a:extLst>
              <a:ext uri="{FF2B5EF4-FFF2-40B4-BE49-F238E27FC236}">
                <a16:creationId xmlns:a16="http://schemas.microsoft.com/office/drawing/2014/main" id="{8A6BD8BC-E1E9-E914-1541-600A98944B5A}"/>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F4D337C-FB21-948B-C1D8-BA728B20FF6B}"/>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296779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A042CEA-1577-5407-00DA-76DE03C3BBC6}"/>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3" name="Platshållare för sidfot 2">
            <a:extLst>
              <a:ext uri="{FF2B5EF4-FFF2-40B4-BE49-F238E27FC236}">
                <a16:creationId xmlns:a16="http://schemas.microsoft.com/office/drawing/2014/main" id="{D988AD42-DF08-D975-62B2-197D4CDD19A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6932A71-6F60-2F1B-1074-09C3C3583CFE}"/>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1979686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431A75-C8AD-4A7A-A58B-CB5DF022A33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8D44CA0-D20C-B63A-8459-53C790DF7A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C7B25F9D-86DF-86F6-9F81-B2147A0089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CC5C2DF-3579-E5F9-3C5A-C765FE0E673D}"/>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6" name="Platshållare för sidfot 5">
            <a:extLst>
              <a:ext uri="{FF2B5EF4-FFF2-40B4-BE49-F238E27FC236}">
                <a16:creationId xmlns:a16="http://schemas.microsoft.com/office/drawing/2014/main" id="{5F51A941-EB60-D08A-94E0-48C1B8BE24B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8492C8A-30BF-8F09-1AFE-DA88509236FF}"/>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306824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5652D4-E27E-E5F5-4CCA-5A2E5123730A}"/>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32E8642-0C8A-C00A-E25F-B140B3CF21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5B6853A-A38A-20C8-5981-1D628E3B95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88B60AA-32CD-E160-3365-2CF4F2BD553D}"/>
              </a:ext>
            </a:extLst>
          </p:cNvPr>
          <p:cNvSpPr>
            <a:spLocks noGrp="1"/>
          </p:cNvSpPr>
          <p:nvPr>
            <p:ph type="dt" sz="half" idx="10"/>
          </p:nvPr>
        </p:nvSpPr>
        <p:spPr/>
        <p:txBody>
          <a:bodyPr/>
          <a:lstStyle/>
          <a:p>
            <a:fld id="{CB27CEFC-EEB4-FE4E-9576-998FC9004E24}" type="datetimeFigureOut">
              <a:rPr lang="sv-SE" smtClean="0"/>
              <a:t>2025-02-27</a:t>
            </a:fld>
            <a:endParaRPr lang="sv-SE"/>
          </a:p>
        </p:txBody>
      </p:sp>
      <p:sp>
        <p:nvSpPr>
          <p:cNvPr id="6" name="Platshållare för sidfot 5">
            <a:extLst>
              <a:ext uri="{FF2B5EF4-FFF2-40B4-BE49-F238E27FC236}">
                <a16:creationId xmlns:a16="http://schemas.microsoft.com/office/drawing/2014/main" id="{CB277139-71ED-460E-F7B2-A519A69EB1E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F4C0D10-EF35-E15C-5E13-8AEB86FB778C}"/>
              </a:ext>
            </a:extLst>
          </p:cNvPr>
          <p:cNvSpPr>
            <a:spLocks noGrp="1"/>
          </p:cNvSpPr>
          <p:nvPr>
            <p:ph type="sldNum" sz="quarter" idx="12"/>
          </p:nvPr>
        </p:nvSpPr>
        <p:spPr/>
        <p:txBody>
          <a:bodyPr/>
          <a:lstStyle/>
          <a:p>
            <a:fld id="{427467EE-24D7-F643-B9B6-4CDD68F688FC}" type="slidenum">
              <a:rPr lang="sv-SE" smtClean="0"/>
              <a:t>‹#›</a:t>
            </a:fld>
            <a:endParaRPr lang="sv-SE"/>
          </a:p>
        </p:txBody>
      </p:sp>
    </p:spTree>
    <p:extLst>
      <p:ext uri="{BB962C8B-B14F-4D97-AF65-F5344CB8AC3E}">
        <p14:creationId xmlns:p14="http://schemas.microsoft.com/office/powerpoint/2010/main" val="1410066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9D793CE-3C28-E163-84F3-C79112EDC8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59D6C95-0127-B1A9-1398-AC3A7D85C1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BAD6D71-FAC8-D6D4-93C7-96F3B34925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B27CEFC-EEB4-FE4E-9576-998FC9004E24}" type="datetimeFigureOut">
              <a:rPr lang="sv-SE" smtClean="0"/>
              <a:t>2025-02-27</a:t>
            </a:fld>
            <a:endParaRPr lang="sv-SE"/>
          </a:p>
        </p:txBody>
      </p:sp>
      <p:sp>
        <p:nvSpPr>
          <p:cNvPr id="5" name="Platshållare för sidfot 4">
            <a:extLst>
              <a:ext uri="{FF2B5EF4-FFF2-40B4-BE49-F238E27FC236}">
                <a16:creationId xmlns:a16="http://schemas.microsoft.com/office/drawing/2014/main" id="{A2CC15DF-3283-D384-4AA5-FAAAF0CFFB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9A40733D-5C18-058F-CE01-5CEC3698CD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7467EE-24D7-F643-B9B6-4CDD68F688FC}" type="slidenum">
              <a:rPr lang="sv-SE" smtClean="0"/>
              <a:t>‹#›</a:t>
            </a:fld>
            <a:endParaRPr lang="sv-SE"/>
          </a:p>
        </p:txBody>
      </p:sp>
    </p:spTree>
    <p:extLst>
      <p:ext uri="{BB962C8B-B14F-4D97-AF65-F5344CB8AC3E}">
        <p14:creationId xmlns:p14="http://schemas.microsoft.com/office/powerpoint/2010/main" val="1788109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0E7C12B-5B13-4C4A-B1B9-5D67BC8D89EC}"/>
              </a:ext>
            </a:extLst>
          </p:cNvPr>
          <p:cNvSpPr>
            <a:spLocks noGrp="1"/>
          </p:cNvSpPr>
          <p:nvPr>
            <p:ph type="title"/>
          </p:nvPr>
        </p:nvSpPr>
        <p:spPr>
          <a:xfrm>
            <a:off x="720000" y="684000"/>
            <a:ext cx="10764000" cy="1152000"/>
          </a:xfrm>
          <a:prstGeom prst="rect">
            <a:avLst/>
          </a:prstGeom>
        </p:spPr>
        <p:txBody>
          <a:bodyPr vert="horz" lIns="0" tIns="0" rIns="0" bIns="0" rtlCol="0" anchor="t">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C2594FA-28C9-442B-A827-19AA47EA4817}"/>
              </a:ext>
            </a:extLst>
          </p:cNvPr>
          <p:cNvSpPr>
            <a:spLocks noGrp="1"/>
          </p:cNvSpPr>
          <p:nvPr>
            <p:ph type="body" idx="1"/>
          </p:nvPr>
        </p:nvSpPr>
        <p:spPr>
          <a:xfrm>
            <a:off x="719999" y="2016001"/>
            <a:ext cx="10776676" cy="4248000"/>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6374B54-2667-419A-B0CC-67C2B2901D0F}"/>
              </a:ext>
            </a:extLst>
          </p:cNvPr>
          <p:cNvSpPr>
            <a:spLocks noGrp="1"/>
          </p:cNvSpPr>
          <p:nvPr>
            <p:ph type="dt" sz="half" idx="2"/>
          </p:nvPr>
        </p:nvSpPr>
        <p:spPr>
          <a:xfrm>
            <a:off x="720000" y="6338057"/>
            <a:ext cx="1440000" cy="252000"/>
          </a:xfrm>
          <a:prstGeom prst="rect">
            <a:avLst/>
          </a:prstGeom>
        </p:spPr>
        <p:txBody>
          <a:bodyPr vert="horz" wrap="none" lIns="0" tIns="0" rIns="0" bIns="0" rtlCol="0" anchor="ctr"/>
          <a:lstStyle>
            <a:lvl1pPr algn="l">
              <a:defRPr sz="1050">
                <a:solidFill>
                  <a:schemeClr val="tx1"/>
                </a:solidFill>
              </a:defRPr>
            </a:lvl1pPr>
          </a:lstStyle>
          <a:p>
            <a:fld id="{2E23CE45-65F4-4BA4-A43F-C17052C92EBD}" type="datetime1">
              <a:rPr lang="sv-SE" smtClean="0"/>
              <a:t>2025-02-27</a:t>
            </a:fld>
            <a:endParaRPr lang="sv-SE"/>
          </a:p>
        </p:txBody>
      </p:sp>
      <p:sp>
        <p:nvSpPr>
          <p:cNvPr id="5" name="Platshållare för sidfot 4">
            <a:extLst>
              <a:ext uri="{FF2B5EF4-FFF2-40B4-BE49-F238E27FC236}">
                <a16:creationId xmlns:a16="http://schemas.microsoft.com/office/drawing/2014/main" id="{E15C53DF-BAFD-4CE7-BB18-E6C757A07962}"/>
              </a:ext>
            </a:extLst>
          </p:cNvPr>
          <p:cNvSpPr>
            <a:spLocks noGrp="1"/>
          </p:cNvSpPr>
          <p:nvPr>
            <p:ph type="ftr" sz="quarter" idx="3"/>
          </p:nvPr>
        </p:nvSpPr>
        <p:spPr>
          <a:xfrm>
            <a:off x="2503307" y="6338057"/>
            <a:ext cx="7199999" cy="252000"/>
          </a:xfrm>
          <a:prstGeom prst="rect">
            <a:avLst/>
          </a:prstGeom>
        </p:spPr>
        <p:txBody>
          <a:bodyPr vert="horz" wrap="none" lIns="0" tIns="0" rIns="0" bIns="0" rtlCol="0" anchor="ctr"/>
          <a:lstStyle>
            <a:lvl1pPr algn="ctr">
              <a:defRPr sz="105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2DBC6CD5-D5DC-4C66-B563-2F1B8A86090E}"/>
              </a:ext>
            </a:extLst>
          </p:cNvPr>
          <p:cNvSpPr>
            <a:spLocks noGrp="1"/>
          </p:cNvSpPr>
          <p:nvPr>
            <p:ph type="sldNum" sz="quarter" idx="4"/>
          </p:nvPr>
        </p:nvSpPr>
        <p:spPr>
          <a:xfrm>
            <a:off x="10416674" y="360000"/>
            <a:ext cx="1080000" cy="180000"/>
          </a:xfrm>
          <a:prstGeom prst="rect">
            <a:avLst/>
          </a:prstGeom>
        </p:spPr>
        <p:txBody>
          <a:bodyPr vert="horz" wrap="none" lIns="0" tIns="0" rIns="0" bIns="0" rtlCol="0" anchor="ctr"/>
          <a:lstStyle>
            <a:lvl1pPr algn="r">
              <a:defRPr sz="1050">
                <a:solidFill>
                  <a:schemeClr val="tx1"/>
                </a:solidFill>
              </a:defRPr>
            </a:lvl1pPr>
          </a:lstStyle>
          <a:p>
            <a:fld id="{816D8A95-8C42-4804-8232-A3A319B782A3}" type="slidenum">
              <a:rPr lang="sv-SE" smtClean="0"/>
              <a:pPr/>
              <a:t>‹#›</a:t>
            </a:fld>
            <a:endParaRPr lang="sv-SE"/>
          </a:p>
        </p:txBody>
      </p:sp>
      <p:pic>
        <p:nvPicPr>
          <p:cNvPr id="11" name="Picture 11">
            <a:extLst>
              <a:ext uri="{FF2B5EF4-FFF2-40B4-BE49-F238E27FC236}">
                <a16:creationId xmlns:a16="http://schemas.microsoft.com/office/drawing/2014/main" id="{10E17E77-D4F9-44EF-B593-E3A89F1ACF48}"/>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633031" y="5602397"/>
            <a:ext cx="900000" cy="900517"/>
          </a:xfrm>
          <a:prstGeom prst="rect">
            <a:avLst/>
          </a:prstGeom>
        </p:spPr>
      </p:pic>
    </p:spTree>
    <p:extLst>
      <p:ext uri="{BB962C8B-B14F-4D97-AF65-F5344CB8AC3E}">
        <p14:creationId xmlns:p14="http://schemas.microsoft.com/office/powerpoint/2010/main" val="25077654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22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12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400"/>
        </a:spcBef>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438">
          <p15:clr>
            <a:srgbClr val="F26B43"/>
          </p15:clr>
        </p15:guide>
        <p15:guide id="4" pos="7242">
          <p15:clr>
            <a:srgbClr val="F26B43"/>
          </p15:clr>
        </p15:guide>
        <p15:guide id="5" orient="horz" pos="427">
          <p15:clr>
            <a:srgbClr val="F26B43"/>
          </p15:clr>
        </p15:guide>
        <p15:guide id="6" orient="horz" pos="1162">
          <p15:clr>
            <a:srgbClr val="F26B43"/>
          </p15:clr>
        </p15:guide>
        <p15:guide id="7" orient="horz" pos="1266">
          <p15:clr>
            <a:srgbClr val="F26B43"/>
          </p15:clr>
        </p15:guide>
        <p15:guide id="8" orient="horz" pos="394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560A13A-DB3F-4AD5-B6AF-BDA0278A0A39}" type="datetimeFigureOut">
              <a:rPr lang="sv-SE" smtClean="0"/>
              <a:t>2025-02-27</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C2F05B-BAF9-488D-83DE-20A7CCFAC190}" type="slidenum">
              <a:rPr lang="sv-SE" smtClean="0"/>
              <a:t>‹#›</a:t>
            </a:fld>
            <a:endParaRPr lang="sv-SE"/>
          </a:p>
        </p:txBody>
      </p:sp>
    </p:spTree>
    <p:extLst>
      <p:ext uri="{BB962C8B-B14F-4D97-AF65-F5344CB8AC3E}">
        <p14:creationId xmlns:p14="http://schemas.microsoft.com/office/powerpoint/2010/main" val="344828231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0.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3.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30.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5F5ED"/>
        </a:solidFill>
        <a:effectLst/>
      </p:bgPr>
    </p:bg>
    <p:spTree>
      <p:nvGrpSpPr>
        <p:cNvPr id="1" name="">
          <a:extLst>
            <a:ext uri="{FF2B5EF4-FFF2-40B4-BE49-F238E27FC236}">
              <a16:creationId xmlns:a16="http://schemas.microsoft.com/office/drawing/2014/main" id="{9B7B70BE-86FF-6DB8-BE71-2483B0A28745}"/>
            </a:ext>
          </a:extLst>
        </p:cNvPr>
        <p:cNvGrpSpPr/>
        <p:nvPr/>
      </p:nvGrpSpPr>
      <p:grpSpPr>
        <a:xfrm>
          <a:off x="0" y="0"/>
          <a:ext cx="0" cy="0"/>
          <a:chOff x="0" y="0"/>
          <a:chExt cx="0" cy="0"/>
        </a:xfrm>
      </p:grpSpPr>
      <p:sp>
        <p:nvSpPr>
          <p:cNvPr id="3" name="Rubrik 2">
            <a:extLst>
              <a:ext uri="{FF2B5EF4-FFF2-40B4-BE49-F238E27FC236}">
                <a16:creationId xmlns:a16="http://schemas.microsoft.com/office/drawing/2014/main" id="{64997EE1-5389-A68E-560B-2B38D765E9AA}"/>
              </a:ext>
            </a:extLst>
          </p:cNvPr>
          <p:cNvSpPr>
            <a:spLocks noGrp="1"/>
          </p:cNvSpPr>
          <p:nvPr>
            <p:ph type="title"/>
          </p:nvPr>
        </p:nvSpPr>
        <p:spPr>
          <a:xfrm>
            <a:off x="1858121" y="2680210"/>
            <a:ext cx="8475758" cy="1152000"/>
          </a:xfrm>
        </p:spPr>
        <p:txBody>
          <a:bodyPr anchor="ctr"/>
          <a:lstStyle/>
          <a:p>
            <a:r>
              <a:rPr lang="sv-SE" dirty="0">
                <a:solidFill>
                  <a:schemeClr val="accent1"/>
                </a:solidFill>
              </a:rPr>
              <a:t>Styrelsens medlemmar och roller</a:t>
            </a:r>
          </a:p>
        </p:txBody>
      </p:sp>
      <p:sp>
        <p:nvSpPr>
          <p:cNvPr id="4" name="Platshållare för text 3">
            <a:extLst>
              <a:ext uri="{FF2B5EF4-FFF2-40B4-BE49-F238E27FC236}">
                <a16:creationId xmlns:a16="http://schemas.microsoft.com/office/drawing/2014/main" id="{42759958-F139-F884-89E3-18FA4150F753}"/>
              </a:ext>
            </a:extLst>
          </p:cNvPr>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3307875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1D36E9-F9F6-62FC-DBED-346FD4CF6806}"/>
              </a:ext>
            </a:extLst>
          </p:cNvPr>
          <p:cNvSpPr>
            <a:spLocks noGrp="1"/>
          </p:cNvSpPr>
          <p:nvPr>
            <p:ph type="title"/>
          </p:nvPr>
        </p:nvSpPr>
        <p:spPr/>
        <p:txBody>
          <a:bodyPr/>
          <a:lstStyle/>
          <a:p>
            <a:r>
              <a:rPr lang="sv-SE">
                <a:solidFill>
                  <a:schemeClr val="accent1"/>
                </a:solidFill>
              </a:rPr>
              <a:t>Styrelsens medlemmar och roller</a:t>
            </a:r>
            <a:br>
              <a:rPr lang="sv-SE"/>
            </a:br>
            <a:r>
              <a:rPr lang="sv-SE" sz="2400" b="0" i="1" u="none" strike="noStrike" kern="1200" baseline="0">
                <a:solidFill>
                  <a:schemeClr val="dk1"/>
                </a:solidFill>
                <a:ea typeface="+mn-ea"/>
                <a:cs typeface="+mn-cs"/>
              </a:rPr>
              <a:t>Vilka är medlemmar och vad har de för roll?</a:t>
            </a:r>
            <a:br>
              <a:rPr lang="en-SE" sz="2400" i="1"/>
            </a:br>
            <a:endParaRPr lang="en-SE"/>
          </a:p>
        </p:txBody>
      </p:sp>
      <p:sp>
        <p:nvSpPr>
          <p:cNvPr id="3" name="Platshållare för innehåll 2">
            <a:extLst>
              <a:ext uri="{FF2B5EF4-FFF2-40B4-BE49-F238E27FC236}">
                <a16:creationId xmlns:a16="http://schemas.microsoft.com/office/drawing/2014/main" id="{F635CF68-2DFF-5898-5BCB-8F26EED8CD34}"/>
              </a:ext>
            </a:extLst>
          </p:cNvPr>
          <p:cNvSpPr>
            <a:spLocks noGrp="1"/>
          </p:cNvSpPr>
          <p:nvPr>
            <p:ph idx="1"/>
          </p:nvPr>
        </p:nvSpPr>
        <p:spPr>
          <a:xfrm>
            <a:off x="719999" y="2016001"/>
            <a:ext cx="10252801" cy="4248000"/>
          </a:xfrm>
        </p:spPr>
        <p:txBody>
          <a:bodyPr>
            <a:noAutofit/>
          </a:bodyPr>
          <a:lstStyle/>
          <a:p>
            <a:pPr algn="l">
              <a:buFont typeface="Wingdings" panose="05000000000000000000" pitchFamily="2" charset="2"/>
              <a:buChar char="§"/>
            </a:pPr>
            <a:r>
              <a:rPr lang="sv-SE" sz="2400" i="0" u="none" strike="noStrike" baseline="0" dirty="0"/>
              <a:t>Välfungerande grupper har medlemmar som förstår och accepterar sina egna och andras roller</a:t>
            </a:r>
          </a:p>
          <a:p>
            <a:pPr algn="l">
              <a:buFont typeface="Wingdings" panose="05000000000000000000" pitchFamily="2" charset="2"/>
              <a:buChar char="§"/>
            </a:pPr>
            <a:r>
              <a:rPr lang="sv-SE" sz="2400" i="0" u="none" strike="noStrike" baseline="0" dirty="0"/>
              <a:t>De är väl insatta i varandras kompetenser och erfarenhet och vem de ska samarbeta med för att utföra en viss uppgift</a:t>
            </a:r>
          </a:p>
          <a:p>
            <a:pPr algn="l">
              <a:buFont typeface="Wingdings" panose="05000000000000000000" pitchFamily="2" charset="2"/>
              <a:buChar char="§"/>
            </a:pPr>
            <a:r>
              <a:rPr lang="sv-SE" sz="2400" dirty="0"/>
              <a:t>Tydliga roller h</a:t>
            </a:r>
            <a:r>
              <a:rPr lang="sv-SE" sz="2400" i="0" u="none" strike="noStrike" baseline="0" dirty="0"/>
              <a:t>jälper styrelsen att etablera en gemensam förståelse för likheter och olikheter mellan de olika specifika rollerna</a:t>
            </a:r>
            <a:endParaRPr lang="en-SE" sz="2400"/>
          </a:p>
        </p:txBody>
      </p:sp>
      <p:sp>
        <p:nvSpPr>
          <p:cNvPr id="4" name="textruta 3">
            <a:extLst>
              <a:ext uri="{FF2B5EF4-FFF2-40B4-BE49-F238E27FC236}">
                <a16:creationId xmlns:a16="http://schemas.microsoft.com/office/drawing/2014/main" id="{EC953D12-6AE3-B3CB-0D6E-B85CD14B9F6D}"/>
              </a:ext>
            </a:extLst>
          </p:cNvPr>
          <p:cNvSpPr txBox="1"/>
          <p:nvPr/>
        </p:nvSpPr>
        <p:spPr>
          <a:xfrm rot="5400000">
            <a:off x="9305174" y="2480155"/>
            <a:ext cx="4133204" cy="400110"/>
          </a:xfrm>
          <a:prstGeom prst="rect">
            <a:avLst/>
          </a:prstGeom>
          <a:noFill/>
        </p:spPr>
        <p:txBody>
          <a:bodyPr wrap="square">
            <a:spAutoFit/>
          </a:bodyPr>
          <a:lstStyle>
            <a:defPPr>
              <a:defRPr lang="sv-SE"/>
            </a:defPPr>
            <a:lvl1pPr>
              <a:defRPr sz="2000" b="1">
                <a:solidFill>
                  <a:srgbClr val="EC1A24"/>
                </a:solidFill>
                <a:latin typeface="Libre Franklin" pitchFamily="2" charset="7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rgbClr val="EC1A24"/>
                </a:solidFill>
                <a:effectLst/>
                <a:uLnTx/>
                <a:uFillTx/>
                <a:latin typeface="Libre Franklin" pitchFamily="2" charset="77"/>
                <a:ea typeface="+mn-ea"/>
                <a:cs typeface="+mn-cs"/>
              </a:rPr>
              <a:t>Styrelseutbildning: ÖVNING</a:t>
            </a:r>
          </a:p>
        </p:txBody>
      </p:sp>
    </p:spTree>
    <p:extLst>
      <p:ext uri="{BB962C8B-B14F-4D97-AF65-F5344CB8AC3E}">
        <p14:creationId xmlns:p14="http://schemas.microsoft.com/office/powerpoint/2010/main" val="4282869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585A6A-4FB6-A72E-1699-F211545942EF}"/>
              </a:ext>
            </a:extLst>
          </p:cNvPr>
          <p:cNvSpPr>
            <a:spLocks noGrp="1"/>
          </p:cNvSpPr>
          <p:nvPr>
            <p:ph type="title"/>
          </p:nvPr>
        </p:nvSpPr>
        <p:spPr/>
        <p:txBody>
          <a:bodyPr/>
          <a:lstStyle/>
          <a:p>
            <a:r>
              <a:rPr lang="sv-SE" sz="3600" dirty="0"/>
              <a:t>Två aspekter i din roll</a:t>
            </a:r>
          </a:p>
        </p:txBody>
      </p:sp>
      <p:sp>
        <p:nvSpPr>
          <p:cNvPr id="3" name="Platshållare för innehåll 2">
            <a:extLst>
              <a:ext uri="{FF2B5EF4-FFF2-40B4-BE49-F238E27FC236}">
                <a16:creationId xmlns:a16="http://schemas.microsoft.com/office/drawing/2014/main" id="{282C0274-0BAF-1A36-10ED-450C0309448B}"/>
              </a:ext>
            </a:extLst>
          </p:cNvPr>
          <p:cNvSpPr>
            <a:spLocks noGrp="1"/>
          </p:cNvSpPr>
          <p:nvPr>
            <p:ph idx="1"/>
          </p:nvPr>
        </p:nvSpPr>
        <p:spPr>
          <a:xfrm>
            <a:off x="-104578" y="2218540"/>
            <a:ext cx="4961273" cy="1588960"/>
          </a:xfrm>
        </p:spPr>
        <p:txBody>
          <a:bodyPr>
            <a:normAutofit/>
          </a:bodyPr>
          <a:lstStyle/>
          <a:p>
            <a:pPr marL="0" indent="0" algn="r">
              <a:buNone/>
            </a:pPr>
            <a:r>
              <a:rPr lang="sv-SE" sz="3200">
                <a:solidFill>
                  <a:schemeClr val="accent1"/>
                </a:solidFill>
                <a:latin typeface="+mj-lt"/>
              </a:rPr>
              <a:t>Funktionella</a:t>
            </a:r>
          </a:p>
          <a:p>
            <a:pPr marL="0" indent="0" algn="r">
              <a:buNone/>
            </a:pPr>
            <a:r>
              <a:rPr lang="sv-SE" sz="2400">
                <a:ea typeface="Calibri" panose="020F0502020204030204" pitchFamily="34" charset="0"/>
                <a:cs typeface="Times New Roman" panose="02020603050405020304" pitchFamily="18" charset="0"/>
              </a:rPr>
              <a:t>S</a:t>
            </a:r>
            <a:r>
              <a:rPr lang="sv-SE" sz="2400">
                <a:effectLst/>
                <a:ea typeface="Calibri" panose="020F0502020204030204" pitchFamily="34" charset="0"/>
                <a:cs typeface="Times New Roman" panose="02020603050405020304" pitchFamily="18" charset="0"/>
              </a:rPr>
              <a:t>jälva uppdraget, titeln</a:t>
            </a:r>
            <a:endParaRPr lang="sv-SE" sz="3600"/>
          </a:p>
        </p:txBody>
      </p:sp>
      <p:pic>
        <p:nvPicPr>
          <p:cNvPr id="1028" name="Picture 4" descr="Superhero - Free people icons">
            <a:extLst>
              <a:ext uri="{FF2B5EF4-FFF2-40B4-BE49-F238E27FC236}">
                <a16:creationId xmlns:a16="http://schemas.microsoft.com/office/drawing/2014/main" id="{FB8EAC19-4FDC-15B0-16EC-B7D6B2F68886}"/>
              </a:ext>
            </a:extLst>
          </p:cNvPr>
          <p:cNvPicPr>
            <a:picLocks noChangeAspect="1" noChangeArrowheads="1"/>
          </p:cNvPicPr>
          <p:nvPr/>
        </p:nvPicPr>
        <p:blipFill>
          <a:blip r:embed="rId3">
            <a:duotone>
              <a:prstClr val="black"/>
              <a:srgbClr val="ED1C24">
                <a:tint val="45000"/>
                <a:satMod val="400000"/>
              </a:srgbClr>
            </a:duotone>
            <a:extLst>
              <a:ext uri="{28A0092B-C50C-407E-A947-70E740481C1C}">
                <a14:useLocalDpi xmlns:a14="http://schemas.microsoft.com/office/drawing/2010/main" val="0"/>
              </a:ext>
            </a:extLst>
          </a:blip>
          <a:srcRect/>
          <a:stretch>
            <a:fillRect/>
          </a:stretch>
        </p:blipFill>
        <p:spPr bwMode="auto">
          <a:xfrm>
            <a:off x="3465700" y="1297200"/>
            <a:ext cx="4876800" cy="4876800"/>
          </a:xfrm>
          <a:prstGeom prst="rect">
            <a:avLst/>
          </a:prstGeom>
          <a:noFill/>
          <a:extLst>
            <a:ext uri="{909E8E84-426E-40DD-AFC4-6F175D3DCCD1}">
              <a14:hiddenFill xmlns:a14="http://schemas.microsoft.com/office/drawing/2010/main">
                <a:solidFill>
                  <a:srgbClr val="FFFFFF"/>
                </a:solidFill>
              </a14:hiddenFill>
            </a:ext>
          </a:extLst>
        </p:spPr>
      </p:pic>
      <p:sp>
        <p:nvSpPr>
          <p:cNvPr id="4" name="Platshållare för innehåll 2">
            <a:extLst>
              <a:ext uri="{FF2B5EF4-FFF2-40B4-BE49-F238E27FC236}">
                <a16:creationId xmlns:a16="http://schemas.microsoft.com/office/drawing/2014/main" id="{6ABED199-DD12-056B-2C87-D95059290713}"/>
              </a:ext>
            </a:extLst>
          </p:cNvPr>
          <p:cNvSpPr txBox="1">
            <a:spLocks/>
          </p:cNvSpPr>
          <p:nvPr/>
        </p:nvSpPr>
        <p:spPr>
          <a:xfrm>
            <a:off x="7887796" y="3147931"/>
            <a:ext cx="3596203" cy="3520801"/>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22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12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400"/>
              </a:spcBef>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2200"/>
              </a:spcBef>
              <a:spcAft>
                <a:spcPts val="0"/>
              </a:spcAft>
              <a:buClrTx/>
              <a:buSzTx/>
              <a:buFont typeface="Arial" panose="020B0604020202020204" pitchFamily="34" charset="0"/>
              <a:buNone/>
              <a:tabLst/>
              <a:defRPr/>
            </a:pPr>
            <a:r>
              <a:rPr kumimoji="0" lang="sv-SE" sz="3200" b="0" i="0" u="none" strike="noStrike" kern="1200" cap="none" spc="0" normalizeH="0" baseline="0" noProof="0">
                <a:ln>
                  <a:noFill/>
                </a:ln>
                <a:solidFill>
                  <a:srgbClr val="ED1C24"/>
                </a:solidFill>
                <a:effectLst/>
                <a:uLnTx/>
                <a:uFillTx/>
                <a:latin typeface="Libre Franklin Black"/>
                <a:ea typeface="+mn-ea"/>
                <a:cs typeface="+mn-cs"/>
              </a:rPr>
              <a:t>Generella</a:t>
            </a:r>
          </a:p>
          <a:p>
            <a:pPr marL="0" marR="0" lvl="0" indent="0" algn="l" defTabSz="914400" rtl="0" eaLnBrk="1" fontAlgn="auto" latinLnBrk="0" hangingPunct="1">
              <a:lnSpc>
                <a:spcPct val="90000"/>
              </a:lnSpc>
              <a:spcBef>
                <a:spcPts val="2200"/>
              </a:spcBef>
              <a:spcAft>
                <a:spcPts val="0"/>
              </a:spcAft>
              <a:buClrTx/>
              <a:buSzTx/>
              <a:buFont typeface="Arial" panose="020B0604020202020204" pitchFamily="34" charset="0"/>
              <a:buNone/>
              <a:tabLst/>
              <a:defRPr/>
            </a:pPr>
            <a:r>
              <a:rPr kumimoji="0" lang="sv-SE" sz="2400" b="0" i="0" u="none" strike="noStrike" kern="1200" cap="none" spc="0" normalizeH="0" baseline="0" noProof="0">
                <a:ln>
                  <a:noFill/>
                </a:ln>
                <a:solidFill>
                  <a:prstClr val="black"/>
                </a:solidFill>
                <a:effectLst/>
                <a:uLnTx/>
                <a:uFillTx/>
                <a:latin typeface="Libre Franklin Medium"/>
                <a:ea typeface="Calibri" panose="020F0502020204030204" pitchFamily="34" charset="0"/>
                <a:cs typeface="Times New Roman" panose="02020603050405020304" pitchFamily="18" charset="0"/>
              </a:rPr>
              <a:t>Alla medlemmars beteende och input som har med teamets arbete att göra</a:t>
            </a:r>
            <a:endParaRPr kumimoji="0" lang="sv-SE" sz="3600" b="0" i="0" u="none" strike="noStrike" kern="1200" cap="none" spc="0" normalizeH="0" baseline="0" noProof="0">
              <a:ln>
                <a:noFill/>
              </a:ln>
              <a:solidFill>
                <a:prstClr val="black"/>
              </a:solidFill>
              <a:effectLst/>
              <a:uLnTx/>
              <a:uFillTx/>
              <a:latin typeface="Libre Franklin Medium"/>
              <a:ea typeface="+mn-ea"/>
              <a:cs typeface="+mn-cs"/>
            </a:endParaRPr>
          </a:p>
        </p:txBody>
      </p:sp>
    </p:spTree>
    <p:extLst>
      <p:ext uri="{BB962C8B-B14F-4D97-AF65-F5344CB8AC3E}">
        <p14:creationId xmlns:p14="http://schemas.microsoft.com/office/powerpoint/2010/main" val="240640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AEC99-9F57-7316-5A63-B970D0B55F08}"/>
            </a:ext>
          </a:extLst>
        </p:cNvPr>
        <p:cNvGrpSpPr/>
        <p:nvPr/>
      </p:nvGrpSpPr>
      <p:grpSpPr>
        <a:xfrm>
          <a:off x="0" y="0"/>
          <a:ext cx="0" cy="0"/>
          <a:chOff x="0" y="0"/>
          <a:chExt cx="0" cy="0"/>
        </a:xfrm>
      </p:grpSpPr>
      <p:sp>
        <p:nvSpPr>
          <p:cNvPr id="8" name="textruta 7">
            <a:extLst>
              <a:ext uri="{FF2B5EF4-FFF2-40B4-BE49-F238E27FC236}">
                <a16:creationId xmlns:a16="http://schemas.microsoft.com/office/drawing/2014/main" id="{D20189BB-C5EE-7BB6-29BE-08244CBEACFC}"/>
              </a:ext>
            </a:extLst>
          </p:cNvPr>
          <p:cNvSpPr txBox="1"/>
          <p:nvPr/>
        </p:nvSpPr>
        <p:spPr>
          <a:xfrm>
            <a:off x="879713" y="1757781"/>
            <a:ext cx="5395581" cy="5108834"/>
          </a:xfrm>
          <a:prstGeom prst="rect">
            <a:avLst/>
          </a:prstGeom>
          <a:noFill/>
        </p:spPr>
        <p:txBody>
          <a:bodyPr wrap="square" lIns="91440" tIns="45720" rIns="91440" bIns="45720" anchor="t">
            <a:spAutoFit/>
          </a:bodyPr>
          <a:lstStyle/>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Ordförande och kassör måste finnas</a:t>
            </a: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Vad styr vilka övriga roller som behövs? </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Behov i föreningen och inom styrelsen</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Intresse och viljan bland ledamöterna</a:t>
            </a: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Exempel på roller:</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Medlemsansvarig</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Internfeministiskt ansvarig</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err="1">
                <a:ln>
                  <a:noFill/>
                </a:ln>
                <a:solidFill>
                  <a:prstClr val="black"/>
                </a:solidFill>
                <a:effectLst/>
                <a:uLnTx/>
                <a:uFillTx/>
                <a:latin typeface="Libre Franklin Medium" pitchFamily="2" charset="77"/>
                <a:ea typeface="+mn-ea"/>
                <a:cs typeface="+mn-cs"/>
              </a:rPr>
              <a:t>Studieansvarig</a:t>
            </a:r>
            <a:endPar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endParaRPr>
          </a:p>
          <a:p>
            <a:pPr marR="0" lvl="1" algn="l" defTabSz="914400" rtl="0" eaLnBrk="1" fontAlgn="auto" latinLnBrk="0" hangingPunct="1">
              <a:lnSpc>
                <a:spcPct val="150000"/>
              </a:lnSpc>
              <a:spcBef>
                <a:spcPts val="0"/>
              </a:spcBef>
              <a:spcAft>
                <a:spcPts val="0"/>
              </a:spcAft>
              <a:buClrTx/>
              <a:buSzPct val="100000"/>
              <a:tabLst/>
              <a:defRPr/>
            </a:pPr>
            <a:endParaRPr kumimoji="0" lang="sv-SE" sz="2000" b="1" i="0" u="none" strike="noStrike" kern="1200" cap="none" spc="0" normalizeH="0" baseline="0" noProof="0" dirty="0">
              <a:ln>
                <a:noFill/>
              </a:ln>
              <a:solidFill>
                <a:prstClr val="black"/>
              </a:solidFill>
              <a:effectLst/>
              <a:uLnTx/>
              <a:uFillTx/>
              <a:latin typeface="Libre Franklin" pitchFamily="2" charset="77"/>
              <a:ea typeface="+mn-ea"/>
              <a:cs typeface="+mn-cs"/>
            </a:endParaRPr>
          </a:p>
        </p:txBody>
      </p:sp>
      <p:sp>
        <p:nvSpPr>
          <p:cNvPr id="7" name="textruta 6">
            <a:extLst>
              <a:ext uri="{FF2B5EF4-FFF2-40B4-BE49-F238E27FC236}">
                <a16:creationId xmlns:a16="http://schemas.microsoft.com/office/drawing/2014/main" id="{4EFB6EC7-0E01-238E-979B-BCE437D9F6C1}"/>
              </a:ext>
            </a:extLst>
          </p:cNvPr>
          <p:cNvSpPr txBox="1"/>
          <p:nvPr/>
        </p:nvSpPr>
        <p:spPr>
          <a:xfrm>
            <a:off x="736599" y="736600"/>
            <a:ext cx="526327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dirty="0">
                <a:ln>
                  <a:noFill/>
                </a:ln>
                <a:solidFill>
                  <a:prstClr val="black"/>
                </a:solidFill>
                <a:effectLst/>
                <a:uLnTx/>
                <a:uFillTx/>
                <a:latin typeface="Libre Franklin" pitchFamily="2" charset="77"/>
                <a:ea typeface="+mn-ea"/>
                <a:cs typeface="+mn-cs"/>
              </a:rPr>
              <a:t>Vilka </a:t>
            </a:r>
            <a:r>
              <a:rPr kumimoji="0" lang="sv-SE" sz="3600" b="1" i="0" u="none" strike="noStrike" kern="1200" cap="none" spc="0" normalizeH="0" baseline="0" noProof="0" dirty="0" err="1">
                <a:ln>
                  <a:noFill/>
                </a:ln>
                <a:solidFill>
                  <a:prstClr val="black"/>
                </a:solidFill>
                <a:effectLst/>
                <a:uLnTx/>
                <a:uFillTx/>
                <a:latin typeface="Libre Franklin" pitchFamily="2" charset="77"/>
                <a:ea typeface="+mn-ea"/>
                <a:cs typeface="+mn-cs"/>
              </a:rPr>
              <a:t>rolle</a:t>
            </a:r>
            <a:r>
              <a:rPr kumimoji="0" lang="sv-SE" sz="3600" b="1" i="0" u="none" strike="noStrike" kern="1200" cap="none" spc="0" normalizeH="0" baseline="0" noProof="0" dirty="0">
                <a:ln>
                  <a:noFill/>
                </a:ln>
                <a:solidFill>
                  <a:prstClr val="black"/>
                </a:solidFill>
                <a:effectLst/>
                <a:uLnTx/>
                <a:uFillTx/>
                <a:latin typeface="Libre Franklin" pitchFamily="2" charset="77"/>
                <a:ea typeface="+mn-ea"/>
                <a:cs typeface="+mn-cs"/>
              </a:rPr>
              <a:t>r behöver vi?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solidFill>
                <a:prstClr val="black"/>
              </a:solidFill>
              <a:effectLst/>
              <a:uLnTx/>
              <a:uFillTx/>
              <a:latin typeface="Libre Franklin" pitchFamily="2" charset="77"/>
              <a:ea typeface="+mn-ea"/>
              <a:cs typeface="+mn-cs"/>
            </a:endParaRPr>
          </a:p>
        </p:txBody>
      </p:sp>
      <p:pic>
        <p:nvPicPr>
          <p:cNvPr id="4" name="Picture 9">
            <a:extLst>
              <a:ext uri="{FF2B5EF4-FFF2-40B4-BE49-F238E27FC236}">
                <a16:creationId xmlns:a16="http://schemas.microsoft.com/office/drawing/2014/main" id="{3D238D61-FFEB-9749-9119-2108FD40711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rot="20926258">
            <a:off x="6918361" y="1471423"/>
            <a:ext cx="4321066" cy="3087598"/>
          </a:xfrm>
          <a:prstGeom prst="rect">
            <a:avLst/>
          </a:prstGeom>
        </p:spPr>
      </p:pic>
      <p:sp>
        <p:nvSpPr>
          <p:cNvPr id="5" name="textruta 4">
            <a:extLst>
              <a:ext uri="{FF2B5EF4-FFF2-40B4-BE49-F238E27FC236}">
                <a16:creationId xmlns:a16="http://schemas.microsoft.com/office/drawing/2014/main" id="{7CA7D9E9-5D90-3DDF-A635-C9AE1E5A0EE8}"/>
              </a:ext>
            </a:extLst>
          </p:cNvPr>
          <p:cNvSpPr txBox="1"/>
          <p:nvPr/>
        </p:nvSpPr>
        <p:spPr>
          <a:xfrm rot="20503481">
            <a:off x="7271100" y="2353502"/>
            <a:ext cx="3615589"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Libre Franklin" pitchFamily="2" charset="77"/>
                <a:ea typeface="+mn-ea"/>
                <a:cs typeface="+mn-cs"/>
              </a:rPr>
              <a:t>Tänk på!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Libre Franklin" pitchFamily="2" charset="77"/>
                <a:ea typeface="+mn-ea"/>
                <a:cs typeface="+mn-cs"/>
              </a:rPr>
              <a:t>En jämn ansvarsfördelning där alla ger och tar stöd när det behövs!</a:t>
            </a:r>
          </a:p>
        </p:txBody>
      </p:sp>
    </p:spTree>
    <p:extLst>
      <p:ext uri="{BB962C8B-B14F-4D97-AF65-F5344CB8AC3E}">
        <p14:creationId xmlns:p14="http://schemas.microsoft.com/office/powerpoint/2010/main" val="259323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E2AF9B-57DC-DCAD-E185-69A77AB3FD89}"/>
              </a:ext>
            </a:extLst>
          </p:cNvPr>
          <p:cNvSpPr>
            <a:spLocks noGrp="1"/>
          </p:cNvSpPr>
          <p:nvPr>
            <p:ph type="title"/>
          </p:nvPr>
        </p:nvSpPr>
        <p:spPr/>
        <p:txBody>
          <a:bodyPr/>
          <a:lstStyle/>
          <a:p>
            <a:r>
              <a:rPr lang="sv-SE" sz="3600" dirty="0"/>
              <a:t>Din roll i gruppen</a:t>
            </a:r>
          </a:p>
        </p:txBody>
      </p:sp>
      <p:sp>
        <p:nvSpPr>
          <p:cNvPr id="3" name="Platshållare för innehåll 2">
            <a:extLst>
              <a:ext uri="{FF2B5EF4-FFF2-40B4-BE49-F238E27FC236}">
                <a16:creationId xmlns:a16="http://schemas.microsoft.com/office/drawing/2014/main" id="{CC72D523-2E38-B9EF-D0EC-1AB2CD1CB7E0}"/>
              </a:ext>
            </a:extLst>
          </p:cNvPr>
          <p:cNvSpPr>
            <a:spLocks noGrp="1"/>
          </p:cNvSpPr>
          <p:nvPr>
            <p:ph idx="1"/>
          </p:nvPr>
        </p:nvSpPr>
        <p:spPr>
          <a:xfrm>
            <a:off x="3098800" y="2016001"/>
            <a:ext cx="8072922" cy="4248000"/>
          </a:xfrm>
        </p:spPr>
        <p:txBody>
          <a:bodyPr>
            <a:normAutofit/>
          </a:bodyPr>
          <a:lstStyle/>
          <a:p>
            <a:pPr marL="514350" indent="-514350">
              <a:buFont typeface="+mj-lt"/>
              <a:buAutoNum type="arabicPeriod"/>
            </a:pPr>
            <a:r>
              <a:rPr lang="sv-SE" sz="2400"/>
              <a:t>Som individ, beskriv ditt uppdrag (funktionella roll) </a:t>
            </a:r>
            <a:br>
              <a:rPr lang="sv-SE" sz="2400"/>
            </a:br>
            <a:r>
              <a:rPr lang="sv-SE" sz="2400"/>
              <a:t>och vad den handlar om</a:t>
            </a:r>
          </a:p>
          <a:p>
            <a:pPr marL="514350" indent="-514350">
              <a:buFont typeface="+mj-lt"/>
              <a:buAutoNum type="arabicPeriod"/>
            </a:pPr>
            <a:r>
              <a:rPr lang="sv-SE" sz="2400"/>
              <a:t>Beskriv din generella roll, några styrkor du har som bidrar till gruppens framgång (kunskaper, färdigheter, personliga kompetenser, erfarenheter…)</a:t>
            </a:r>
          </a:p>
          <a:p>
            <a:pPr marL="514350" indent="-514350">
              <a:buFont typeface="+mj-lt"/>
              <a:buAutoNum type="arabicPeriod"/>
            </a:pPr>
            <a:r>
              <a:rPr lang="sv-SE" sz="2400"/>
              <a:t>Berätta om det du skrivit till en kollega</a:t>
            </a:r>
          </a:p>
          <a:p>
            <a:pPr marL="514350" indent="-514350">
              <a:buFont typeface="+mj-lt"/>
              <a:buAutoNum type="arabicPeriod"/>
            </a:pPr>
            <a:r>
              <a:rPr lang="sv-SE" sz="2400"/>
              <a:t>Kollegan ska presentera dig för gruppen</a:t>
            </a:r>
          </a:p>
        </p:txBody>
      </p:sp>
      <p:sp>
        <p:nvSpPr>
          <p:cNvPr id="4" name="textruta 3">
            <a:extLst>
              <a:ext uri="{FF2B5EF4-FFF2-40B4-BE49-F238E27FC236}">
                <a16:creationId xmlns:a16="http://schemas.microsoft.com/office/drawing/2014/main" id="{006693BC-FD23-66F7-1EFA-775FB0930895}"/>
              </a:ext>
            </a:extLst>
          </p:cNvPr>
          <p:cNvSpPr txBox="1"/>
          <p:nvPr/>
        </p:nvSpPr>
        <p:spPr>
          <a:xfrm>
            <a:off x="203200" y="2370666"/>
            <a:ext cx="2082802"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2800" b="0" i="0" u="none" strike="noStrike" kern="1200" cap="none" spc="0" normalizeH="0" baseline="0" noProof="0">
                <a:ln>
                  <a:noFill/>
                </a:ln>
                <a:solidFill>
                  <a:srgbClr val="ED1C24"/>
                </a:solidFill>
                <a:effectLst/>
                <a:uLnTx/>
                <a:uFillTx/>
                <a:latin typeface="Libre Franklin Black"/>
                <a:ea typeface="+mn-ea"/>
                <a:cs typeface="+mn-cs"/>
              </a:rPr>
              <a:t>10 min</a:t>
            </a:r>
          </a:p>
        </p:txBody>
      </p:sp>
      <p:sp>
        <p:nvSpPr>
          <p:cNvPr id="5" name="textruta 4">
            <a:extLst>
              <a:ext uri="{FF2B5EF4-FFF2-40B4-BE49-F238E27FC236}">
                <a16:creationId xmlns:a16="http://schemas.microsoft.com/office/drawing/2014/main" id="{30FA426B-1894-DF76-CE02-ECA482001649}"/>
              </a:ext>
            </a:extLst>
          </p:cNvPr>
          <p:cNvSpPr txBox="1"/>
          <p:nvPr/>
        </p:nvSpPr>
        <p:spPr>
          <a:xfrm>
            <a:off x="338664" y="4140001"/>
            <a:ext cx="2082802"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2800" b="0" i="0" u="none" strike="noStrike" kern="1200" cap="none" spc="0" normalizeH="0" baseline="0" noProof="0" dirty="0">
                <a:ln>
                  <a:noFill/>
                </a:ln>
                <a:solidFill>
                  <a:srgbClr val="ED1C24"/>
                </a:solidFill>
                <a:effectLst/>
                <a:uLnTx/>
                <a:uFillTx/>
                <a:latin typeface="Libre Franklin Black"/>
                <a:ea typeface="+mn-ea"/>
                <a:cs typeface="+mn-cs"/>
              </a:rPr>
              <a:t>5 + 5 min</a:t>
            </a:r>
          </a:p>
        </p:txBody>
      </p:sp>
      <p:sp>
        <p:nvSpPr>
          <p:cNvPr id="6" name="textruta 5">
            <a:extLst>
              <a:ext uri="{FF2B5EF4-FFF2-40B4-BE49-F238E27FC236}">
                <a16:creationId xmlns:a16="http://schemas.microsoft.com/office/drawing/2014/main" id="{DFA61ADB-B2E4-5289-0C7C-426701D8058F}"/>
              </a:ext>
            </a:extLst>
          </p:cNvPr>
          <p:cNvSpPr txBox="1"/>
          <p:nvPr/>
        </p:nvSpPr>
        <p:spPr>
          <a:xfrm>
            <a:off x="338664" y="4759647"/>
            <a:ext cx="2082802"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2800" b="0" i="0" u="none" strike="noStrike" kern="1200" cap="none" spc="0" normalizeH="0" baseline="0" noProof="0" dirty="0">
                <a:ln>
                  <a:noFill/>
                </a:ln>
                <a:solidFill>
                  <a:srgbClr val="ED1C24"/>
                </a:solidFill>
                <a:effectLst/>
                <a:uLnTx/>
                <a:uFillTx/>
                <a:latin typeface="Libre Franklin Black"/>
                <a:ea typeface="+mn-ea"/>
                <a:cs typeface="+mn-cs"/>
              </a:rPr>
              <a:t>1 + 1 min</a:t>
            </a:r>
          </a:p>
        </p:txBody>
      </p:sp>
      <p:sp>
        <p:nvSpPr>
          <p:cNvPr id="7" name="Vänster klammerparentes 6">
            <a:extLst>
              <a:ext uri="{FF2B5EF4-FFF2-40B4-BE49-F238E27FC236}">
                <a16:creationId xmlns:a16="http://schemas.microsoft.com/office/drawing/2014/main" id="{09E824D4-3B86-6CD7-AE37-866405CFF026}"/>
              </a:ext>
            </a:extLst>
          </p:cNvPr>
          <p:cNvSpPr/>
          <p:nvPr/>
        </p:nvSpPr>
        <p:spPr>
          <a:xfrm>
            <a:off x="2421466" y="2199152"/>
            <a:ext cx="457201" cy="89174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Libre Franklin Medium"/>
              <a:ea typeface="+mn-ea"/>
              <a:cs typeface="+mn-cs"/>
            </a:endParaRPr>
          </a:p>
        </p:txBody>
      </p:sp>
    </p:spTree>
    <p:extLst>
      <p:ext uri="{BB962C8B-B14F-4D97-AF65-F5344CB8AC3E}">
        <p14:creationId xmlns:p14="http://schemas.microsoft.com/office/powerpoint/2010/main" val="4291415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490C7-6C50-F34B-0893-F5FFDB1B1EC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24F6911-D955-B02A-DE25-9250DFAEECDA}"/>
              </a:ext>
            </a:extLst>
          </p:cNvPr>
          <p:cNvSpPr>
            <a:spLocks noGrp="1"/>
          </p:cNvSpPr>
          <p:nvPr>
            <p:ph type="title"/>
          </p:nvPr>
        </p:nvSpPr>
        <p:spPr/>
        <p:txBody>
          <a:bodyPr/>
          <a:lstStyle/>
          <a:p>
            <a:r>
              <a:rPr lang="sv-SE" sz="3600" dirty="0">
                <a:solidFill>
                  <a:schemeClr val="accent1"/>
                </a:solidFill>
              </a:rPr>
              <a:t>Din roll i gruppen – ifall ni inte har roller än</a:t>
            </a:r>
          </a:p>
        </p:txBody>
      </p:sp>
      <p:sp>
        <p:nvSpPr>
          <p:cNvPr id="3" name="Platshållare för innehåll 2">
            <a:extLst>
              <a:ext uri="{FF2B5EF4-FFF2-40B4-BE49-F238E27FC236}">
                <a16:creationId xmlns:a16="http://schemas.microsoft.com/office/drawing/2014/main" id="{C83549E4-992B-4D49-4B35-406D29CBC98E}"/>
              </a:ext>
            </a:extLst>
          </p:cNvPr>
          <p:cNvSpPr>
            <a:spLocks noGrp="1"/>
          </p:cNvSpPr>
          <p:nvPr>
            <p:ph idx="1"/>
          </p:nvPr>
        </p:nvSpPr>
        <p:spPr>
          <a:xfrm>
            <a:off x="3098800" y="2016001"/>
            <a:ext cx="8072922" cy="4248000"/>
          </a:xfrm>
        </p:spPr>
        <p:txBody>
          <a:bodyPr>
            <a:normAutofit/>
          </a:bodyPr>
          <a:lstStyle/>
          <a:p>
            <a:pPr marL="514350" indent="-514350">
              <a:buFont typeface="+mj-lt"/>
              <a:buAutoNum type="arabicPeriod"/>
            </a:pPr>
            <a:r>
              <a:rPr lang="sv-SE" sz="2400" dirty="0"/>
              <a:t>Som individ, beskriv ditt uppdrag (funktionella roll) </a:t>
            </a:r>
            <a:br>
              <a:rPr lang="sv-SE" sz="2400" dirty="0"/>
            </a:br>
            <a:r>
              <a:rPr lang="sv-SE" sz="2400" dirty="0"/>
              <a:t>och vad den handlar om hittills</a:t>
            </a:r>
          </a:p>
          <a:p>
            <a:pPr marL="514350" indent="-514350">
              <a:buFont typeface="+mj-lt"/>
              <a:buAutoNum type="arabicPeriod"/>
            </a:pPr>
            <a:r>
              <a:rPr lang="sv-SE" sz="2400" dirty="0"/>
              <a:t>Beskriv din generella roll, några styrkor du har som bidrar till gruppens framgång (kunskaper, färdigheter, personliga kompetenser, erfarenheter…)</a:t>
            </a:r>
          </a:p>
          <a:p>
            <a:pPr marL="514350" indent="-514350">
              <a:buFont typeface="+mj-lt"/>
              <a:buAutoNum type="arabicPeriod"/>
            </a:pPr>
            <a:r>
              <a:rPr lang="sv-SE" sz="2400" dirty="0"/>
              <a:t>Berätta om det du skrivit till en kollega</a:t>
            </a:r>
          </a:p>
          <a:p>
            <a:pPr marL="514350" indent="-514350">
              <a:buFont typeface="+mj-lt"/>
              <a:buAutoNum type="arabicPeriod"/>
            </a:pPr>
            <a:r>
              <a:rPr lang="sv-SE" sz="2400" dirty="0"/>
              <a:t>Kollegan ska presentera dig för gruppen</a:t>
            </a:r>
          </a:p>
        </p:txBody>
      </p:sp>
      <p:sp>
        <p:nvSpPr>
          <p:cNvPr id="4" name="textruta 3">
            <a:extLst>
              <a:ext uri="{FF2B5EF4-FFF2-40B4-BE49-F238E27FC236}">
                <a16:creationId xmlns:a16="http://schemas.microsoft.com/office/drawing/2014/main" id="{41BE83C2-3075-92C2-51DF-3E588F9FBA56}"/>
              </a:ext>
            </a:extLst>
          </p:cNvPr>
          <p:cNvSpPr txBox="1"/>
          <p:nvPr/>
        </p:nvSpPr>
        <p:spPr>
          <a:xfrm>
            <a:off x="203200" y="2370666"/>
            <a:ext cx="2082802"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2800" b="0" i="0" u="none" strike="noStrike" kern="1200" cap="none" spc="0" normalizeH="0" baseline="0" noProof="0">
                <a:ln>
                  <a:noFill/>
                </a:ln>
                <a:solidFill>
                  <a:srgbClr val="ED1C24"/>
                </a:solidFill>
                <a:effectLst/>
                <a:uLnTx/>
                <a:uFillTx/>
                <a:latin typeface="Libre Franklin Black"/>
                <a:ea typeface="+mn-ea"/>
                <a:cs typeface="+mn-cs"/>
              </a:rPr>
              <a:t>10 min</a:t>
            </a:r>
          </a:p>
        </p:txBody>
      </p:sp>
      <p:sp>
        <p:nvSpPr>
          <p:cNvPr id="5" name="textruta 4">
            <a:extLst>
              <a:ext uri="{FF2B5EF4-FFF2-40B4-BE49-F238E27FC236}">
                <a16:creationId xmlns:a16="http://schemas.microsoft.com/office/drawing/2014/main" id="{D2CC4FC6-7C71-06B3-5486-8BEF4EECE158}"/>
              </a:ext>
            </a:extLst>
          </p:cNvPr>
          <p:cNvSpPr txBox="1"/>
          <p:nvPr/>
        </p:nvSpPr>
        <p:spPr>
          <a:xfrm>
            <a:off x="338664" y="4140001"/>
            <a:ext cx="2082802"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2800" b="0" i="0" u="none" strike="noStrike" kern="1200" cap="none" spc="0" normalizeH="0" baseline="0" noProof="0" dirty="0">
                <a:ln>
                  <a:noFill/>
                </a:ln>
                <a:solidFill>
                  <a:srgbClr val="ED1C24"/>
                </a:solidFill>
                <a:effectLst/>
                <a:uLnTx/>
                <a:uFillTx/>
                <a:latin typeface="Libre Franklin Black"/>
                <a:ea typeface="+mn-ea"/>
                <a:cs typeface="+mn-cs"/>
              </a:rPr>
              <a:t>5 + 5 min</a:t>
            </a:r>
          </a:p>
        </p:txBody>
      </p:sp>
      <p:sp>
        <p:nvSpPr>
          <p:cNvPr id="6" name="textruta 5">
            <a:extLst>
              <a:ext uri="{FF2B5EF4-FFF2-40B4-BE49-F238E27FC236}">
                <a16:creationId xmlns:a16="http://schemas.microsoft.com/office/drawing/2014/main" id="{183CE166-132E-250E-B3F9-30C47DE7BDA3}"/>
              </a:ext>
            </a:extLst>
          </p:cNvPr>
          <p:cNvSpPr txBox="1"/>
          <p:nvPr/>
        </p:nvSpPr>
        <p:spPr>
          <a:xfrm>
            <a:off x="338664" y="4759647"/>
            <a:ext cx="2082802"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2800" b="0" i="0" u="none" strike="noStrike" kern="1200" cap="none" spc="0" normalizeH="0" baseline="0" noProof="0" dirty="0">
                <a:ln>
                  <a:noFill/>
                </a:ln>
                <a:solidFill>
                  <a:srgbClr val="ED1C24"/>
                </a:solidFill>
                <a:effectLst/>
                <a:uLnTx/>
                <a:uFillTx/>
                <a:latin typeface="Libre Franklin Black"/>
                <a:ea typeface="+mn-ea"/>
                <a:cs typeface="+mn-cs"/>
              </a:rPr>
              <a:t>1 + 1 min</a:t>
            </a:r>
          </a:p>
        </p:txBody>
      </p:sp>
      <p:sp>
        <p:nvSpPr>
          <p:cNvPr id="7" name="Vänster klammerparentes 6">
            <a:extLst>
              <a:ext uri="{FF2B5EF4-FFF2-40B4-BE49-F238E27FC236}">
                <a16:creationId xmlns:a16="http://schemas.microsoft.com/office/drawing/2014/main" id="{03B6FB9A-7D26-8ACA-071F-25FF15F2B70D}"/>
              </a:ext>
            </a:extLst>
          </p:cNvPr>
          <p:cNvSpPr/>
          <p:nvPr/>
        </p:nvSpPr>
        <p:spPr>
          <a:xfrm>
            <a:off x="2421466" y="2199152"/>
            <a:ext cx="457201" cy="89174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Libre Franklin Medium"/>
              <a:ea typeface="+mn-ea"/>
              <a:cs typeface="+mn-cs"/>
            </a:endParaRPr>
          </a:p>
        </p:txBody>
      </p:sp>
    </p:spTree>
    <p:extLst>
      <p:ext uri="{BB962C8B-B14F-4D97-AF65-F5344CB8AC3E}">
        <p14:creationId xmlns:p14="http://schemas.microsoft.com/office/powerpoint/2010/main" val="1080125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98CD5-63CD-145E-E863-8C19E83EB810}"/>
            </a:ext>
          </a:extLst>
        </p:cNvPr>
        <p:cNvGrpSpPr/>
        <p:nvPr/>
      </p:nvGrpSpPr>
      <p:grpSpPr>
        <a:xfrm>
          <a:off x="0" y="0"/>
          <a:ext cx="0" cy="0"/>
          <a:chOff x="0" y="0"/>
          <a:chExt cx="0" cy="0"/>
        </a:xfrm>
      </p:grpSpPr>
      <p:sp>
        <p:nvSpPr>
          <p:cNvPr id="8" name="textruta 7">
            <a:extLst>
              <a:ext uri="{FF2B5EF4-FFF2-40B4-BE49-F238E27FC236}">
                <a16:creationId xmlns:a16="http://schemas.microsoft.com/office/drawing/2014/main" id="{17C8AB29-B274-0EA4-2846-7F1717E0148F}"/>
              </a:ext>
            </a:extLst>
          </p:cNvPr>
          <p:cNvSpPr txBox="1"/>
          <p:nvPr/>
        </p:nvSpPr>
        <p:spPr>
          <a:xfrm>
            <a:off x="879713" y="1567597"/>
            <a:ext cx="6275066" cy="5478423"/>
          </a:xfrm>
          <a:prstGeom prst="rect">
            <a:avLst/>
          </a:prstGeom>
          <a:noFill/>
        </p:spPr>
        <p:txBody>
          <a:bodyPr wrap="square" lIns="91440" tIns="45720" rIns="91440" bIns="45720" anchor="t">
            <a:spAutoFit/>
          </a:bodyPr>
          <a:lstStyle/>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Vad styr vilka övriga roller som behövs? </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Behov i föreningen och inom styrelsen</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Intresse och viljan bland ledamöterna</a:t>
            </a: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Exempel på roller:</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Medlemsansvarig</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Internfeministiskt ansvarig</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rPr>
              <a:t>Studieansvarig</a:t>
            </a:r>
          </a:p>
          <a:p>
            <a:pPr marL="457200" marR="0" lvl="1" indent="0" algn="l" defTabSz="914400" rtl="0" eaLnBrk="1" fontAlgn="auto" latinLnBrk="0" hangingPunct="1">
              <a:lnSpc>
                <a:spcPct val="150000"/>
              </a:lnSpc>
              <a:spcBef>
                <a:spcPts val="0"/>
              </a:spcBef>
              <a:spcAft>
                <a:spcPts val="0"/>
              </a:spcAft>
              <a:buClrTx/>
              <a:buSzPct val="100000"/>
              <a:buFontTx/>
              <a:buNone/>
              <a:tabLst/>
              <a:defRPr/>
            </a:pPr>
            <a:endParaRPr kumimoji="0" lang="sv-SE" sz="2000" b="0" i="0" u="none" strike="noStrike" kern="1200" cap="none" spc="0" normalizeH="0" baseline="0" noProof="0" dirty="0">
              <a:ln>
                <a:noFill/>
              </a:ln>
              <a:solidFill>
                <a:prstClr val="black"/>
              </a:solidFill>
              <a:effectLst/>
              <a:uLnTx/>
              <a:uFillTx/>
              <a:latin typeface="Libre Franklin Medium" pitchFamily="2" charset="77"/>
              <a:ea typeface="+mn-ea"/>
              <a:cs typeface="+mn-cs"/>
            </a:endParaRPr>
          </a:p>
          <a:p>
            <a:pPr marL="457200" marR="0" lvl="1" indent="0" algn="l" defTabSz="914400" rtl="0" eaLnBrk="1" fontAlgn="auto" latinLnBrk="0" hangingPunct="1">
              <a:lnSpc>
                <a:spcPct val="150000"/>
              </a:lnSpc>
              <a:spcBef>
                <a:spcPts val="0"/>
              </a:spcBef>
              <a:spcAft>
                <a:spcPts val="0"/>
              </a:spcAft>
              <a:buClrTx/>
              <a:buSzPct val="100000"/>
              <a:buFontTx/>
              <a:buNone/>
              <a:tabLst/>
              <a:defRPr/>
            </a:pPr>
            <a:r>
              <a:rPr kumimoji="0" lang="sv-SE" sz="2000" b="1" i="0" u="none" strike="noStrike" kern="1200" cap="none" spc="0" normalizeH="0" baseline="0" noProof="0" dirty="0">
                <a:ln>
                  <a:noFill/>
                </a:ln>
                <a:solidFill>
                  <a:prstClr val="black"/>
                </a:solidFill>
                <a:effectLst/>
                <a:uLnTx/>
                <a:uFillTx/>
                <a:latin typeface="Libre Franklin Medium" pitchFamily="2" charset="77"/>
                <a:ea typeface="+mn-ea"/>
                <a:cs typeface="+mn-cs"/>
              </a:rPr>
              <a:t>Diskutera: vilka roller har ni behov av och kan och vill bidra med inom styrelsen?</a:t>
            </a:r>
          </a:p>
          <a:p>
            <a:pPr marL="800100" marR="0" lvl="1" indent="-342900" algn="l" defTabSz="914400" rtl="0" eaLnBrk="1" fontAlgn="auto" latinLnBrk="0" hangingPunct="1">
              <a:lnSpc>
                <a:spcPct val="150000"/>
              </a:lnSpc>
              <a:spcBef>
                <a:spcPts val="0"/>
              </a:spcBef>
              <a:spcAft>
                <a:spcPts val="0"/>
              </a:spcAft>
              <a:buClrTx/>
              <a:buSzPct val="100000"/>
              <a:buFontTx/>
              <a:buBlip>
                <a:blip r:embed="rId3"/>
              </a:buBlip>
              <a:tabLst/>
              <a:defRPr/>
            </a:pPr>
            <a:endParaRPr kumimoji="0" lang="sv-SE" sz="2000" b="1" i="0" u="none" strike="noStrike" kern="1200" cap="none" spc="0" normalizeH="0" baseline="0" noProof="0" dirty="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Libre Franklin"/>
                <a:ea typeface="+mn-ea"/>
                <a:cs typeface="+mn-cs"/>
              </a:rPr>
              <a:t>Ni är en styrelse!</a:t>
            </a:r>
          </a:p>
        </p:txBody>
      </p:sp>
      <p:sp>
        <p:nvSpPr>
          <p:cNvPr id="7" name="textruta 6">
            <a:extLst>
              <a:ext uri="{FF2B5EF4-FFF2-40B4-BE49-F238E27FC236}">
                <a16:creationId xmlns:a16="http://schemas.microsoft.com/office/drawing/2014/main" id="{F5E34FE8-5B09-A96F-DBC1-4D9707B2C938}"/>
              </a:ext>
            </a:extLst>
          </p:cNvPr>
          <p:cNvSpPr txBox="1"/>
          <p:nvPr/>
        </p:nvSpPr>
        <p:spPr>
          <a:xfrm>
            <a:off x="736599" y="736600"/>
            <a:ext cx="659618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dirty="0">
                <a:ln>
                  <a:noFill/>
                </a:ln>
                <a:solidFill>
                  <a:srgbClr val="FF0000"/>
                </a:solidFill>
                <a:effectLst/>
                <a:uLnTx/>
                <a:uFillTx/>
                <a:latin typeface="Libre Franklin" pitchFamily="2" charset="77"/>
                <a:ea typeface="+mn-ea"/>
                <a:cs typeface="+mn-cs"/>
              </a:rPr>
              <a:t>Vilka roller behöver ni?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solidFill>
                <a:prstClr val="black"/>
              </a:solidFill>
              <a:effectLst/>
              <a:uLnTx/>
              <a:uFillTx/>
              <a:latin typeface="Libre Franklin" pitchFamily="2" charset="77"/>
              <a:ea typeface="+mn-ea"/>
              <a:cs typeface="+mn-cs"/>
            </a:endParaRPr>
          </a:p>
        </p:txBody>
      </p:sp>
      <p:pic>
        <p:nvPicPr>
          <p:cNvPr id="4" name="Picture 9">
            <a:extLst>
              <a:ext uri="{FF2B5EF4-FFF2-40B4-BE49-F238E27FC236}">
                <a16:creationId xmlns:a16="http://schemas.microsoft.com/office/drawing/2014/main" id="{AC4510B2-D9AC-D973-7D2D-2D9FE4C75BE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rot="20926258">
            <a:off x="6918361" y="1471423"/>
            <a:ext cx="4321066" cy="3087598"/>
          </a:xfrm>
          <a:prstGeom prst="rect">
            <a:avLst/>
          </a:prstGeom>
        </p:spPr>
      </p:pic>
      <p:sp>
        <p:nvSpPr>
          <p:cNvPr id="5" name="textruta 4">
            <a:extLst>
              <a:ext uri="{FF2B5EF4-FFF2-40B4-BE49-F238E27FC236}">
                <a16:creationId xmlns:a16="http://schemas.microsoft.com/office/drawing/2014/main" id="{510F2846-9B55-20E0-94C7-CA10E3885FB5}"/>
              </a:ext>
            </a:extLst>
          </p:cNvPr>
          <p:cNvSpPr txBox="1"/>
          <p:nvPr/>
        </p:nvSpPr>
        <p:spPr>
          <a:xfrm rot="20503481">
            <a:off x="7271100" y="2353502"/>
            <a:ext cx="3615589"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Libre Franklin" pitchFamily="2" charset="77"/>
                <a:ea typeface="+mn-ea"/>
                <a:cs typeface="+mn-cs"/>
              </a:rPr>
              <a:t>Tänk på!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Libre Franklin" pitchFamily="2" charset="77"/>
                <a:ea typeface="+mn-ea"/>
                <a:cs typeface="+mn-cs"/>
              </a:rPr>
              <a:t>En jämn ansvarsfördelning där alla ger och tar stöd när det behövs!</a:t>
            </a:r>
          </a:p>
        </p:txBody>
      </p:sp>
    </p:spTree>
    <p:extLst>
      <p:ext uri="{BB962C8B-B14F-4D97-AF65-F5344CB8AC3E}">
        <p14:creationId xmlns:p14="http://schemas.microsoft.com/office/powerpoint/2010/main" val="2622146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44814C06-E393-F444-87EC-7E7790D8F073}"/>
              </a:ext>
            </a:extLst>
          </p:cNvPr>
          <p:cNvSpPr txBox="1"/>
          <p:nvPr/>
        </p:nvSpPr>
        <p:spPr>
          <a:xfrm>
            <a:off x="1287891" y="2038635"/>
            <a:ext cx="961621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5600" b="1" i="0" u="none" strike="noStrike" kern="1200" cap="none" spc="0" normalizeH="0" baseline="0" noProof="0" dirty="0">
                <a:ln>
                  <a:noFill/>
                </a:ln>
                <a:solidFill>
                  <a:prstClr val="black"/>
                </a:solidFill>
                <a:effectLst/>
                <a:uLnTx/>
                <a:uFillTx/>
                <a:latin typeface="Libre Franklin Black" pitchFamily="2" charset="77"/>
                <a:ea typeface="+mn-ea"/>
                <a:cs typeface="+mn-cs"/>
              </a:rPr>
              <a:t>Lycka till!</a:t>
            </a:r>
          </a:p>
        </p:txBody>
      </p:sp>
      <p:pic>
        <p:nvPicPr>
          <p:cNvPr id="11" name="Bildobjekt 10">
            <a:extLst>
              <a:ext uri="{FF2B5EF4-FFF2-40B4-BE49-F238E27FC236}">
                <a16:creationId xmlns:a16="http://schemas.microsoft.com/office/drawing/2014/main" id="{775FACD6-D119-4EF1-E630-8FF7B5F035DD}"/>
              </a:ext>
            </a:extLst>
          </p:cNvPr>
          <p:cNvPicPr>
            <a:picLocks noChangeAspect="1"/>
          </p:cNvPicPr>
          <p:nvPr/>
        </p:nvPicPr>
        <p:blipFill>
          <a:blip r:embed="rId3"/>
          <a:stretch>
            <a:fillRect/>
          </a:stretch>
        </p:blipFill>
        <p:spPr>
          <a:xfrm>
            <a:off x="10164263" y="4977900"/>
            <a:ext cx="1080000" cy="1080000"/>
          </a:xfrm>
          <a:prstGeom prst="rect">
            <a:avLst/>
          </a:prstGeom>
        </p:spPr>
      </p:pic>
      <p:pic>
        <p:nvPicPr>
          <p:cNvPr id="3" name="Picture 8">
            <a:extLst>
              <a:ext uri="{FF2B5EF4-FFF2-40B4-BE49-F238E27FC236}">
                <a16:creationId xmlns:a16="http://schemas.microsoft.com/office/drawing/2014/main" id="{31F23D65-4202-B20B-1601-94FD1DA25DC6}"/>
              </a:ext>
            </a:extLst>
          </p:cNvPr>
          <p:cNvPicPr>
            <a:picLocks noChangeAspect="1"/>
          </p:cNvPicPr>
          <p:nvPr/>
        </p:nvPicPr>
        <p:blipFill>
          <a:blip r:embed="rId4">
            <a:duotone>
              <a:prstClr val="black"/>
              <a:schemeClr val="tx2">
                <a:tint val="45000"/>
                <a:satMod val="400000"/>
              </a:schemeClr>
            </a:duotone>
          </a:blip>
          <a:srcRect/>
          <a:stretch>
            <a:fillRect/>
          </a:stretch>
        </p:blipFill>
        <p:spPr>
          <a:xfrm rot="4300380">
            <a:off x="3060749" y="3357155"/>
            <a:ext cx="2055029" cy="740718"/>
          </a:xfrm>
          <a:prstGeom prst="rect">
            <a:avLst/>
          </a:prstGeom>
        </p:spPr>
      </p:pic>
      <p:sp>
        <p:nvSpPr>
          <p:cNvPr id="4" name="textruta 3">
            <a:extLst>
              <a:ext uri="{FF2B5EF4-FFF2-40B4-BE49-F238E27FC236}">
                <a16:creationId xmlns:a16="http://schemas.microsoft.com/office/drawing/2014/main" id="{24AEC139-F728-B88A-5860-EC70400FC9B6}"/>
              </a:ext>
            </a:extLst>
          </p:cNvPr>
          <p:cNvSpPr txBox="1"/>
          <p:nvPr/>
        </p:nvSpPr>
        <p:spPr>
          <a:xfrm>
            <a:off x="2793963" y="4819365"/>
            <a:ext cx="6526306" cy="1080000"/>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srgbClr val="77AB93"/>
                </a:solidFill>
                <a:effectLst/>
                <a:uLnTx/>
                <a:uFillTx/>
                <a:latin typeface="Libre Franklin Black" pitchFamily="2" charset="77"/>
                <a:ea typeface="+mn-ea"/>
                <a:cs typeface="+mn-cs"/>
              </a:rPr>
              <a:t>Kolla gärna in de andra övningar och workshops som finns för styrelser på hemsidan.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p:txBody>
      </p:sp>
    </p:spTree>
    <p:extLst>
      <p:ext uri="{BB962C8B-B14F-4D97-AF65-F5344CB8AC3E}">
        <p14:creationId xmlns:p14="http://schemas.microsoft.com/office/powerpoint/2010/main" val="94463087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Vänsterpartiet">
  <a:themeElements>
    <a:clrScheme name="V_Temafärger">
      <a:dk1>
        <a:sysClr val="windowText" lastClr="000000"/>
      </a:dk1>
      <a:lt1>
        <a:sysClr val="window" lastClr="FFFFFF"/>
      </a:lt1>
      <a:dk2>
        <a:srgbClr val="565656"/>
      </a:dk2>
      <a:lt2>
        <a:srgbClr val="EDEDED"/>
      </a:lt2>
      <a:accent1>
        <a:srgbClr val="ED1C24"/>
      </a:accent1>
      <a:accent2>
        <a:srgbClr val="000000"/>
      </a:accent2>
      <a:accent3>
        <a:srgbClr val="FFFFFF"/>
      </a:accent3>
      <a:accent4>
        <a:srgbClr val="406618"/>
      </a:accent4>
      <a:accent5>
        <a:srgbClr val="FAA61A"/>
      </a:accent5>
      <a:accent6>
        <a:srgbClr val="565656"/>
      </a:accent6>
      <a:hlink>
        <a:srgbClr val="0563C1"/>
      </a:hlink>
      <a:folHlink>
        <a:srgbClr val="954F72"/>
      </a:folHlink>
    </a:clrScheme>
    <a:fontScheme name="V_Temateckensnitt">
      <a:majorFont>
        <a:latin typeface="Libre Franklin Black"/>
        <a:ea typeface=""/>
        <a:cs typeface=""/>
      </a:majorFont>
      <a:minorFont>
        <a:latin typeface="Libre Franklin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bg1"/>
          </a:solidFill>
        </a:ln>
      </a:spPr>
      <a:bodyPr rtlCol="0" anchor="ctr"/>
      <a:lstStyle>
        <a:defPPr algn="ctr">
          <a:defRPr sz="1600"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V_PowerPointmall.potx" id="{47DF8782-2B87-4413-9EF2-F22614A89809}" vid="{F829354A-DD3A-471A-83D6-4DC4443E7276}"/>
    </a:ext>
  </a:extLst>
</a:theme>
</file>

<file path=ppt/theme/theme3.xml><?xml version="1.0" encoding="utf-8"?>
<a:theme xmlns:a="http://schemas.openxmlformats.org/drawingml/2006/main" name="1_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1860</Words>
  <Application>Microsoft Macintosh PowerPoint</Application>
  <PresentationFormat>Bredbild</PresentationFormat>
  <Paragraphs>140</Paragraphs>
  <Slides>8</Slides>
  <Notes>8</Notes>
  <HiddenSlides>0</HiddenSlides>
  <MMClips>0</MMClips>
  <ScaleCrop>false</ScaleCrop>
  <HeadingPairs>
    <vt:vector size="6" baseType="variant">
      <vt:variant>
        <vt:lpstr>Använt teckensnitt</vt:lpstr>
      </vt:variant>
      <vt:variant>
        <vt:i4>8</vt:i4>
      </vt:variant>
      <vt:variant>
        <vt:lpstr>Tema</vt:lpstr>
      </vt:variant>
      <vt:variant>
        <vt:i4>3</vt:i4>
      </vt:variant>
      <vt:variant>
        <vt:lpstr>Bildrubriker</vt:lpstr>
      </vt:variant>
      <vt:variant>
        <vt:i4>8</vt:i4>
      </vt:variant>
    </vt:vector>
  </HeadingPairs>
  <TitlesOfParts>
    <vt:vector size="19" baseType="lpstr">
      <vt:lpstr>Aptos</vt:lpstr>
      <vt:lpstr>Aptos Display</vt:lpstr>
      <vt:lpstr>Arial</vt:lpstr>
      <vt:lpstr>Calibri</vt:lpstr>
      <vt:lpstr>Libre Franklin</vt:lpstr>
      <vt:lpstr>Libre Franklin Black</vt:lpstr>
      <vt:lpstr>Libre Franklin Medium</vt:lpstr>
      <vt:lpstr>Wingdings</vt:lpstr>
      <vt:lpstr>Office-tema</vt:lpstr>
      <vt:lpstr>Vänsterpartiet</vt:lpstr>
      <vt:lpstr>1_Office-tema</vt:lpstr>
      <vt:lpstr>Styrelsens medlemmar och roller</vt:lpstr>
      <vt:lpstr>Styrelsens medlemmar och roller Vilka är medlemmar och vad har de för roll? </vt:lpstr>
      <vt:lpstr>Två aspekter i din roll</vt:lpstr>
      <vt:lpstr>PowerPoint-presentation</vt:lpstr>
      <vt:lpstr>Din roll i gruppen</vt:lpstr>
      <vt:lpstr>Din roll i gruppen – ifall ni inte har roller än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Niels Stöber</dc:creator>
  <cp:lastModifiedBy>Niels Stöber</cp:lastModifiedBy>
  <cp:revision>1</cp:revision>
  <dcterms:created xsi:type="dcterms:W3CDTF">2025-02-26T20:46:58Z</dcterms:created>
  <dcterms:modified xsi:type="dcterms:W3CDTF">2025-02-27T05:54:04Z</dcterms:modified>
</cp:coreProperties>
</file>