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Lst>
  <p:notesMasterIdLst>
    <p:notesMasterId r:id="rId15"/>
  </p:notesMasterIdLst>
  <p:sldIdLst>
    <p:sldId id="871" r:id="rId4"/>
    <p:sldId id="288" r:id="rId5"/>
    <p:sldId id="289" r:id="rId6"/>
    <p:sldId id="291" r:id="rId7"/>
    <p:sldId id="290" r:id="rId8"/>
    <p:sldId id="306" r:id="rId9"/>
    <p:sldId id="307" r:id="rId10"/>
    <p:sldId id="308" r:id="rId11"/>
    <p:sldId id="295" r:id="rId12"/>
    <p:sldId id="296" r:id="rId13"/>
    <p:sldId id="3823"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authors.xml><?xml version="1.0" encoding="utf-8"?>
<p188:authorLst xmlns:a="http://schemas.openxmlformats.org/drawingml/2006/main" xmlns:r="http://schemas.openxmlformats.org/officeDocument/2006/relationships" xmlns:p188="http://schemas.microsoft.com/office/powerpoint/2018/8/main">
  <p188:author id="{222EA442-FAC4-45ED-1A45-363E96789857}" name="Lisa Rasmussen" initials="LR" userId="S::lisa.rasmussen@vansterpartiet.se::24fdddf7-943f-495d-af9d-3e4c56ab1cac"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49607"/>
  </p:normalViewPr>
  <p:slideViewPr>
    <p:cSldViewPr snapToGrid="0">
      <p:cViewPr varScale="1">
        <p:scale>
          <a:sx n="50" d="100"/>
          <a:sy n="50" d="100"/>
        </p:scale>
        <p:origin x="29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0C647F-5735-BA45-A736-14EA81800AC7}" type="datetimeFigureOut">
              <a:rPr lang="sv-SE" smtClean="0"/>
              <a:t>2025-02-27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2AA671-6590-9D4B-821D-CA98B14491F8}" type="slidenum">
              <a:rPr lang="sv-SE" smtClean="0"/>
              <a:t>‹#›</a:t>
            </a:fld>
            <a:endParaRPr lang="sv-SE"/>
          </a:p>
        </p:txBody>
      </p:sp>
    </p:spTree>
    <p:extLst>
      <p:ext uri="{BB962C8B-B14F-4D97-AF65-F5344CB8AC3E}">
        <p14:creationId xmlns:p14="http://schemas.microsoft.com/office/powerpoint/2010/main" val="3949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den här workshopen tas upp grunderna i att anordna bra, interndemokratiska möten. </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B03B7F-98D6-554A-9C88-12E010D5875B}" type="slidenum">
              <a:rPr kumimoji="0" lang="sv-SE"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sv-SE"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46633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 slutet av mötet och efter mötet har vi en liten tipslista. </a:t>
            </a:r>
            <a:endParaRPr lang="en-US" dirty="0"/>
          </a:p>
          <a:p>
            <a:endParaRPr lang="sv-SE" dirty="0"/>
          </a:p>
          <a:p>
            <a:r>
              <a:rPr lang="sv-SE" dirty="0"/>
              <a:t>Det kan vara bra att knyta ihop säcken på ett konkret sätt. Exempelvis är det ofta bra att gå igenom vilka uppgifter som delats ut till vem så att alla som fått en uppgift har full koll på det. </a:t>
            </a:r>
          </a:p>
          <a:p>
            <a:endParaRPr lang="sv-SE" dirty="0"/>
          </a:p>
          <a:p>
            <a:r>
              <a:rPr lang="sv-SE" dirty="0"/>
              <a:t>Gör gärna en lista med fattade beslut som kan bockas av löpande, en så kallad balanslista.</a:t>
            </a:r>
            <a:endParaRPr lang="en-US" dirty="0"/>
          </a:p>
          <a:p>
            <a:endParaRPr lang="sv-SE" dirty="0"/>
          </a:p>
          <a:p>
            <a:r>
              <a:rPr lang="sv-SE" dirty="0"/>
              <a:t>Det kan också vara bra att påminna om när nästa möte ska vara och säga om det är något speciellt som händer då eller något man ska tänka på inför. Detta bör självklart också skickas ut som underlag. </a:t>
            </a:r>
            <a:endParaRPr lang="en-US" dirty="0"/>
          </a:p>
          <a:p>
            <a:endParaRPr lang="sv-SE" dirty="0"/>
          </a:p>
          <a:p>
            <a:r>
              <a:rPr lang="sv-SE" dirty="0"/>
              <a:t>Efter att mötet är avklarat har sekreteraren i uppgift att färdigställa protokollet och se till att ordföranden och justeraren får dem så att de kan läsa igenom och bekräfta att allt är korrekt genom att skriva på. Sen är det lite olika vem som har ansvar för att lägga det på rätt ställe, men det är viktigt att det händer. </a:t>
            </a:r>
            <a:endParaRPr lang="en-US" dirty="0"/>
          </a:p>
          <a:p>
            <a:endParaRPr lang="sv-SE" dirty="0"/>
          </a:p>
          <a:p>
            <a:r>
              <a:rPr lang="sv-SE" dirty="0"/>
              <a:t>Sen är det ju allas uppdrag att göra det de blivit tilldelade i mötet. Att sitta i styrelse är ju inte bara att vara på möten, utan att ha uppdrag kopplat till mötena också. Och därför har vi även sista punkten som är “håll kontakten”. Det brukar vara bra att påminna sig om, man är en styrelse hela månaden, inte bara de där timmarna man sitter och har möte tillsammans. Följ upp varandra och stötta. Kolla in om någon behöver något och gör det du blivit tilldelad ansvar för.</a:t>
            </a:r>
            <a:endParaRPr lang="en-US" dirty="0">
              <a:ea typeface="Calibri"/>
              <a:cs typeface="Calibri"/>
            </a:endParaRPr>
          </a:p>
          <a:p>
            <a:endParaRPr lang="en-US" b="1" dirty="0">
              <a:ea typeface="Calibri"/>
              <a:cs typeface="Calibri"/>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423A3-794A-41EF-8B1B-EC4FB447ED1E}"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962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Lycka till i ert uppdrag!</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E50753-9E01-824D-98E1-09525B32317E}"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1092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Oavsett vilken sorts möte man ska ha är förberedelserna viktiga. De bör göras dels genom att de här frågorna vi såg på förra sliden funderas på: det vill säga fundera noga på syftet, anpassa mötets tidsmässiga och rumsliga förutsättningar till syftet. </a:t>
            </a:r>
            <a:endParaRPr lang="en-US" dirty="0"/>
          </a:p>
          <a:p>
            <a:endParaRPr lang="sv-SE" dirty="0"/>
          </a:p>
          <a:p>
            <a:r>
              <a:rPr lang="sv-SE" dirty="0"/>
              <a:t>Sedan är det viktigt att formulera mötets syfte och innehåll på ett bra sätt. Ofta görs det som en dagordning vilket helt enkelt är en lista med de punkter som ska diskuteras. Ibland innehåller dagordningen även lite information om punkterna. Det kan också vara så att man skapar ett dokument som deltagarna själva kan fylla på med diskussionspunkter, eller att man bara har en enda punkt för hela mötet. Ibland presenteras syftet och innehållet bara i inbjudan och sen är det lite mer “fritt” väl på mötet.</a:t>
            </a:r>
            <a:endParaRPr lang="en-US" dirty="0"/>
          </a:p>
          <a:p>
            <a:endParaRPr lang="sv-SE" dirty="0"/>
          </a:p>
          <a:p>
            <a:r>
              <a:rPr lang="sv-SE" dirty="0"/>
              <a:t>Inbjudan till möten i föreningssammanhang kallas oftast för kallelse. Men inbjudningar kan ju ske på massa olika sätt. Kanske funkar det att skriva i en chatgrupp att alla är välkomna då och då? Kanske är det bra att skicka ett mail så att det går att bifoga underlag? Kanske är ett Facebookevent bra eller en kalenderinbjudan? Eller behöver du ringa den du vill ska komma?</a:t>
            </a:r>
            <a:endParaRPr lang="en-US" dirty="0"/>
          </a:p>
          <a:p>
            <a:endParaRPr lang="sv-SE" dirty="0"/>
          </a:p>
          <a:p>
            <a:r>
              <a:rPr lang="sv-SE" dirty="0"/>
              <a:t>I inbjudan är det bra att ha med tydlig information. </a:t>
            </a:r>
            <a:endParaRPr lang="en-US" dirty="0"/>
          </a:p>
          <a:p>
            <a:pPr marL="171450" indent="-171450">
              <a:buFont typeface="Symbol"/>
              <a:buChar char="•"/>
            </a:pPr>
            <a:r>
              <a:rPr lang="sv-SE" dirty="0"/>
              <a:t>NÄR är mötet? </a:t>
            </a:r>
            <a:endParaRPr lang="en-US" dirty="0"/>
          </a:p>
          <a:p>
            <a:pPr marL="171450" indent="-171450">
              <a:buFont typeface="Symbol"/>
              <a:buChar char="•"/>
            </a:pPr>
            <a:r>
              <a:rPr lang="sv-SE" dirty="0"/>
              <a:t>VAR är mötet?</a:t>
            </a:r>
            <a:endParaRPr lang="en-US" dirty="0"/>
          </a:p>
          <a:p>
            <a:pPr marL="171450" indent="-171450">
              <a:buFont typeface="Symbol"/>
              <a:buChar char="•"/>
            </a:pPr>
            <a:r>
              <a:rPr lang="sv-SE" dirty="0"/>
              <a:t>Vad ska vi göra eller prata om på mötet?</a:t>
            </a:r>
            <a:endParaRPr lang="en-US" dirty="0"/>
          </a:p>
          <a:p>
            <a:pPr marL="171450" indent="-171450">
              <a:buFont typeface="Symbol"/>
              <a:buChar char="•"/>
            </a:pPr>
            <a:r>
              <a:rPr lang="sv-SE" dirty="0"/>
              <a:t>Förväntas deltagarna göra något inför mötet?</a:t>
            </a:r>
            <a:endParaRPr lang="en-US" dirty="0"/>
          </a:p>
          <a:p>
            <a:endParaRPr lang="sv-SE" dirty="0">
              <a:ea typeface="Calibri" panose="020F0502020204030204"/>
              <a:cs typeface="Calibri" panose="020F0502020204030204"/>
            </a:endParaRPr>
          </a:p>
          <a:p>
            <a:r>
              <a:rPr lang="sv-SE" dirty="0"/>
              <a:t>Ju tydligare informationen framgår desto mindre missförstånd och desto färre mail med förtydliganden behöver du göra. </a:t>
            </a:r>
            <a:endParaRPr lang="en-US" dirty="0"/>
          </a:p>
          <a:p>
            <a:endParaRPr lang="sv-SE" dirty="0"/>
          </a:p>
          <a:p>
            <a:r>
              <a:rPr lang="sv-SE" dirty="0"/>
              <a:t>Sen är det det här med förberedelser. Möten blir oftast bäst om de förberetts bra. Med det sagt kan givetvis spontana möten lyckas men oftast är det så att diskussioner blir bättre om alla är pålästa och införstådda med problemformuleringen, beslut fattas snabbare om underlag har beretts och folk fått en chans att ta till sig det, och stämningen blir bättre om möten känns meningsfulla. Folk blir ofta inte så glada av att känna att deras tid slösas på möten. </a:t>
            </a:r>
            <a:endParaRPr lang="en-US" dirty="0">
              <a:ea typeface="Calibri"/>
              <a:cs typeface="Calibri"/>
            </a:endParaRPr>
          </a:p>
          <a:p>
            <a:endParaRPr lang="en-US" b="1" dirty="0">
              <a:ea typeface="Calibri"/>
              <a:cs typeface="Calibri"/>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423A3-794A-41EF-8B1B-EC4FB447ED1E}"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827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1" dirty="0"/>
          </a:p>
          <a:p>
            <a:r>
              <a:rPr lang="sv-SE" dirty="0"/>
              <a:t>Nu ska vi tänka på materialförberedelser. Oavsett vilken sorts möte vi ska ha kan det vara värt att fundera på vilket material som behövs, den här gången.</a:t>
            </a:r>
            <a:endParaRPr lang="en-US" dirty="0"/>
          </a:p>
          <a:p>
            <a:endParaRPr lang="sv-SE" dirty="0"/>
          </a:p>
          <a:p>
            <a:r>
              <a:rPr lang="sv-SE" dirty="0"/>
              <a:t>Om vi tänker oss att vi ska ha en träff där vi kan lära känna varandra kanske vi har valt att ha korvgrillning på en plats där det finns tillgång till grill. Material som behöver fixas inför en sådan träff är så klart korv och annat ätbart, kanske ved, kanske tändstickor, kanske pappmuggar och servetter. Kanske behöver vi även förbereda någon form av aktiviteter som vi ska göra i samband med grillandet, en lära-känna-lek med frågor eller något barnen kan göra medan vuxna pratar. Sen behöver även någon förbereda genom att hålla koll på vädret och hitta på en plan b om det ösregnar.</a:t>
            </a:r>
            <a:endParaRPr lang="en-US" dirty="0"/>
          </a:p>
          <a:p>
            <a:endParaRPr lang="sv-SE" dirty="0"/>
          </a:p>
          <a:p>
            <a:r>
              <a:rPr lang="sv-SE" dirty="0"/>
              <a:t>Det var ett exempel. Men om vi fokuserar på lite mer “formella möten” så diskutera gärna vad man skulle kunna behöva förbereda inför den sortens möten? </a:t>
            </a:r>
            <a:endParaRPr lang="en-US" dirty="0"/>
          </a:p>
          <a:p>
            <a:endParaRPr lang="sv-SE" dirty="0"/>
          </a:p>
          <a:p>
            <a:endParaRPr lang="sv-SE" dirty="0"/>
          </a:p>
          <a:p>
            <a:endParaRPr lang="sv-SE" dirty="0"/>
          </a:p>
          <a:p>
            <a:r>
              <a:rPr lang="sv-SE" dirty="0"/>
              <a:t>Här är saker som kan ha kommit upp i er diskussion:</a:t>
            </a:r>
          </a:p>
          <a:p>
            <a:pPr marL="171450" indent="-171450">
              <a:buFont typeface="Symbol"/>
              <a:buChar char="•"/>
            </a:pPr>
            <a:endParaRPr lang="sv-SE" dirty="0"/>
          </a:p>
          <a:p>
            <a:pPr marL="171450" indent="-171450">
              <a:buFont typeface="Symbol"/>
              <a:buChar char="•"/>
            </a:pPr>
            <a:r>
              <a:rPr lang="sv-SE" dirty="0"/>
              <a:t>Informationsunderlag</a:t>
            </a:r>
            <a:endParaRPr lang="en-US" dirty="0"/>
          </a:p>
          <a:p>
            <a:pPr marL="171450" indent="-171450">
              <a:buFont typeface="Symbol"/>
              <a:buChar char="•"/>
            </a:pPr>
            <a:r>
              <a:rPr lang="sv-SE" dirty="0"/>
              <a:t>Uträkningar eller budgetar</a:t>
            </a:r>
            <a:endParaRPr lang="en-US" dirty="0"/>
          </a:p>
          <a:p>
            <a:pPr marL="171450" indent="-171450">
              <a:buFont typeface="Symbol"/>
              <a:buChar char="•"/>
            </a:pPr>
            <a:r>
              <a:rPr lang="sv-SE" dirty="0"/>
              <a:t>Uttalanden från person som inte är på plats</a:t>
            </a:r>
            <a:endParaRPr lang="en-US" dirty="0"/>
          </a:p>
          <a:p>
            <a:pPr marL="171450" indent="-171450">
              <a:buFont typeface="Symbol"/>
              <a:buChar char="•"/>
            </a:pPr>
            <a:r>
              <a:rPr lang="sv-SE" dirty="0"/>
              <a:t>Bilder eller filmer</a:t>
            </a:r>
            <a:endParaRPr lang="en-US" dirty="0"/>
          </a:p>
          <a:p>
            <a:pPr marL="171450" indent="-171450">
              <a:buFont typeface="Symbol"/>
              <a:buChar char="•"/>
            </a:pPr>
            <a:r>
              <a:rPr lang="sv-SE" dirty="0"/>
              <a:t>En presentation</a:t>
            </a:r>
            <a:endParaRPr lang="en-US" dirty="0"/>
          </a:p>
          <a:p>
            <a:pPr marL="171450" indent="-171450">
              <a:buFont typeface="Symbol"/>
              <a:buChar char="•"/>
            </a:pPr>
            <a:r>
              <a:rPr lang="sv-SE" dirty="0"/>
              <a:t>Post-</a:t>
            </a:r>
            <a:r>
              <a:rPr lang="sv-SE" dirty="0" err="1"/>
              <a:t>its</a:t>
            </a:r>
            <a:endParaRPr lang="en-US" dirty="0"/>
          </a:p>
          <a:p>
            <a:pPr marL="171450" indent="-171450">
              <a:buFont typeface="Symbol"/>
              <a:buChar char="•"/>
            </a:pPr>
            <a:r>
              <a:rPr lang="sv-SE" dirty="0"/>
              <a:t>Papper och pennor</a:t>
            </a:r>
            <a:endParaRPr lang="en-US" dirty="0"/>
          </a:p>
          <a:p>
            <a:pPr marL="171450" indent="-171450">
              <a:buFont typeface="Symbol"/>
              <a:buChar char="•"/>
            </a:pPr>
            <a:r>
              <a:rPr lang="sv-SE" dirty="0"/>
              <a:t>Kaffe? Fika?</a:t>
            </a:r>
            <a:endParaRPr lang="en-US" dirty="0"/>
          </a:p>
          <a:p>
            <a:endParaRPr lang="sv-SE" dirty="0">
              <a:ea typeface="Calibri" panose="020F0502020204030204"/>
              <a:cs typeface="Calibri" panose="020F0502020204030204"/>
            </a:endParaRPr>
          </a:p>
          <a:p>
            <a:r>
              <a:rPr lang="sv-SE" dirty="0"/>
              <a:t>När behöver deltagarna få tillgång till materialet då? Papper, pennor, post-</a:t>
            </a:r>
            <a:r>
              <a:rPr lang="sv-SE" dirty="0" err="1"/>
              <a:t>its</a:t>
            </a:r>
            <a:r>
              <a:rPr lang="sv-SE" dirty="0"/>
              <a:t> och kaffe är ju ganska självklart att det kan vänta tills vi är på plats. Men vissa material, speciellt sådana som är lite mer omfattande, och som kan tänkas bli en oenig diskussion kring, kan vara bra att skicka ut i god tid innan mötet så att alla deltagare har chansen att sätta sig in i dem och förstå. Det är inte minst viktigt för interndemokratin: att alla har samma information och i god tid för att förbereda sig.</a:t>
            </a:r>
            <a:endParaRPr lang="en-US" dirty="0"/>
          </a:p>
          <a:p>
            <a:endParaRPr lang="sv-SE" dirty="0"/>
          </a:p>
          <a:p>
            <a:r>
              <a:rPr lang="sv-SE" dirty="0"/>
              <a:t>Hur ska materialet utformas? Behöver vi kanske ha med förslag till beslut? Eller lyfta det som är viktigt i ett långt underlag? Kan det vara användbart att skicka med frågor den som läser kan fundera på medan den läser? Helt enkelt: hur ser vi till att materialet fyller sitt syfte och förmedlar det vi önskar? Hur mycket material är rimligt att kräva att folk ska gå igenom inför ett möte?</a:t>
            </a:r>
            <a:endParaRPr lang="en-US" dirty="0">
              <a:ea typeface="Calibri"/>
              <a:cs typeface="Calibri"/>
            </a:endParaRPr>
          </a:p>
          <a:p>
            <a:endParaRPr lang="sv-SE" dirty="0"/>
          </a:p>
          <a:p>
            <a:r>
              <a:rPr lang="sv-SE" dirty="0"/>
              <a:t>Sen behöver man fråga sig om alla som ska delta på mötet och få tillgång till materialet har samma möjligheter till att tillgodogöra sig det. Kan alla ta emot underlag via mail? Är det någon i gruppen som tycker att det är svårt att läsa material och hade behövt få det på ett annat sätt? Kanske via ett telefonsamtal? Finns det någon vars svenska inte är stark nog för att läsa den facktext som finns i materialet? Hur påverkar det mötets möjlighet att vara demokratiskt om alla inte kan ta till sig materialet?</a:t>
            </a:r>
          </a:p>
          <a:p>
            <a:endParaRPr lang="sv-SE" dirty="0">
              <a:ea typeface="Calibri"/>
              <a:cs typeface="Calibri"/>
            </a:endParaRPr>
          </a:p>
          <a:p>
            <a:r>
              <a:rPr lang="sv-SE" dirty="0">
                <a:ea typeface="Calibri"/>
                <a:cs typeface="Calibri"/>
              </a:rPr>
              <a:t>Det här är frågor ni kan ta med er i era förberedelser inför era kommande möten. </a:t>
            </a:r>
            <a:endParaRPr lang="en-US" dirty="0">
              <a:ea typeface="Calibri"/>
              <a:cs typeface="Calibri"/>
            </a:endParaRPr>
          </a:p>
          <a:p>
            <a:endParaRPr lang="en-US" b="1" dirty="0">
              <a:ea typeface="Calibri"/>
              <a:cs typeface="Calibri"/>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423A3-794A-41EF-8B1B-EC4FB447ED1E}"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2564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0" dirty="0"/>
              <a:t>Nu är allt förberett. Deltagarna är inbjudna, har fått det de behöver för att delta och vi är alla på plats. Och väl på plats på mötet har vi olika funktioner. Beroende på sorts möte har man ju olika behov, ibland är mötesordföranden någon som uttalat väljs av mötet, medan ibland blir bara den som kallat till mötet någon form av mötesledare för att den har haft anledningen att bjuda in. </a:t>
            </a:r>
          </a:p>
          <a:p>
            <a:endParaRPr lang="sv-SE" noProof="0" dirty="0"/>
          </a:p>
          <a:p>
            <a:r>
              <a:rPr lang="sv-SE" noProof="0" dirty="0"/>
              <a:t>En mötesordförande är i alla fall den som leder mötet och ser till att det som planerats sker. Till exempel att man börjar och slutar när man ska, pratar om det man tänkt och fattar de beslut man behöver. </a:t>
            </a:r>
          </a:p>
          <a:p>
            <a:endParaRPr lang="sv-SE" noProof="0" dirty="0"/>
          </a:p>
          <a:p>
            <a:r>
              <a:rPr lang="sv-SE" noProof="0" dirty="0"/>
              <a:t>Sen har många möten en mötessekreterare. Sekreterarens uppgift att dokumentera det som beslutas på mötet på ett så korrekt och rättvisande sätt som det bara går. </a:t>
            </a:r>
          </a:p>
          <a:p>
            <a:endParaRPr lang="sv-SE" noProof="0" dirty="0"/>
          </a:p>
          <a:p>
            <a:r>
              <a:rPr lang="sv-SE" noProof="0" dirty="0"/>
              <a:t>Sen har vi deltagarna. Det kan ju vara en väldigt liten skara, på kanske bara en eller två personer, men det kan också vara flera hundra personer! Vad är mötesdeltagarnas uppdrag på ett möte tänker ni? </a:t>
            </a:r>
            <a:endParaRPr lang="sv-SE" b="1" noProof="0" dirty="0">
              <a:cs typeface="Calibri"/>
            </a:endParaRPr>
          </a:p>
          <a:p>
            <a:endParaRPr lang="sv-SE" noProof="0" dirty="0"/>
          </a:p>
          <a:p>
            <a:r>
              <a:rPr lang="sv-SE" noProof="0" dirty="0"/>
              <a:t>För att alla som deltar kan och vill göra det är det bra att tänka på interndemokratin och hur den fungerar hos er. Det ska vi kika på I nästa bild.</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423A3-794A-41EF-8B1B-EC4FB447ED1E}"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466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 strävar ju efter att alla möten som hålls i Vänsterpartiet, oavsett om det är stora eller små möten, ska vara demokratiska. Demokratiska möten bygger på att alla har samma möjligheter och behandlas rättvist. Till exempel ska alla ha samma information inför mötet, det är inte demokratiskt att några deltagare har mer förkunskap än andra - förutom om det finns en poäng i det så klart, men ni fattar. Underlag ska vara lika tillgängliga för alla och alla ska veta vad som förväntas av dem på mötet. </a:t>
            </a:r>
            <a:endParaRPr lang="en-US" dirty="0"/>
          </a:p>
          <a:p>
            <a:endParaRPr lang="sv-SE" dirty="0"/>
          </a:p>
          <a:p>
            <a:r>
              <a:rPr lang="sv-SE" dirty="0"/>
              <a:t>Det är också viktigt att alla förstår det som sägs på mötet. Det finns många anledningar till att man kan ha svårt att förstå. Till exempel kan det bero på att man är ny i rörelsen och inte kan alla förkortningar som används. Till exempel är det himla svårt för en ny att hänga med om ni säger att DS behöver kontaktas angående samarbetet med dem i KF så sånt kan vara viktigt att fundera på, eller skapa utrymme och acceptans för att fråga om man inte är säker på vad som diskuteras. </a:t>
            </a:r>
            <a:endParaRPr lang="en-US" dirty="0"/>
          </a:p>
          <a:p>
            <a:endParaRPr lang="sv-SE" dirty="0"/>
          </a:p>
          <a:p>
            <a:r>
              <a:rPr lang="sv-SE" dirty="0"/>
              <a:t>Att man inte förstår kan också bero på att man inte har svenska som förstaspråk vilket också kan förvärras av att det är extra mycket “svåra ord” inom föreningsformalia och politik. För att råda bot på det kanske man behöver prata långsammare, ta vissa delar på engelska eller på andra sätt tillrättalägga för att alla ska kunna vara med på ett demokratiskt sätt. </a:t>
            </a:r>
            <a:endParaRPr lang="en-US" dirty="0"/>
          </a:p>
          <a:p>
            <a:endParaRPr lang="sv-SE" dirty="0"/>
          </a:p>
          <a:p>
            <a:r>
              <a:rPr lang="sv-SE" dirty="0"/>
              <a:t>Sen ska då alla kunna komma till tals och bli lyssnade på. Här har alla som deltar på mötet ett gemensamt ansvar för att vara respektfulla och ge varandra rättvis plats. Men det kan också vara så att ordföranden behöver sätta sträck för nya kommentarer från den som pratat mycket till förmån för att en som inte fått uttala sig ännu ska kunna få plats i debatten. Det beror så klart på fråga, alla har inte lika mycket att säga i alla frågor, men en grundregel är att alla som vill ska kunna komma till tals så länge det är relevant för det som mötet har bestämts handla om. </a:t>
            </a:r>
            <a:endParaRPr lang="en-US" dirty="0"/>
          </a:p>
          <a:p>
            <a:endParaRPr lang="sv-SE" dirty="0"/>
          </a:p>
          <a:p>
            <a:r>
              <a:rPr lang="sv-SE" dirty="0"/>
              <a:t>En bonuspunkt är att det är viktigt att reagera när detta ovan inte funkar. Självklart är det bra att själv säga till om man upplever att man inte förstår vad gruppen pratar om eller om man misstänker att andra har information man själv inte fått tillgång till men det kan vara svårt. Därför kan det också vara bra att dem som är vana och kan ta plats i samtalen också aktivt håller koll på att alla inkluderas och blir frågade om sina åsikter. </a:t>
            </a:r>
          </a:p>
          <a:p>
            <a:endParaRPr lang="sv-SE" dirty="0"/>
          </a:p>
          <a:p>
            <a:r>
              <a:rPr lang="sv-SE" dirty="0"/>
              <a:t>För att lägga en bra grund för era möten kan ni med fördel diskutera spelregler inom styrelsen och föreningen: hur vill vi bete oss mot varandra? Vad är viktigt för oss på möten och i allmänhet? Det finns en övning i att ta fram spelregler för styrelsen som heter ”Spelregler för samarbete” som ni med fördel kan kika på och diskutera. Med tydliga spelregler undviks många onödiga konflikter och krångliga situationer på möten då alla är införstådda om vad som gäller och vad som inte är accepterat. </a:t>
            </a:r>
            <a:endParaRPr lang="en-US" dirty="0"/>
          </a:p>
          <a:p>
            <a:endParaRPr lang="en-US" b="1" dirty="0">
              <a:ea typeface="Calibri"/>
              <a:cs typeface="Calibri"/>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423A3-794A-41EF-8B1B-EC4FB447ED1E}"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0942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Hur ska en dagordning se ut?</a:t>
            </a:r>
            <a:endParaRPr lang="en-US" b="1" dirty="0"/>
          </a:p>
          <a:p>
            <a:endParaRPr lang="sv-SE" dirty="0"/>
          </a:p>
          <a:p>
            <a:r>
              <a:rPr lang="sv-SE" dirty="0"/>
              <a:t>Dagordningar brukar börja med att mötet ska öppnas och att välja mötesfunktioner, ni vet dem vi snackade om innan. I en del sammanhang har man alltid samma ordförande och samma sekreterare, men det finns inget som säger att föreningsordföranden behöver vara mötesordförande. Det kan vara vem som men det är bra om den har lite koll på vad som ska hända, dvs övergripande koll på dagordningen. </a:t>
            </a:r>
            <a:endParaRPr lang="en-US" dirty="0"/>
          </a:p>
          <a:p>
            <a:endParaRPr lang="sv-SE" dirty="0"/>
          </a:p>
          <a:p>
            <a:r>
              <a:rPr lang="sv-SE" dirty="0"/>
              <a:t>Sen ska man också välja en justerare. Dennes uppdrag är att gå igenom protokollet när det är färdigskrivet och skriva under om det ser korrekt ut. Varför tror ni man har en justerare?</a:t>
            </a:r>
            <a:endParaRPr lang="en-US" dirty="0"/>
          </a:p>
          <a:p>
            <a:endParaRPr lang="sv-SE" dirty="0"/>
          </a:p>
          <a:p>
            <a:r>
              <a:rPr lang="sv-SE" dirty="0"/>
              <a:t>Efter att man gått igenom de fasta punkterna, som ibland även kan vara till exempel att man ska fastställa om mötet har kallats på rätt sätt, att dagordningen är bra och hur många man är i röstlängden. I en del möten måste man ta upp sådant men på vanliga styrelsemöten finns det inget krav. Det beror på vad stadgan säger och vår stadga har bara regler kring vad årsmötet, distriktsårskonferensen och kongressens dagordningar ska innehålla. </a:t>
            </a:r>
            <a:endParaRPr lang="en-US" dirty="0"/>
          </a:p>
          <a:p>
            <a:endParaRPr lang="sv-SE" dirty="0"/>
          </a:p>
          <a:p>
            <a:r>
              <a:rPr lang="sv-SE" dirty="0"/>
              <a:t>Sen kan det vara nästan vad som helst på dagordningen. I det här exemplet har vi två informationspunkter, information från distriktet och information från kommunala gruppen. Dessa informationsunderlag är bra, om det går, att få ut innan mötet så att alla kan ta till dig dem i lugn och ro. Om det är några frågor eller funderingar kan ni diskutera dem, eller om det är något ni behöver agera på. </a:t>
            </a:r>
            <a:endParaRPr lang="en-US" dirty="0"/>
          </a:p>
          <a:p>
            <a:endParaRPr lang="sv-SE" dirty="0"/>
          </a:p>
          <a:p>
            <a:r>
              <a:rPr lang="sv-SE" dirty="0"/>
              <a:t>Efter informationspunkterna ligger en diskussionspunkt där det är tänkt att mötet ska spåna kring aktiviteter för den kommande terminen. Här är det bra om det funderats lite och förberetts hur den spåningssessionen bäst går till. Kanske är det bäst att bara fråga vad alla har för förslag eller så är det bättre att låta mötet diskutera i smågrupper och skriva på post-</a:t>
            </a:r>
            <a:r>
              <a:rPr lang="sv-SE" dirty="0" err="1"/>
              <a:t>its</a:t>
            </a:r>
            <a:r>
              <a:rPr lang="sv-SE" dirty="0"/>
              <a:t>? Eller är det kanske till och med en övning som ska göras? Behöver mötet kolla på vad som gjorts tidigare eller i andra partiföreningar för att få inspiration? Här är ju det viktiga att man anpassar formen till vad det är man vill få ut av punkten – vad kommer ge oss bäst resultat på spånet? </a:t>
            </a:r>
            <a:endParaRPr lang="en-US" dirty="0"/>
          </a:p>
          <a:p>
            <a:endParaRPr lang="sv-SE" dirty="0"/>
          </a:p>
          <a:p>
            <a:r>
              <a:rPr lang="sv-SE" dirty="0"/>
              <a:t>Sen har vi en punkt som heter “eventuella beslut om terminens verksamhet”. Här finns det alltså utrymme för att bestämma något utifrån diskussionen, om vi har något att besluta. Eller så kan någon på mötet då i uppdrag att sammanställa det ni diskuterat som ett beslutsunderlag till nästa möte. </a:t>
            </a:r>
            <a:endParaRPr lang="en-US" dirty="0"/>
          </a:p>
          <a:p>
            <a:endParaRPr lang="sv-SE" dirty="0"/>
          </a:p>
          <a:p>
            <a:r>
              <a:rPr lang="sv-SE" dirty="0"/>
              <a:t>Nästa punkt är ett beslut om annonsering och där är ingen diskussion inkluderad eftersom det diskuterades förra veckan, information har tillkommit och mötet förväntas vara redo att gå till beslut. </a:t>
            </a:r>
            <a:endParaRPr lang="en-US" dirty="0"/>
          </a:p>
          <a:p>
            <a:endParaRPr lang="sv-SE" dirty="0"/>
          </a:p>
          <a:p>
            <a:r>
              <a:rPr lang="sv-SE" dirty="0"/>
              <a:t>Slutligen är det en punkt för övriga frågor där det går lyfta saker som kommit upp under mötet men inte passat där man var eller något övrigt helt enkelt. </a:t>
            </a:r>
            <a:endParaRPr lang="en-US" dirty="0"/>
          </a:p>
          <a:p>
            <a:endParaRPr lang="sv-SE" dirty="0"/>
          </a:p>
          <a:p>
            <a:r>
              <a:rPr lang="sv-SE" dirty="0"/>
              <a:t>Sist har vi en punkt som avslutar mötet.  </a:t>
            </a:r>
            <a:endParaRPr lang="en-US" dirty="0"/>
          </a:p>
          <a:p>
            <a:endParaRPr lang="sv-SE" dirty="0"/>
          </a:p>
          <a:p>
            <a:r>
              <a:rPr lang="sv-SE" dirty="0"/>
              <a:t>Inte så knepigt egentligen! Men sen är det ju det här med beslut som kan vara lite svåra ibland, speciellt om det finns olika åsikter. Vi ska kika lite närmre på det här beslutet kring annonsering.</a:t>
            </a:r>
            <a:endParaRPr lang="en-US" dirty="0"/>
          </a:p>
          <a:p>
            <a:endParaRPr lang="en-US" b="1" dirty="0">
              <a:ea typeface="Calibri"/>
              <a:cs typeface="Calibri"/>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423A3-794A-41EF-8B1B-EC4FB447ED1E}"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7875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Ska det fattas beslut?</a:t>
            </a:r>
          </a:p>
          <a:p>
            <a:endParaRPr lang="sv-SE" b="1" dirty="0"/>
          </a:p>
          <a:p>
            <a:r>
              <a:rPr lang="sv-SE" dirty="0"/>
              <a:t>När det finns en beslutspunkt i ett protokoll finns det också ofta ett förslag till beslut. Det är för att hjälpa mötet att veta vad de ska besluta om.  </a:t>
            </a:r>
          </a:p>
          <a:p>
            <a:r>
              <a:rPr lang="sv-SE" dirty="0"/>
              <a:t> </a:t>
            </a:r>
          </a:p>
          <a:p>
            <a:r>
              <a:rPr lang="sv-SE" dirty="0"/>
              <a:t>Här på bilden ser vi att det ska vara ett stort event och mötet ska ta ställning till huruvida det ska läggas 2 000 kronor på att göra sponsrade poster om det. I beslutsförslaget står också att </a:t>
            </a:r>
            <a:r>
              <a:rPr lang="sv-SE" dirty="0" err="1"/>
              <a:t>Vändela</a:t>
            </a:r>
            <a:r>
              <a:rPr lang="sv-SE" dirty="0"/>
              <a:t> ska ta ordna med inlägget och fixa med sponsringen.  </a:t>
            </a:r>
            <a:endParaRPr lang="en-US" dirty="0"/>
          </a:p>
          <a:p>
            <a:r>
              <a:rPr lang="sv-SE" dirty="0"/>
              <a:t> </a:t>
            </a:r>
          </a:p>
          <a:p>
            <a:r>
              <a:rPr lang="sv-SE" dirty="0"/>
              <a:t>Det vi hoppas på är att vi ska kunna landa i ett konsensusbeslut vilket innebär att alla tycker att detta låter som en bra deal och håller med. Då räcker det att ordföranden frågar om mötet kan gå till beslut, får jakande svar och sedan frågar om vi ska besluta att annonsera. Då säger mötet förmodligen ja.  </a:t>
            </a:r>
            <a:endParaRPr lang="en-US" dirty="0"/>
          </a:p>
          <a:p>
            <a:r>
              <a:rPr lang="sv-SE" dirty="0"/>
              <a:t> </a:t>
            </a:r>
          </a:p>
          <a:p>
            <a:r>
              <a:rPr lang="sv-SE" dirty="0"/>
              <a:t>Om alla inte är överens kan det behövas votering vilket är samma som röstning. Inför en votering är det ofta en livligare diskussion där det är tydligt att folk argumenterar emot varandra. När diskussionen börjar ta upp samma argument är det dags för ordföranden att fråga om mötet är redo att gå till beslut. Då kan mötet svara ja, om alla känner att de har diskuterat klart, men om det fortfarande finns osäkerheter i gruppen kan diskussionen behöva fortsätta, eller så kan specifika personer behöva mer information för att kunna fatta sitt beslut.  </a:t>
            </a:r>
            <a:endParaRPr lang="en-US" dirty="0"/>
          </a:p>
          <a:p>
            <a:r>
              <a:rPr lang="sv-SE" dirty="0"/>
              <a:t> </a:t>
            </a:r>
          </a:p>
          <a:p>
            <a:r>
              <a:rPr lang="sv-SE" dirty="0"/>
              <a:t>När mötet går vidare till beslut är det ordföraren, tillsammans med justeraren, som har ansvar för att hålla ordning på hur många som röstar på vilket förslag och avgöra vilken sida som vinner. Exakt hur den här omröstningen går till beror väldigt mycket på vad beslutet handlar om och hur många som deltar i omröstningen. Ibland använder man enkel acklamation, det vill säga att man säger ja till det förslag man vill, ibland gör man det bara med handuppräckning och ibland med slutna digitala system där det inte syns vem som röstar vad. </a:t>
            </a:r>
            <a:endParaRPr lang="en-US" dirty="0"/>
          </a:p>
          <a:p>
            <a:r>
              <a:rPr lang="sv-SE" dirty="0"/>
              <a:t> </a:t>
            </a:r>
          </a:p>
          <a:p>
            <a:r>
              <a:rPr lang="sv-SE" dirty="0"/>
              <a:t>Om det finns osäkerhet kring vilket förslag som ska bifallas, alltså antas eller godkännas, ska man försäkra sig om resultatet genom noggrannare räkning, till exempel gå vidare från acklamation till handuppräckning.  </a:t>
            </a:r>
            <a:endParaRPr lang="en-US" dirty="0"/>
          </a:p>
          <a:p>
            <a:r>
              <a:rPr lang="sv-SE" dirty="0"/>
              <a:t> </a:t>
            </a:r>
          </a:p>
          <a:p>
            <a:r>
              <a:rPr lang="sv-SE" dirty="0"/>
              <a:t>Sen finns det givetvis också tillfällen då det är svårare att utföra omröstningar. De av er som varit på kongress kanske till exempel har hört talas om, eller till och med varit med om, en kontrapropositionsvotering, som innebär att man ställer olika förslag mot varandra i flera omgångar. Men det ska vi inte gå in på nu för då hinner vi inget mer.  </a:t>
            </a:r>
            <a:endParaRPr lang="en-US" dirty="0"/>
          </a:p>
          <a:p>
            <a:r>
              <a:rPr lang="sv-SE" dirty="0"/>
              <a:t> </a:t>
            </a:r>
          </a:p>
          <a:p>
            <a:r>
              <a:rPr lang="sv-SE" dirty="0"/>
              <a:t>De flesta beslut är giltiga genom enkel majoritet, vilket betyder att det bifallna förslaget behöver ha fler än hälften av rösterna som ingår i röstlängden. Det spelar alltså ingen roll hur många röster det skiljer mellan det och det avslagna förslaget.  </a:t>
            </a:r>
            <a:endParaRPr lang="en-US" dirty="0"/>
          </a:p>
          <a:p>
            <a:r>
              <a:rPr lang="sv-SE" dirty="0"/>
              <a:t> </a:t>
            </a:r>
          </a:p>
          <a:p>
            <a:r>
              <a:rPr lang="sv-SE" dirty="0"/>
              <a:t>Det finns några undantag men är inget som ni behöver ha koll på just nu då de främst rör kongressen och när en förening ska upplösas, men dem står det om i stadgarna om ni är nyfikna.  </a:t>
            </a:r>
            <a:endParaRPr lang="en-US" dirty="0"/>
          </a:p>
          <a:p>
            <a:r>
              <a:rPr lang="sv-SE" dirty="0"/>
              <a:t> </a:t>
            </a:r>
          </a:p>
          <a:p>
            <a:r>
              <a:rPr lang="sv-SE" dirty="0"/>
              <a:t>Om det framkommer att mötet inte kan gå till beslut kan det vara på grund av att man behöver diskutera mer, men det kan också vara att man saknar underlag. Till exempel kanske man – i den här frågan – vill annonsera men inte har 2 000 kronor. Man kanske vill kolla om det är bäst att sponsra på både </a:t>
            </a:r>
            <a:r>
              <a:rPr lang="sv-SE" dirty="0" err="1"/>
              <a:t>instragram</a:t>
            </a:r>
            <a:r>
              <a:rPr lang="sv-SE" dirty="0"/>
              <a:t> och </a:t>
            </a:r>
            <a:r>
              <a:rPr lang="sv-SE" dirty="0" err="1"/>
              <a:t>facebook</a:t>
            </a:r>
            <a:r>
              <a:rPr lang="sv-SE" dirty="0"/>
              <a:t> eller om det är </a:t>
            </a:r>
            <a:r>
              <a:rPr lang="sv-SE" dirty="0" err="1"/>
              <a:t>värdare</a:t>
            </a:r>
            <a:r>
              <a:rPr lang="sv-SE" dirty="0"/>
              <a:t> att köra ordentligt på en plattform? Att man diskuterar och kompromissar kallas för att man jämkar. Efter det brukar fler kunna enas kring ett och samma beslut och man kan få till ett bifall genom votering eller kanske till och med konsensus.  </a:t>
            </a:r>
            <a:endParaRPr lang="en-US" dirty="0"/>
          </a:p>
          <a:p>
            <a:r>
              <a:rPr lang="sv-SE" dirty="0"/>
              <a:t> </a:t>
            </a:r>
          </a:p>
          <a:p>
            <a:endParaRPr lang="en-US" b="1" dirty="0">
              <a:ea typeface="Calibri"/>
              <a:cs typeface="Calibri"/>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423A3-794A-41EF-8B1B-EC4FB447ED1E}"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9425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Föra protokoll!</a:t>
            </a:r>
          </a:p>
          <a:p>
            <a:endParaRPr lang="sv-SE" b="1" dirty="0"/>
          </a:p>
          <a:p>
            <a:r>
              <a:rPr lang="sv-SE" dirty="0"/>
              <a:t>Nu ska vi titta på det här med sekreterarfunktionen. Sekreteraren är alltså den som dokumenterar vad som händer under mötet och det görs oftast i någon form av protokoll som justeras och som är ett formellt dokument eller i något som kallas minnesanteckningar, vilket är lite mer “pratiga” anteckningar.  </a:t>
            </a:r>
            <a:endParaRPr lang="en-US" dirty="0"/>
          </a:p>
          <a:p>
            <a:endParaRPr lang="sv-SE" dirty="0"/>
          </a:p>
          <a:p>
            <a:r>
              <a:rPr lang="sv-SE" dirty="0"/>
              <a:t>Diskutera gärna inom gruppen vad som ska dokumenteras: Vad är viktigt? Men också för vem det är dokumentationen sker? Här finns olika svar så ni får spåna lite utifrån olika sorters möten. Och sist men inte minst: hur ska dokumentationen sparas och eventuellt spridas? </a:t>
            </a:r>
            <a:endParaRPr lang="en-US" dirty="0"/>
          </a:p>
          <a:p>
            <a:endParaRPr lang="sv-SE" dirty="0"/>
          </a:p>
          <a:p>
            <a:r>
              <a:rPr lang="sv-SE" dirty="0"/>
              <a:t>Diskutera detta i gruppen innan ni läser vidare här.</a:t>
            </a:r>
          </a:p>
          <a:p>
            <a:endParaRPr lang="sv-SE" dirty="0"/>
          </a:p>
          <a:p>
            <a:endParaRPr lang="sv-SE" dirty="0"/>
          </a:p>
          <a:p>
            <a:r>
              <a:rPr lang="sv-SE" dirty="0"/>
              <a:t>Bra att få med sig från diskussionen:</a:t>
            </a:r>
            <a:endParaRPr lang="en-US" dirty="0">
              <a:ea typeface="Calibri"/>
              <a:cs typeface="Calibri"/>
            </a:endParaRPr>
          </a:p>
          <a:p>
            <a:pPr marL="171450" indent="-171450">
              <a:buFont typeface="Symbol"/>
              <a:buChar char="•"/>
            </a:pPr>
            <a:r>
              <a:rPr lang="sv-SE" dirty="0"/>
              <a:t>Vad ska antecknas? </a:t>
            </a:r>
            <a:endParaRPr lang="en-US" dirty="0"/>
          </a:p>
          <a:p>
            <a:pPr marL="628650" lvl="1" indent="-171450">
              <a:buFont typeface="Courier New"/>
              <a:buChar char="○"/>
            </a:pPr>
            <a:r>
              <a:rPr lang="sv-SE" dirty="0"/>
              <a:t>Det som är “viktigt”. Beror ju på möte, men generellt beslut, större oenigheter, saker som behöver göras, vem som ska göra och till när. </a:t>
            </a:r>
            <a:endParaRPr lang="en-US" dirty="0"/>
          </a:p>
          <a:p>
            <a:pPr lvl="1"/>
            <a:endParaRPr lang="sv-SE" dirty="0">
              <a:ea typeface="Calibri" panose="020F0502020204030204"/>
              <a:cs typeface="Calibri" panose="020F0502020204030204"/>
            </a:endParaRPr>
          </a:p>
          <a:p>
            <a:pPr marL="171450" indent="-171450">
              <a:buFont typeface="Symbol"/>
              <a:buChar char="•"/>
            </a:pPr>
            <a:r>
              <a:rPr lang="sv-SE" dirty="0"/>
              <a:t>För vem antecknar vi? </a:t>
            </a:r>
            <a:endParaRPr lang="en-US" dirty="0"/>
          </a:p>
          <a:p>
            <a:pPr marL="628650" lvl="1" indent="-171450">
              <a:buFont typeface="Courier New"/>
              <a:buChar char="○"/>
            </a:pPr>
            <a:r>
              <a:rPr lang="sv-SE" dirty="0"/>
              <a:t>Det är såklart olika. Sekreteraren kan både anteckna för att mötet ska minnas det som diskuterats, men också för att personer som missar mötet ska kunna ta del av vad som diskuterades. En del medlemmar tycker också om att läsa anteckningar från vad som hänt på möten, alltså folk som varken varit där eller skulle varit där, utan bara intresserade medlemmar som tycker det är ett bra sätt att veta vad som händer. Sen kan det också vara så när det gäller vissa beslut är även dokumentationen ett viktigt dokument för att bevisa att detta är beslutat. Exempelvis behöver protokoll från årsmötet där det tydligt framgår vem som ska bli firmatecknare skickas in till banken för att dessa ska kunna få tillgång till sina bankfunktioner. Så det kan både vara dem inom kretsen och dem lite längre ut som läser dokumentationen. Det kan vara bra att komma ihåg!</a:t>
            </a:r>
            <a:endParaRPr lang="en-US" dirty="0"/>
          </a:p>
          <a:p>
            <a:pPr lvl="1"/>
            <a:endParaRPr lang="sv-SE" dirty="0">
              <a:ea typeface="Calibri" panose="020F0502020204030204"/>
              <a:cs typeface="Calibri" panose="020F0502020204030204"/>
            </a:endParaRPr>
          </a:p>
          <a:p>
            <a:pPr marL="171450" indent="-171450">
              <a:buFont typeface="Symbol"/>
              <a:buChar char="•"/>
            </a:pPr>
            <a:r>
              <a:rPr lang="sv-SE" dirty="0"/>
              <a:t>Hur sparar vi dokumentationen?</a:t>
            </a:r>
            <a:endParaRPr lang="en-US" dirty="0"/>
          </a:p>
          <a:p>
            <a:pPr marL="628650" lvl="1" indent="-171450">
              <a:buFont typeface="Courier New"/>
              <a:buChar char="○"/>
            </a:pPr>
            <a:r>
              <a:rPr lang="sv-SE" dirty="0"/>
              <a:t>Det brukar vara bra att spara protokollen så att alla som varit, eller skulle varit, på mötet kan få tag på dem. Exempelvis i en gemensam drivemapp eller vad man har. På så sätt kan alla gå in och uppdatera sig när de känner att de behöver. För en del möten är det kutym att man har protokollen “offentliga” till exempel upplagda på hemsidan eller liknande, och ibland behöver man skicka protokollen till specifika personer som har bett om det. Det är precis som mycket annat – olika. Men bra att tänka på är att protokoll ofta inte kan garanteras vara hemliga, utan de ska skrivas på sätt som gör det ok att “vem som helst” läser dem.</a:t>
            </a:r>
          </a:p>
          <a:p>
            <a:pPr marL="628650" lvl="1" indent="-171450">
              <a:buFont typeface="Courier New"/>
              <a:buChar char="○"/>
            </a:pPr>
            <a:endParaRPr lang="sv-SE" dirty="0"/>
          </a:p>
          <a:p>
            <a:pPr marL="0" lvl="0" indent="0">
              <a:buFont typeface="Courier New"/>
              <a:buNone/>
            </a:pPr>
            <a:r>
              <a:rPr lang="sv-SE" dirty="0"/>
              <a:t>Här finns tex en mall för att skriva protokoll: </a:t>
            </a:r>
            <a:r>
              <a:rPr lang="sv-SE" dirty="0" err="1"/>
              <a:t>https</a:t>
            </a:r>
            <a:r>
              <a:rPr lang="sv-SE" dirty="0"/>
              <a:t>://</a:t>
            </a:r>
            <a:r>
              <a:rPr lang="sv-SE" dirty="0" err="1"/>
              <a:t>www.vansterpartiet.se</a:t>
            </a:r>
            <a:r>
              <a:rPr lang="sv-SE" dirty="0"/>
              <a:t>/resursbank/styrelseutbildning/ </a:t>
            </a:r>
            <a:endParaRPr lang="en-US" dirty="0"/>
          </a:p>
          <a:p>
            <a:endParaRPr lang="en-US" b="1" dirty="0">
              <a:ea typeface="Calibri" panose="020F0502020204030204"/>
              <a:cs typeface="Calibri" panose="020F0502020204030204"/>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423A3-794A-41EF-8B1B-EC4FB447ED1E}"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1869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1"/>
          </a:p>
          <a:p>
            <a:r>
              <a:rPr lang="sv-SE"/>
              <a:t>Nu har vi kommit till mötets slut. Och då är den stora frågan, ska vi avsluta när klockan slår tiden då vi sa att vi skulle avsluta trots att vi har saker kvar att diskutera? Eller ska vi sluta när vi pratat klart om allt på dagordningen? Vad säger ni? </a:t>
            </a:r>
            <a:endParaRPr lang="en-US"/>
          </a:p>
          <a:p>
            <a:endParaRPr lang="sv-SE"/>
          </a:p>
          <a:p>
            <a:r>
              <a:rPr lang="sv-SE"/>
              <a:t>[Låt deltagarna fundera och säga något om de vill.]</a:t>
            </a:r>
            <a:endParaRPr lang="en-US"/>
          </a:p>
          <a:p>
            <a:endParaRPr lang="sv-SE"/>
          </a:p>
          <a:p>
            <a:r>
              <a:rPr lang="sv-SE"/>
              <a:t>Även här beror det givetvis på sammanhang, grupp och åsikter. Men tumregeln är att man alltid ska försöka sitt yttersta för att sluta i tid. Människor som engagerar sig ideellt och politiskt gör det i hög grad på sin fritid för att de verkligen vill och bryr sig om det de engagerar sig i. Det är alltid viktigt att respektera människors behov, men när folk engagerar sig i kampen, på eget bevåg, av hjärtans fröjd, kan det vara extra viktigt att se till att de inte körs över med möten som drar över tiden gång på gång på gång. Se istället till att allas tid används som den värdefulla resurs den faktiskt är. </a:t>
            </a:r>
            <a:endParaRPr lang="en-US"/>
          </a:p>
          <a:p>
            <a:endParaRPr lang="sv-SE"/>
          </a:p>
          <a:p>
            <a:r>
              <a:rPr lang="sv-SE"/>
              <a:t>Men, med det sagt finns det alltid undantag. Kanske har man bara en fråga kvar? Kanske ska man ändå gå vidare tillsammans efter mötet? Kanske är frågan lite akut så den behöver tas? Dock är det smart att inte lägga allt för akuta punkter sent på dagordningen, men om. Då kan man i alla fall alltid kolla om det är okej med gruppen att mötet drar över lite. Men försök att inte göra det till en vana.</a:t>
            </a:r>
            <a:endParaRPr lang="en-US"/>
          </a:p>
          <a:p>
            <a:endParaRPr lang="en-US" b="1">
              <a:ea typeface="Calibri"/>
              <a:cs typeface="Calibri"/>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423A3-794A-41EF-8B1B-EC4FB447ED1E}"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687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D16B1C-235D-2D7D-CB45-4E05A5AEF2F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905C15BA-1BBF-BF2E-1681-BC90EDE351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53A8F8A-B721-BCF8-5C0F-558A4BD9470C}"/>
              </a:ext>
            </a:extLst>
          </p:cNvPr>
          <p:cNvSpPr>
            <a:spLocks noGrp="1"/>
          </p:cNvSpPr>
          <p:nvPr>
            <p:ph type="dt" sz="half" idx="10"/>
          </p:nvPr>
        </p:nvSpPr>
        <p:spPr/>
        <p:txBody>
          <a:bodyPr/>
          <a:lstStyle/>
          <a:p>
            <a:fld id="{AC0E0AC2-7959-0244-9C6E-4A20946091A4}" type="datetimeFigureOut">
              <a:rPr lang="sv-SE" smtClean="0"/>
              <a:t>2025-02-27</a:t>
            </a:fld>
            <a:endParaRPr lang="sv-SE"/>
          </a:p>
        </p:txBody>
      </p:sp>
      <p:sp>
        <p:nvSpPr>
          <p:cNvPr id="5" name="Platshållare för sidfot 4">
            <a:extLst>
              <a:ext uri="{FF2B5EF4-FFF2-40B4-BE49-F238E27FC236}">
                <a16:creationId xmlns:a16="http://schemas.microsoft.com/office/drawing/2014/main" id="{755AC607-A15F-E5F1-B852-C093149625C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8CD9339-75AC-4C23-9148-3D0C9A27C320}"/>
              </a:ext>
            </a:extLst>
          </p:cNvPr>
          <p:cNvSpPr>
            <a:spLocks noGrp="1"/>
          </p:cNvSpPr>
          <p:nvPr>
            <p:ph type="sldNum" sz="quarter" idx="12"/>
          </p:nvPr>
        </p:nvSpPr>
        <p:spPr/>
        <p:txBody>
          <a:bodyPr/>
          <a:lstStyle/>
          <a:p>
            <a:fld id="{EA6DD90F-4EBC-7845-84FA-84AF557BC984}" type="slidenum">
              <a:rPr lang="sv-SE" smtClean="0"/>
              <a:t>‹#›</a:t>
            </a:fld>
            <a:endParaRPr lang="sv-SE"/>
          </a:p>
        </p:txBody>
      </p:sp>
    </p:spTree>
    <p:extLst>
      <p:ext uri="{BB962C8B-B14F-4D97-AF65-F5344CB8AC3E}">
        <p14:creationId xmlns:p14="http://schemas.microsoft.com/office/powerpoint/2010/main" val="1596181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941D86-682E-EA78-56E0-9CEEBB34F403}"/>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FE8A3C8-089A-B5E6-1D53-4726E6F24C2B}"/>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56F4CBA-D48F-E536-A0F3-31F1FDFCB93E}"/>
              </a:ext>
            </a:extLst>
          </p:cNvPr>
          <p:cNvSpPr>
            <a:spLocks noGrp="1"/>
          </p:cNvSpPr>
          <p:nvPr>
            <p:ph type="dt" sz="half" idx="10"/>
          </p:nvPr>
        </p:nvSpPr>
        <p:spPr/>
        <p:txBody>
          <a:bodyPr/>
          <a:lstStyle/>
          <a:p>
            <a:fld id="{AC0E0AC2-7959-0244-9C6E-4A20946091A4}" type="datetimeFigureOut">
              <a:rPr lang="sv-SE" smtClean="0"/>
              <a:t>2025-02-27</a:t>
            </a:fld>
            <a:endParaRPr lang="sv-SE"/>
          </a:p>
        </p:txBody>
      </p:sp>
      <p:sp>
        <p:nvSpPr>
          <p:cNvPr id="5" name="Platshållare för sidfot 4">
            <a:extLst>
              <a:ext uri="{FF2B5EF4-FFF2-40B4-BE49-F238E27FC236}">
                <a16:creationId xmlns:a16="http://schemas.microsoft.com/office/drawing/2014/main" id="{73ACF54E-9787-9209-9C94-560F46AAEF9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958F6CB-0FFA-CEC3-DBE5-44F977D0DE91}"/>
              </a:ext>
            </a:extLst>
          </p:cNvPr>
          <p:cNvSpPr>
            <a:spLocks noGrp="1"/>
          </p:cNvSpPr>
          <p:nvPr>
            <p:ph type="sldNum" sz="quarter" idx="12"/>
          </p:nvPr>
        </p:nvSpPr>
        <p:spPr/>
        <p:txBody>
          <a:bodyPr/>
          <a:lstStyle/>
          <a:p>
            <a:fld id="{EA6DD90F-4EBC-7845-84FA-84AF557BC984}" type="slidenum">
              <a:rPr lang="sv-SE" smtClean="0"/>
              <a:t>‹#›</a:t>
            </a:fld>
            <a:endParaRPr lang="sv-SE"/>
          </a:p>
        </p:txBody>
      </p:sp>
    </p:spTree>
    <p:extLst>
      <p:ext uri="{BB962C8B-B14F-4D97-AF65-F5344CB8AC3E}">
        <p14:creationId xmlns:p14="http://schemas.microsoft.com/office/powerpoint/2010/main" val="1185121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33C46770-B483-8C4F-8406-04F40AFC0D1E}"/>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FCFEF28-09C5-116B-1546-FC946A35F2E8}"/>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19B3E7E-01C9-E760-B349-4452BE809995}"/>
              </a:ext>
            </a:extLst>
          </p:cNvPr>
          <p:cNvSpPr>
            <a:spLocks noGrp="1"/>
          </p:cNvSpPr>
          <p:nvPr>
            <p:ph type="dt" sz="half" idx="10"/>
          </p:nvPr>
        </p:nvSpPr>
        <p:spPr/>
        <p:txBody>
          <a:bodyPr/>
          <a:lstStyle/>
          <a:p>
            <a:fld id="{AC0E0AC2-7959-0244-9C6E-4A20946091A4}" type="datetimeFigureOut">
              <a:rPr lang="sv-SE" smtClean="0"/>
              <a:t>2025-02-27</a:t>
            </a:fld>
            <a:endParaRPr lang="sv-SE"/>
          </a:p>
        </p:txBody>
      </p:sp>
      <p:sp>
        <p:nvSpPr>
          <p:cNvPr id="5" name="Platshållare för sidfot 4">
            <a:extLst>
              <a:ext uri="{FF2B5EF4-FFF2-40B4-BE49-F238E27FC236}">
                <a16:creationId xmlns:a16="http://schemas.microsoft.com/office/drawing/2014/main" id="{F56D71AD-B08B-6C4A-B8CA-01747D0DE05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84DFF6B-9A2E-3784-F704-272370366007}"/>
              </a:ext>
            </a:extLst>
          </p:cNvPr>
          <p:cNvSpPr>
            <a:spLocks noGrp="1"/>
          </p:cNvSpPr>
          <p:nvPr>
            <p:ph type="sldNum" sz="quarter" idx="12"/>
          </p:nvPr>
        </p:nvSpPr>
        <p:spPr/>
        <p:txBody>
          <a:bodyPr/>
          <a:lstStyle/>
          <a:p>
            <a:fld id="{EA6DD90F-4EBC-7845-84FA-84AF557BC984}" type="slidenum">
              <a:rPr lang="sv-SE" smtClean="0"/>
              <a:t>‹#›</a:t>
            </a:fld>
            <a:endParaRPr lang="sv-SE"/>
          </a:p>
        </p:txBody>
      </p:sp>
    </p:spTree>
    <p:extLst>
      <p:ext uri="{BB962C8B-B14F-4D97-AF65-F5344CB8AC3E}">
        <p14:creationId xmlns:p14="http://schemas.microsoft.com/office/powerpoint/2010/main" val="4149958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541691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3382976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8149881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1560A13A-DB3F-4AD5-B6AF-BDA0278A0A39}" type="datetimeFigureOut">
              <a:rPr lang="sv-SE" smtClean="0"/>
              <a:t>2025-02-27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951597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1560A13A-DB3F-4AD5-B6AF-BDA0278A0A39}" type="datetimeFigureOut">
              <a:rPr lang="sv-SE" smtClean="0"/>
              <a:t>2025-02-27</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2488489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1560A13A-DB3F-4AD5-B6AF-BDA0278A0A39}" type="datetimeFigureOut">
              <a:rPr lang="sv-SE" smtClean="0"/>
              <a:t>2025-02-27</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25253564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560A13A-DB3F-4AD5-B6AF-BDA0278A0A39}" type="datetimeFigureOut">
              <a:rPr lang="sv-SE" smtClean="0"/>
              <a:t>2025-02-27</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3810785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1560A13A-DB3F-4AD5-B6AF-BDA0278A0A39}" type="datetimeFigureOut">
              <a:rPr lang="sv-SE" smtClean="0"/>
              <a:t>2025-02-27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2049087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D7A478-6CE1-0FAC-700C-1609AB5A19F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EC67F00-D110-8B7D-E105-89D9B64419E9}"/>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A8E0555-33FD-0D85-A69E-27617AA9B44C}"/>
              </a:ext>
            </a:extLst>
          </p:cNvPr>
          <p:cNvSpPr>
            <a:spLocks noGrp="1"/>
          </p:cNvSpPr>
          <p:nvPr>
            <p:ph type="dt" sz="half" idx="10"/>
          </p:nvPr>
        </p:nvSpPr>
        <p:spPr/>
        <p:txBody>
          <a:bodyPr/>
          <a:lstStyle/>
          <a:p>
            <a:fld id="{AC0E0AC2-7959-0244-9C6E-4A20946091A4}" type="datetimeFigureOut">
              <a:rPr lang="sv-SE" smtClean="0"/>
              <a:t>2025-02-27</a:t>
            </a:fld>
            <a:endParaRPr lang="sv-SE"/>
          </a:p>
        </p:txBody>
      </p:sp>
      <p:sp>
        <p:nvSpPr>
          <p:cNvPr id="5" name="Platshållare för sidfot 4">
            <a:extLst>
              <a:ext uri="{FF2B5EF4-FFF2-40B4-BE49-F238E27FC236}">
                <a16:creationId xmlns:a16="http://schemas.microsoft.com/office/drawing/2014/main" id="{196D9B22-AE46-D7A9-4422-80F3E078DCF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68E50EA-4CA4-C78E-4B0F-2F872BCE1AAB}"/>
              </a:ext>
            </a:extLst>
          </p:cNvPr>
          <p:cNvSpPr>
            <a:spLocks noGrp="1"/>
          </p:cNvSpPr>
          <p:nvPr>
            <p:ph type="sldNum" sz="quarter" idx="12"/>
          </p:nvPr>
        </p:nvSpPr>
        <p:spPr/>
        <p:txBody>
          <a:bodyPr/>
          <a:lstStyle/>
          <a:p>
            <a:fld id="{EA6DD90F-4EBC-7845-84FA-84AF557BC984}" type="slidenum">
              <a:rPr lang="sv-SE" smtClean="0"/>
              <a:t>‹#›</a:t>
            </a:fld>
            <a:endParaRPr lang="sv-SE"/>
          </a:p>
        </p:txBody>
      </p:sp>
    </p:spTree>
    <p:extLst>
      <p:ext uri="{BB962C8B-B14F-4D97-AF65-F5344CB8AC3E}">
        <p14:creationId xmlns:p14="http://schemas.microsoft.com/office/powerpoint/2010/main" val="12009997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1560A13A-DB3F-4AD5-B6AF-BDA0278A0A39}" type="datetimeFigureOut">
              <a:rPr lang="sv-SE" smtClean="0"/>
              <a:t>2025-02-27</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1921304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38477856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1560A13A-DB3F-4AD5-B6AF-BDA0278A0A39}" type="datetimeFigureOut">
              <a:rPr lang="sv-SE" smtClean="0"/>
              <a:t>2025-02-27</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F7C2F05B-BAF9-488D-83DE-20A7CCFAC190}" type="slidenum">
              <a:rPr lang="sv-SE" smtClean="0"/>
              <a:t>‹#›</a:t>
            </a:fld>
            <a:endParaRPr lang="sv-SE"/>
          </a:p>
        </p:txBody>
      </p:sp>
    </p:spTree>
    <p:extLst>
      <p:ext uri="{BB962C8B-B14F-4D97-AF65-F5344CB8AC3E}">
        <p14:creationId xmlns:p14="http://schemas.microsoft.com/office/powerpoint/2010/main" val="8843326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Rubrikbild Orangea">
    <p:bg>
      <p:bgPr>
        <a:solidFill>
          <a:schemeClr val="accent5"/>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1F6EF5-56F4-4DFD-B3FF-E7301375B38D}"/>
              </a:ext>
            </a:extLst>
          </p:cNvPr>
          <p:cNvSpPr>
            <a:spLocks noGrp="1"/>
          </p:cNvSpPr>
          <p:nvPr>
            <p:ph type="ctrTitle"/>
          </p:nvPr>
        </p:nvSpPr>
        <p:spPr>
          <a:xfrm>
            <a:off x="720000" y="684000"/>
            <a:ext cx="10764000" cy="1152000"/>
          </a:xfrm>
        </p:spPr>
        <p:txBody>
          <a:bodyPr anchor="t"/>
          <a:lstStyle>
            <a:lvl1pPr algn="l">
              <a:defRPr sz="4000"/>
            </a:lvl1pPr>
          </a:lstStyle>
          <a:p>
            <a:r>
              <a:rPr lang="sv-SE"/>
              <a:t>Klicka här för att ändra mall för rubrikformat</a:t>
            </a:r>
          </a:p>
        </p:txBody>
      </p:sp>
      <p:sp>
        <p:nvSpPr>
          <p:cNvPr id="3" name="Underrubrik 2">
            <a:extLst>
              <a:ext uri="{FF2B5EF4-FFF2-40B4-BE49-F238E27FC236}">
                <a16:creationId xmlns:a16="http://schemas.microsoft.com/office/drawing/2014/main" id="{10DBD628-4CF2-4B44-B2EC-803E00634040}"/>
              </a:ext>
            </a:extLst>
          </p:cNvPr>
          <p:cNvSpPr>
            <a:spLocks noGrp="1"/>
          </p:cNvSpPr>
          <p:nvPr>
            <p:ph type="subTitle" idx="1"/>
          </p:nvPr>
        </p:nvSpPr>
        <p:spPr>
          <a:xfrm>
            <a:off x="720000" y="2016001"/>
            <a:ext cx="10764000" cy="648000"/>
          </a:xfrm>
        </p:spPr>
        <p:txBody>
          <a:bodyPr>
            <a:normAutofit/>
          </a:bodyPr>
          <a:lstStyle>
            <a:lvl1pPr marL="0" indent="0" algn="l">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4FD9AA5-2DD3-4BB6-9F08-D06F05B5A267}"/>
              </a:ext>
            </a:extLst>
          </p:cNvPr>
          <p:cNvSpPr>
            <a:spLocks noGrp="1"/>
          </p:cNvSpPr>
          <p:nvPr>
            <p:ph type="dt" sz="half" idx="10"/>
          </p:nvPr>
        </p:nvSpPr>
        <p:spPr>
          <a:xfrm>
            <a:off x="720000" y="2891290"/>
            <a:ext cx="5399999" cy="504000"/>
          </a:xfrm>
        </p:spPr>
        <p:txBody>
          <a:bodyPr/>
          <a:lstStyle>
            <a:lvl1pPr>
              <a:defRPr sz="2800"/>
            </a:lvl1pPr>
          </a:lstStyle>
          <a:p>
            <a:fld id="{FC653E03-9333-4D6F-8487-07DA6904FEF7}" type="datetime1">
              <a:rPr lang="sv-SE" smtClean="0"/>
              <a:t>2025-02-27</a:t>
            </a:fld>
            <a:endParaRPr lang="sv-SE"/>
          </a:p>
        </p:txBody>
      </p:sp>
    </p:spTree>
    <p:extLst>
      <p:ext uri="{BB962C8B-B14F-4D97-AF65-F5344CB8AC3E}">
        <p14:creationId xmlns:p14="http://schemas.microsoft.com/office/powerpoint/2010/main" val="349485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Rubrikbild Ljusgrön">
    <p:bg>
      <p:bgPr>
        <a:solidFill>
          <a:srgbClr val="D6E040"/>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1F6EF5-56F4-4DFD-B3FF-E7301375B38D}"/>
              </a:ext>
            </a:extLst>
          </p:cNvPr>
          <p:cNvSpPr>
            <a:spLocks noGrp="1"/>
          </p:cNvSpPr>
          <p:nvPr>
            <p:ph type="ctrTitle"/>
          </p:nvPr>
        </p:nvSpPr>
        <p:spPr>
          <a:xfrm>
            <a:off x="720000" y="684000"/>
            <a:ext cx="10764000" cy="1152000"/>
          </a:xfrm>
        </p:spPr>
        <p:txBody>
          <a:bodyPr anchor="t"/>
          <a:lstStyle>
            <a:lvl1pPr algn="l">
              <a:defRPr sz="4000"/>
            </a:lvl1pPr>
          </a:lstStyle>
          <a:p>
            <a:r>
              <a:rPr lang="sv-SE"/>
              <a:t>Klicka här för att ändra mall för rubrikformat</a:t>
            </a:r>
          </a:p>
        </p:txBody>
      </p:sp>
      <p:sp>
        <p:nvSpPr>
          <p:cNvPr id="3" name="Underrubrik 2">
            <a:extLst>
              <a:ext uri="{FF2B5EF4-FFF2-40B4-BE49-F238E27FC236}">
                <a16:creationId xmlns:a16="http://schemas.microsoft.com/office/drawing/2014/main" id="{10DBD628-4CF2-4B44-B2EC-803E00634040}"/>
              </a:ext>
            </a:extLst>
          </p:cNvPr>
          <p:cNvSpPr>
            <a:spLocks noGrp="1"/>
          </p:cNvSpPr>
          <p:nvPr>
            <p:ph type="subTitle" idx="1"/>
          </p:nvPr>
        </p:nvSpPr>
        <p:spPr>
          <a:xfrm>
            <a:off x="720000" y="2016001"/>
            <a:ext cx="10764000" cy="648000"/>
          </a:xfrm>
        </p:spPr>
        <p:txBody>
          <a:bodyPr>
            <a:normAutofit/>
          </a:bodyPr>
          <a:lstStyle>
            <a:lvl1pPr marL="0" indent="0" algn="l">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4FD9AA5-2DD3-4BB6-9F08-D06F05B5A267}"/>
              </a:ext>
            </a:extLst>
          </p:cNvPr>
          <p:cNvSpPr>
            <a:spLocks noGrp="1"/>
          </p:cNvSpPr>
          <p:nvPr>
            <p:ph type="dt" sz="half" idx="10"/>
          </p:nvPr>
        </p:nvSpPr>
        <p:spPr>
          <a:xfrm>
            <a:off x="720000" y="2891290"/>
            <a:ext cx="5399999" cy="504000"/>
          </a:xfrm>
        </p:spPr>
        <p:txBody>
          <a:bodyPr/>
          <a:lstStyle>
            <a:lvl1pPr>
              <a:defRPr sz="2800"/>
            </a:lvl1pPr>
          </a:lstStyle>
          <a:p>
            <a:fld id="{B3AB48E4-39FB-45D2-A504-CE30F0DAA1E9}" type="datetime1">
              <a:rPr lang="sv-SE" smtClean="0"/>
              <a:t>2025-02-27</a:t>
            </a:fld>
            <a:endParaRPr lang="sv-SE"/>
          </a:p>
        </p:txBody>
      </p:sp>
    </p:spTree>
    <p:extLst>
      <p:ext uri="{BB962C8B-B14F-4D97-AF65-F5344CB8AC3E}">
        <p14:creationId xmlns:p14="http://schemas.microsoft.com/office/powerpoint/2010/main" val="18842696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Rubrikbild Ljusgul">
    <p:bg>
      <p:bgPr>
        <a:solidFill>
          <a:srgbClr val="FFF9BF"/>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F1F6EF5-56F4-4DFD-B3FF-E7301375B38D}"/>
              </a:ext>
            </a:extLst>
          </p:cNvPr>
          <p:cNvSpPr>
            <a:spLocks noGrp="1"/>
          </p:cNvSpPr>
          <p:nvPr>
            <p:ph type="ctrTitle"/>
          </p:nvPr>
        </p:nvSpPr>
        <p:spPr>
          <a:xfrm>
            <a:off x="720000" y="684000"/>
            <a:ext cx="10764000" cy="1152000"/>
          </a:xfrm>
        </p:spPr>
        <p:txBody>
          <a:bodyPr anchor="t"/>
          <a:lstStyle>
            <a:lvl1pPr algn="l">
              <a:defRPr sz="4000"/>
            </a:lvl1pPr>
          </a:lstStyle>
          <a:p>
            <a:r>
              <a:rPr lang="sv-SE"/>
              <a:t>Klicka här för att ändra mall för rubrikformat</a:t>
            </a:r>
          </a:p>
        </p:txBody>
      </p:sp>
      <p:sp>
        <p:nvSpPr>
          <p:cNvPr id="3" name="Underrubrik 2">
            <a:extLst>
              <a:ext uri="{FF2B5EF4-FFF2-40B4-BE49-F238E27FC236}">
                <a16:creationId xmlns:a16="http://schemas.microsoft.com/office/drawing/2014/main" id="{10DBD628-4CF2-4B44-B2EC-803E00634040}"/>
              </a:ext>
            </a:extLst>
          </p:cNvPr>
          <p:cNvSpPr>
            <a:spLocks noGrp="1"/>
          </p:cNvSpPr>
          <p:nvPr>
            <p:ph type="subTitle" idx="1"/>
          </p:nvPr>
        </p:nvSpPr>
        <p:spPr>
          <a:xfrm>
            <a:off x="720000" y="2016001"/>
            <a:ext cx="10764000" cy="648000"/>
          </a:xfrm>
        </p:spPr>
        <p:txBody>
          <a:bodyPr>
            <a:normAutofit/>
          </a:bodyPr>
          <a:lstStyle>
            <a:lvl1pPr marL="0" indent="0" algn="l">
              <a:buNone/>
              <a:defRPr sz="4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4FD9AA5-2DD3-4BB6-9F08-D06F05B5A267}"/>
              </a:ext>
            </a:extLst>
          </p:cNvPr>
          <p:cNvSpPr>
            <a:spLocks noGrp="1"/>
          </p:cNvSpPr>
          <p:nvPr>
            <p:ph type="dt" sz="half" idx="10"/>
          </p:nvPr>
        </p:nvSpPr>
        <p:spPr>
          <a:xfrm>
            <a:off x="720000" y="2891290"/>
            <a:ext cx="5399999" cy="504000"/>
          </a:xfrm>
        </p:spPr>
        <p:txBody>
          <a:bodyPr/>
          <a:lstStyle>
            <a:lvl1pPr>
              <a:defRPr sz="2800"/>
            </a:lvl1pPr>
          </a:lstStyle>
          <a:p>
            <a:fld id="{44D89C10-B661-4EC8-B42D-75EC276A6697}" type="datetime1">
              <a:rPr lang="sv-SE" smtClean="0"/>
              <a:t>2025-02-27</a:t>
            </a:fld>
            <a:endParaRPr lang="sv-SE"/>
          </a:p>
        </p:txBody>
      </p:sp>
    </p:spTree>
    <p:extLst>
      <p:ext uri="{BB962C8B-B14F-4D97-AF65-F5344CB8AC3E}">
        <p14:creationId xmlns:p14="http://schemas.microsoft.com/office/powerpoint/2010/main" val="17141496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99DFE6-5F36-43E6-A815-425753B1C1C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E382B26-A747-4C11-A29D-86262E883A11}"/>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AE7B0BE-BF78-4923-A1ED-B2337CEB9CA0}"/>
              </a:ext>
            </a:extLst>
          </p:cNvPr>
          <p:cNvSpPr>
            <a:spLocks noGrp="1"/>
          </p:cNvSpPr>
          <p:nvPr>
            <p:ph type="dt" sz="half" idx="10"/>
          </p:nvPr>
        </p:nvSpPr>
        <p:spPr/>
        <p:txBody>
          <a:bodyPr/>
          <a:lstStyle/>
          <a:p>
            <a:fld id="{9E73F311-477E-433D-AADB-0C304DC2A3B6}" type="datetime1">
              <a:rPr lang="sv-SE" smtClean="0"/>
              <a:t>2025-02-27</a:t>
            </a:fld>
            <a:endParaRPr lang="sv-SE"/>
          </a:p>
        </p:txBody>
      </p:sp>
      <p:sp>
        <p:nvSpPr>
          <p:cNvPr id="5" name="Platshållare för sidfot 4">
            <a:extLst>
              <a:ext uri="{FF2B5EF4-FFF2-40B4-BE49-F238E27FC236}">
                <a16:creationId xmlns:a16="http://schemas.microsoft.com/office/drawing/2014/main" id="{0D1B93CA-A931-4A02-9B45-3574C825696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BA56366-4BAE-4DB5-B4BA-3BC92BE6ACE0}"/>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20109025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CB1124-1F61-41CF-AC58-3F5F0513348A}"/>
              </a:ext>
            </a:extLst>
          </p:cNvPr>
          <p:cNvSpPr>
            <a:spLocks noGrp="1"/>
          </p:cNvSpPr>
          <p:nvPr>
            <p:ph type="title"/>
          </p:nvPr>
        </p:nvSpPr>
        <p:spPr>
          <a:xfrm>
            <a:off x="719999" y="1844675"/>
            <a:ext cx="10764000" cy="1564035"/>
          </a:xfrm>
        </p:spPr>
        <p:txBody>
          <a:bodyPr anchor="b"/>
          <a:lstStyle>
            <a:lvl1pPr>
              <a:defRPr sz="4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CAF0BE4-03B5-4CFC-B888-4B26EB9BD62B}"/>
              </a:ext>
            </a:extLst>
          </p:cNvPr>
          <p:cNvSpPr>
            <a:spLocks noGrp="1"/>
          </p:cNvSpPr>
          <p:nvPr>
            <p:ph type="body" idx="1"/>
          </p:nvPr>
        </p:nvSpPr>
        <p:spPr>
          <a:xfrm>
            <a:off x="719999" y="3528000"/>
            <a:ext cx="10764000" cy="1512000"/>
          </a:xfrm>
        </p:spPr>
        <p:txBody>
          <a:bodyPr>
            <a:normAutofit/>
          </a:bodyPr>
          <a:lstStyle>
            <a:lvl1pPr marL="0" indent="0">
              <a:spcBef>
                <a:spcPts val="0"/>
              </a:spcBef>
              <a:buNone/>
              <a:defRPr sz="28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ED0F5FA6-9CF5-49C3-ACBD-9AEEEBF87B23}"/>
              </a:ext>
            </a:extLst>
          </p:cNvPr>
          <p:cNvSpPr>
            <a:spLocks noGrp="1"/>
          </p:cNvSpPr>
          <p:nvPr>
            <p:ph type="dt" sz="half" idx="10"/>
          </p:nvPr>
        </p:nvSpPr>
        <p:spPr/>
        <p:txBody>
          <a:bodyPr/>
          <a:lstStyle/>
          <a:p>
            <a:fld id="{13C79551-3E92-4083-A8EE-5BA87A93F129}" type="datetime1">
              <a:rPr lang="sv-SE" smtClean="0"/>
              <a:t>2025-02-27</a:t>
            </a:fld>
            <a:endParaRPr lang="sv-SE"/>
          </a:p>
        </p:txBody>
      </p:sp>
      <p:sp>
        <p:nvSpPr>
          <p:cNvPr id="5" name="Platshållare för sidfot 4">
            <a:extLst>
              <a:ext uri="{FF2B5EF4-FFF2-40B4-BE49-F238E27FC236}">
                <a16:creationId xmlns:a16="http://schemas.microsoft.com/office/drawing/2014/main" id="{6DD97320-6D39-4FD8-86EB-B4B30E15E78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16AC151-4B1A-4956-9425-6A99B177482E}"/>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35738806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681D9FE-E750-4414-BC19-2791975A789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8C90497-25E0-4B33-AEEB-36CE68894402}"/>
              </a:ext>
            </a:extLst>
          </p:cNvPr>
          <p:cNvSpPr>
            <a:spLocks noGrp="1"/>
          </p:cNvSpPr>
          <p:nvPr>
            <p:ph sz="half" idx="1"/>
          </p:nvPr>
        </p:nvSpPr>
        <p:spPr>
          <a:xfrm>
            <a:off x="720000" y="2016001"/>
            <a:ext cx="5220000" cy="4248000"/>
          </a:xfrm>
        </p:spPr>
        <p:txBody>
          <a:bodyPr>
            <a:normAutofit/>
          </a:bodyPr>
          <a:lstStyle>
            <a:lvl1pPr>
              <a:defRPr sz="2400"/>
            </a:lvl1pPr>
            <a:lvl2pPr>
              <a:defRPr sz="2000"/>
            </a:lvl2pPr>
            <a:lvl3pPr>
              <a:defRPr sz="1400"/>
            </a:lvl3pPr>
            <a:lvl4pPr>
              <a:defRPr sz="1100"/>
            </a:lvl4pPr>
            <a:lvl5pPr>
              <a:defRPr sz="1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35521BFA-9E42-49DE-9039-C72C7882C7BC}"/>
              </a:ext>
            </a:extLst>
          </p:cNvPr>
          <p:cNvSpPr>
            <a:spLocks noGrp="1"/>
          </p:cNvSpPr>
          <p:nvPr>
            <p:ph sz="half" idx="2"/>
          </p:nvPr>
        </p:nvSpPr>
        <p:spPr>
          <a:xfrm>
            <a:off x="6262512" y="2016001"/>
            <a:ext cx="5220000" cy="4248000"/>
          </a:xfrm>
        </p:spPr>
        <p:txBody>
          <a:bodyPr>
            <a:normAutofit/>
          </a:bodyPr>
          <a:lstStyle>
            <a:lvl1pPr>
              <a:defRPr sz="2400"/>
            </a:lvl1pPr>
            <a:lvl2pPr>
              <a:defRPr sz="2000"/>
            </a:lvl2pPr>
            <a:lvl3pPr>
              <a:defRPr sz="1400"/>
            </a:lvl3pPr>
            <a:lvl4pPr>
              <a:defRPr sz="1100"/>
            </a:lvl4pPr>
            <a:lvl5pPr>
              <a:defRPr sz="1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F27ED82-E8C1-40D1-ACBD-06D6324F2C66}"/>
              </a:ext>
            </a:extLst>
          </p:cNvPr>
          <p:cNvSpPr>
            <a:spLocks noGrp="1"/>
          </p:cNvSpPr>
          <p:nvPr>
            <p:ph type="dt" sz="half" idx="10"/>
          </p:nvPr>
        </p:nvSpPr>
        <p:spPr/>
        <p:txBody>
          <a:bodyPr/>
          <a:lstStyle/>
          <a:p>
            <a:fld id="{D142991D-8C3B-4C3A-A32E-7D02F2548AB9}" type="datetime1">
              <a:rPr lang="sv-SE" smtClean="0"/>
              <a:t>2025-02-27</a:t>
            </a:fld>
            <a:endParaRPr lang="sv-SE"/>
          </a:p>
        </p:txBody>
      </p:sp>
      <p:sp>
        <p:nvSpPr>
          <p:cNvPr id="6" name="Platshållare för sidfot 5">
            <a:extLst>
              <a:ext uri="{FF2B5EF4-FFF2-40B4-BE49-F238E27FC236}">
                <a16:creationId xmlns:a16="http://schemas.microsoft.com/office/drawing/2014/main" id="{CBA50453-CCC9-4EBC-B4A6-0DFF070C5E0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46E4729-C0A6-498B-9572-989412412C52}"/>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22166802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7A1F4C-72D7-4E98-B7CD-6D51C3905EE2}"/>
              </a:ext>
            </a:extLst>
          </p:cNvPr>
          <p:cNvSpPr>
            <a:spLocks noGrp="1"/>
          </p:cNvSpPr>
          <p:nvPr>
            <p:ph type="title"/>
          </p:nvPr>
        </p:nvSpPr>
        <p:spPr>
          <a:xfrm>
            <a:off x="720000" y="684000"/>
            <a:ext cx="10764000" cy="1152000"/>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864B0F3-33AF-4D34-AC7D-9AE254D17B30}"/>
              </a:ext>
            </a:extLst>
          </p:cNvPr>
          <p:cNvSpPr>
            <a:spLocks noGrp="1"/>
          </p:cNvSpPr>
          <p:nvPr>
            <p:ph type="body" idx="1"/>
          </p:nvPr>
        </p:nvSpPr>
        <p:spPr>
          <a:xfrm>
            <a:off x="719999" y="2016001"/>
            <a:ext cx="5220000" cy="360000"/>
          </a:xfrm>
        </p:spPr>
        <p:txBody>
          <a:bodyPr anchor="t">
            <a:no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C5354F8B-759C-4F98-A5E0-3BC5BFFD9F73}"/>
              </a:ext>
            </a:extLst>
          </p:cNvPr>
          <p:cNvSpPr>
            <a:spLocks noGrp="1"/>
          </p:cNvSpPr>
          <p:nvPr>
            <p:ph sz="half" idx="2"/>
          </p:nvPr>
        </p:nvSpPr>
        <p:spPr>
          <a:xfrm>
            <a:off x="720000" y="2448000"/>
            <a:ext cx="5220000" cy="3816000"/>
          </a:xfrm>
        </p:spPr>
        <p:txBody>
          <a:bodyPr>
            <a:normAutofit/>
          </a:bodyPr>
          <a:lstStyle>
            <a:lvl1pPr>
              <a:defRPr sz="2400"/>
            </a:lvl1pPr>
            <a:lvl2pPr>
              <a:defRPr sz="2000"/>
            </a:lvl2pPr>
            <a:lvl3pPr>
              <a:defRPr sz="1400"/>
            </a:lvl3pPr>
            <a:lvl4pPr>
              <a:defRPr sz="1100"/>
            </a:lvl4pPr>
            <a:lvl5pPr>
              <a:defRPr sz="1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5E810588-43E0-443E-9F48-BF0197678D4B}"/>
              </a:ext>
            </a:extLst>
          </p:cNvPr>
          <p:cNvSpPr>
            <a:spLocks noGrp="1"/>
          </p:cNvSpPr>
          <p:nvPr>
            <p:ph type="body" sz="quarter" idx="3"/>
          </p:nvPr>
        </p:nvSpPr>
        <p:spPr>
          <a:xfrm>
            <a:off x="6262512" y="2016001"/>
            <a:ext cx="5220000" cy="360000"/>
          </a:xfrm>
        </p:spPr>
        <p:txBody>
          <a:bodyPr anchor="t">
            <a:no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25E815C-D9F7-4945-BBAC-D50E1483E57A}"/>
              </a:ext>
            </a:extLst>
          </p:cNvPr>
          <p:cNvSpPr>
            <a:spLocks noGrp="1"/>
          </p:cNvSpPr>
          <p:nvPr>
            <p:ph sz="quarter" idx="4"/>
          </p:nvPr>
        </p:nvSpPr>
        <p:spPr>
          <a:xfrm>
            <a:off x="6262512" y="2448000"/>
            <a:ext cx="5220000" cy="3816000"/>
          </a:xfrm>
        </p:spPr>
        <p:txBody>
          <a:bodyPr>
            <a:normAutofit/>
          </a:bodyPr>
          <a:lstStyle>
            <a:lvl1pPr>
              <a:defRPr sz="2400"/>
            </a:lvl1pPr>
            <a:lvl2pPr>
              <a:defRPr sz="2000"/>
            </a:lvl2pPr>
            <a:lvl3pPr>
              <a:defRPr sz="1400"/>
            </a:lvl3pPr>
            <a:lvl4pPr>
              <a:defRPr sz="1100"/>
            </a:lvl4pPr>
            <a:lvl5pPr>
              <a:defRPr sz="10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5CA87483-8585-4EB5-86FD-958433E6E787}"/>
              </a:ext>
            </a:extLst>
          </p:cNvPr>
          <p:cNvSpPr>
            <a:spLocks noGrp="1"/>
          </p:cNvSpPr>
          <p:nvPr>
            <p:ph type="dt" sz="half" idx="10"/>
          </p:nvPr>
        </p:nvSpPr>
        <p:spPr/>
        <p:txBody>
          <a:bodyPr/>
          <a:lstStyle/>
          <a:p>
            <a:fld id="{E91C6D62-DB9E-4FFD-A6CF-3A209E908F60}" type="datetime1">
              <a:rPr lang="sv-SE" smtClean="0"/>
              <a:t>2025-02-27</a:t>
            </a:fld>
            <a:endParaRPr lang="sv-SE"/>
          </a:p>
        </p:txBody>
      </p:sp>
      <p:sp>
        <p:nvSpPr>
          <p:cNvPr id="8" name="Platshållare för sidfot 7">
            <a:extLst>
              <a:ext uri="{FF2B5EF4-FFF2-40B4-BE49-F238E27FC236}">
                <a16:creationId xmlns:a16="http://schemas.microsoft.com/office/drawing/2014/main" id="{BA18D3C5-C9DB-4320-A308-B94D5F360792}"/>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222E109F-BC29-4BC9-BEDB-8E2C5463FFDF}"/>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3229316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F25A19-BAE6-E47E-D36E-AB16412D2E2E}"/>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8D43CED9-82E5-CC06-7747-ACAF313D16E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B373683B-555D-410D-D718-F7A50D4B94AE}"/>
              </a:ext>
            </a:extLst>
          </p:cNvPr>
          <p:cNvSpPr>
            <a:spLocks noGrp="1"/>
          </p:cNvSpPr>
          <p:nvPr>
            <p:ph type="dt" sz="half" idx="10"/>
          </p:nvPr>
        </p:nvSpPr>
        <p:spPr/>
        <p:txBody>
          <a:bodyPr/>
          <a:lstStyle/>
          <a:p>
            <a:fld id="{AC0E0AC2-7959-0244-9C6E-4A20946091A4}" type="datetimeFigureOut">
              <a:rPr lang="sv-SE" smtClean="0"/>
              <a:t>2025-02-27</a:t>
            </a:fld>
            <a:endParaRPr lang="sv-SE"/>
          </a:p>
        </p:txBody>
      </p:sp>
      <p:sp>
        <p:nvSpPr>
          <p:cNvPr id="5" name="Platshållare för sidfot 4">
            <a:extLst>
              <a:ext uri="{FF2B5EF4-FFF2-40B4-BE49-F238E27FC236}">
                <a16:creationId xmlns:a16="http://schemas.microsoft.com/office/drawing/2014/main" id="{65B7237F-74EF-D35D-2CE8-9C1E8721C58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E88D6DB-438D-A810-726F-D1D1633E2FDD}"/>
              </a:ext>
            </a:extLst>
          </p:cNvPr>
          <p:cNvSpPr>
            <a:spLocks noGrp="1"/>
          </p:cNvSpPr>
          <p:nvPr>
            <p:ph type="sldNum" sz="quarter" idx="12"/>
          </p:nvPr>
        </p:nvSpPr>
        <p:spPr/>
        <p:txBody>
          <a:bodyPr/>
          <a:lstStyle/>
          <a:p>
            <a:fld id="{EA6DD90F-4EBC-7845-84FA-84AF557BC984}" type="slidenum">
              <a:rPr lang="sv-SE" smtClean="0"/>
              <a:t>‹#›</a:t>
            </a:fld>
            <a:endParaRPr lang="sv-SE"/>
          </a:p>
        </p:txBody>
      </p:sp>
    </p:spTree>
    <p:extLst>
      <p:ext uri="{BB962C8B-B14F-4D97-AF65-F5344CB8AC3E}">
        <p14:creationId xmlns:p14="http://schemas.microsoft.com/office/powerpoint/2010/main" val="28765392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E2EF14-9D56-4378-9C0B-5180825DF04A}"/>
              </a:ext>
            </a:extLst>
          </p:cNvPr>
          <p:cNvSpPr>
            <a:spLocks noGrp="1"/>
          </p:cNvSpPr>
          <p:nvPr>
            <p:ph type="title"/>
          </p:nvPr>
        </p:nvSpPr>
        <p:spPr>
          <a:xfrm>
            <a:off x="720000" y="684000"/>
            <a:ext cx="10764000" cy="1152000"/>
          </a:xfrm>
        </p:spPr>
        <p:txBody>
          <a:bodyPr anchor="t"/>
          <a:lstStyle>
            <a:lvl1pPr>
              <a:defRPr sz="4000"/>
            </a:lvl1pPr>
          </a:lstStyle>
          <a:p>
            <a:r>
              <a:rPr lang="sv-SE"/>
              <a:t>Klicka här för att ändra mall för rubrikformat</a:t>
            </a:r>
          </a:p>
        </p:txBody>
      </p:sp>
      <p:sp>
        <p:nvSpPr>
          <p:cNvPr id="4" name="Platshållare för text 3">
            <a:extLst>
              <a:ext uri="{FF2B5EF4-FFF2-40B4-BE49-F238E27FC236}">
                <a16:creationId xmlns:a16="http://schemas.microsoft.com/office/drawing/2014/main" id="{F61733C0-5A35-40E8-B673-36CEB07A54E1}"/>
              </a:ext>
            </a:extLst>
          </p:cNvPr>
          <p:cNvSpPr>
            <a:spLocks noGrp="1"/>
          </p:cNvSpPr>
          <p:nvPr>
            <p:ph type="body" sz="half" idx="2"/>
          </p:nvPr>
        </p:nvSpPr>
        <p:spPr>
          <a:xfrm>
            <a:off x="719999" y="2016001"/>
            <a:ext cx="10776676" cy="4248000"/>
          </a:xfrm>
        </p:spPr>
        <p:txBody>
          <a:bodyPr>
            <a:normAutofit/>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88121EA-37D4-478C-B3B9-07C13FF061D4}"/>
              </a:ext>
            </a:extLst>
          </p:cNvPr>
          <p:cNvSpPr>
            <a:spLocks noGrp="1"/>
          </p:cNvSpPr>
          <p:nvPr>
            <p:ph type="dt" sz="half" idx="10"/>
          </p:nvPr>
        </p:nvSpPr>
        <p:spPr/>
        <p:txBody>
          <a:bodyPr/>
          <a:lstStyle/>
          <a:p>
            <a:fld id="{D8280396-8BF2-40F7-9B86-8F0D83FDC163}" type="datetime1">
              <a:rPr lang="sv-SE" smtClean="0"/>
              <a:t>2025-02-27</a:t>
            </a:fld>
            <a:endParaRPr lang="sv-SE"/>
          </a:p>
        </p:txBody>
      </p:sp>
      <p:sp>
        <p:nvSpPr>
          <p:cNvPr id="6" name="Platshållare för sidfot 5">
            <a:extLst>
              <a:ext uri="{FF2B5EF4-FFF2-40B4-BE49-F238E27FC236}">
                <a16:creationId xmlns:a16="http://schemas.microsoft.com/office/drawing/2014/main" id="{C7A9EC53-41E5-42FC-BF1F-87619595CBD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D9EBF62-2227-420A-AD97-D7D1C6B2FFF2}"/>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18007649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44248AC-EDFD-42C6-BB01-C30DFFBF9725}"/>
              </a:ext>
            </a:extLst>
          </p:cNvPr>
          <p:cNvSpPr>
            <a:spLocks noGrp="1"/>
          </p:cNvSpPr>
          <p:nvPr>
            <p:ph type="title"/>
          </p:nvPr>
        </p:nvSpPr>
        <p:spPr>
          <a:xfrm>
            <a:off x="720000" y="684000"/>
            <a:ext cx="10764000" cy="1152000"/>
          </a:xfrm>
        </p:spPr>
        <p:txBody>
          <a:bodyPr anchor="t"/>
          <a:lstStyle>
            <a:lvl1pPr>
              <a:defRPr sz="40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31A4EC5A-B783-4241-83F0-09DF31F066C9}"/>
              </a:ext>
            </a:extLst>
          </p:cNvPr>
          <p:cNvSpPr>
            <a:spLocks noGrp="1"/>
          </p:cNvSpPr>
          <p:nvPr>
            <p:ph type="pic" idx="1"/>
          </p:nvPr>
        </p:nvSpPr>
        <p:spPr>
          <a:xfrm>
            <a:off x="2500608" y="2016001"/>
            <a:ext cx="7200000" cy="4249862"/>
          </a:xfrm>
        </p:spPr>
        <p:txBody>
          <a:bodyPr>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5" name="Platshållare för datum 4">
            <a:extLst>
              <a:ext uri="{FF2B5EF4-FFF2-40B4-BE49-F238E27FC236}">
                <a16:creationId xmlns:a16="http://schemas.microsoft.com/office/drawing/2014/main" id="{E1923511-AB4F-47B6-A20F-E593766A165E}"/>
              </a:ext>
            </a:extLst>
          </p:cNvPr>
          <p:cNvSpPr>
            <a:spLocks noGrp="1"/>
          </p:cNvSpPr>
          <p:nvPr>
            <p:ph type="dt" sz="half" idx="10"/>
          </p:nvPr>
        </p:nvSpPr>
        <p:spPr/>
        <p:txBody>
          <a:bodyPr/>
          <a:lstStyle/>
          <a:p>
            <a:fld id="{6C225466-FAB3-4FDC-AB8D-7DEED91FA9F0}" type="datetime1">
              <a:rPr lang="sv-SE" smtClean="0"/>
              <a:t>2025-02-27</a:t>
            </a:fld>
            <a:endParaRPr lang="sv-SE"/>
          </a:p>
        </p:txBody>
      </p:sp>
      <p:sp>
        <p:nvSpPr>
          <p:cNvPr id="6" name="Platshållare för sidfot 5">
            <a:extLst>
              <a:ext uri="{FF2B5EF4-FFF2-40B4-BE49-F238E27FC236}">
                <a16:creationId xmlns:a16="http://schemas.microsoft.com/office/drawing/2014/main" id="{CCA8EA35-C39A-4D18-8863-F4E2F85A2BA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901D2B8-3DCD-4DA9-BFB3-47BDD9AAADC3}"/>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9651849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Rubrik och Helsidesbil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31A4EC5A-B783-4241-83F0-09DF31F066C9}"/>
              </a:ext>
            </a:extLst>
          </p:cNvPr>
          <p:cNvSpPr>
            <a:spLocks noGrp="1"/>
          </p:cNvSpPr>
          <p:nvPr>
            <p:ph type="pic" idx="1"/>
          </p:nvPr>
        </p:nvSpPr>
        <p:spPr>
          <a:xfrm>
            <a:off x="0" y="0"/>
            <a:ext cx="12192000" cy="6935778"/>
          </a:xfrm>
          <a:solidFill>
            <a:schemeClr val="bg1">
              <a:lumMod val="85000"/>
            </a:schemeClr>
          </a:solidFill>
        </p:spPr>
        <p:txBody>
          <a:bodyPr>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2" name="Rubrik 1">
            <a:extLst>
              <a:ext uri="{FF2B5EF4-FFF2-40B4-BE49-F238E27FC236}">
                <a16:creationId xmlns:a16="http://schemas.microsoft.com/office/drawing/2014/main" id="{E44248AC-EDFD-42C6-BB01-C30DFFBF9725}"/>
              </a:ext>
            </a:extLst>
          </p:cNvPr>
          <p:cNvSpPr>
            <a:spLocks noGrp="1"/>
          </p:cNvSpPr>
          <p:nvPr>
            <p:ph type="title"/>
          </p:nvPr>
        </p:nvSpPr>
        <p:spPr>
          <a:xfrm>
            <a:off x="720000" y="684000"/>
            <a:ext cx="10764000" cy="1152000"/>
          </a:xfrm>
        </p:spPr>
        <p:txBody>
          <a:bodyPr anchor="t"/>
          <a:lstStyle>
            <a:lvl1pPr>
              <a:defRPr sz="4000">
                <a:solidFill>
                  <a:schemeClr val="bg1"/>
                </a:solidFill>
              </a:defRPr>
            </a:lvl1pPr>
          </a:lstStyle>
          <a:p>
            <a:r>
              <a:rPr lang="sv-SE"/>
              <a:t>Klicka här för att ändra mall för rubrikformat</a:t>
            </a:r>
          </a:p>
        </p:txBody>
      </p:sp>
      <p:sp>
        <p:nvSpPr>
          <p:cNvPr id="8" name="Text Placeholder 7">
            <a:extLst>
              <a:ext uri="{FF2B5EF4-FFF2-40B4-BE49-F238E27FC236}">
                <a16:creationId xmlns:a16="http://schemas.microsoft.com/office/drawing/2014/main" id="{01D4EC6D-D6E2-49FB-AB75-D04F9BD2F92A}"/>
              </a:ext>
            </a:extLst>
          </p:cNvPr>
          <p:cNvSpPr>
            <a:spLocks noGrp="1"/>
          </p:cNvSpPr>
          <p:nvPr>
            <p:ph type="body" sz="quarter" idx="13" hasCustomPrompt="1"/>
          </p:nvPr>
        </p:nvSpPr>
        <p:spPr>
          <a:xfrm>
            <a:off x="10633031" y="5602397"/>
            <a:ext cx="900000" cy="900517"/>
          </a:xfrm>
          <a:blipFill>
            <a:blip r:embed="rId2"/>
            <a:stretch>
              <a:fillRect/>
            </a:stretch>
          </a:blipFill>
        </p:spPr>
        <p:txBody>
          <a:bodyPr>
            <a:normAutofit/>
          </a:bodyPr>
          <a:lstStyle>
            <a:lvl1pPr marL="0" indent="0">
              <a:buNone/>
              <a:defRPr sz="100"/>
            </a:lvl1pPr>
            <a:lvl2pPr marL="457200" indent="0">
              <a:buNone/>
              <a:defRPr sz="100"/>
            </a:lvl2pPr>
            <a:lvl3pPr marL="914400" indent="0">
              <a:buNone/>
              <a:defRPr sz="100"/>
            </a:lvl3pPr>
            <a:lvl4pPr marL="1371600" indent="0">
              <a:buNone/>
              <a:defRPr sz="100"/>
            </a:lvl4pPr>
            <a:lvl5pPr marL="1828800" indent="0">
              <a:buNone/>
              <a:defRPr sz="100"/>
            </a:lvl5pPr>
          </a:lstStyle>
          <a:p>
            <a:pPr lvl="0"/>
            <a:r>
              <a:rPr lang="sv-SE"/>
              <a:t> </a:t>
            </a:r>
          </a:p>
        </p:txBody>
      </p:sp>
    </p:spTree>
    <p:extLst>
      <p:ext uri="{BB962C8B-B14F-4D97-AF65-F5344CB8AC3E}">
        <p14:creationId xmlns:p14="http://schemas.microsoft.com/office/powerpoint/2010/main" val="37801871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4D8B04-3830-4C30-B320-B1285327F0D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6ED18DA2-D5B0-4F46-9523-65C91533B754}"/>
              </a:ext>
            </a:extLst>
          </p:cNvPr>
          <p:cNvSpPr>
            <a:spLocks noGrp="1"/>
          </p:cNvSpPr>
          <p:nvPr>
            <p:ph type="dt" sz="half" idx="10"/>
          </p:nvPr>
        </p:nvSpPr>
        <p:spPr/>
        <p:txBody>
          <a:bodyPr/>
          <a:lstStyle/>
          <a:p>
            <a:fld id="{465C3DCF-F3A1-4319-BB43-EAC9058FEAF4}" type="datetime1">
              <a:rPr lang="sv-SE" smtClean="0"/>
              <a:t>2025-02-27</a:t>
            </a:fld>
            <a:endParaRPr lang="sv-SE"/>
          </a:p>
        </p:txBody>
      </p:sp>
      <p:sp>
        <p:nvSpPr>
          <p:cNvPr id="4" name="Platshållare för sidfot 3">
            <a:extLst>
              <a:ext uri="{FF2B5EF4-FFF2-40B4-BE49-F238E27FC236}">
                <a16:creationId xmlns:a16="http://schemas.microsoft.com/office/drawing/2014/main" id="{2967B3DE-83A6-4671-A5C5-189E81D930A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FA39434B-6F13-40D8-AA30-9B99347AE15E}"/>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42520577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5C308EDE-F025-4D4D-8CD3-1393F329D36E}"/>
              </a:ext>
            </a:extLst>
          </p:cNvPr>
          <p:cNvSpPr>
            <a:spLocks noGrp="1"/>
          </p:cNvSpPr>
          <p:nvPr>
            <p:ph type="dt" sz="half" idx="10"/>
          </p:nvPr>
        </p:nvSpPr>
        <p:spPr/>
        <p:txBody>
          <a:bodyPr/>
          <a:lstStyle/>
          <a:p>
            <a:fld id="{0C394CEA-C422-4338-B178-C99B610B7787}" type="datetime1">
              <a:rPr lang="sv-SE" smtClean="0"/>
              <a:t>2025-02-27</a:t>
            </a:fld>
            <a:endParaRPr lang="sv-SE"/>
          </a:p>
        </p:txBody>
      </p:sp>
      <p:sp>
        <p:nvSpPr>
          <p:cNvPr id="3" name="Platshållare för sidfot 2">
            <a:extLst>
              <a:ext uri="{FF2B5EF4-FFF2-40B4-BE49-F238E27FC236}">
                <a16:creationId xmlns:a16="http://schemas.microsoft.com/office/drawing/2014/main" id="{D8D8C9F1-3EA0-4729-87E4-37A70FBE6671}"/>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14289FEE-1D3D-492E-AEBE-CA342D0C4D38}"/>
              </a:ext>
            </a:extLst>
          </p:cNvPr>
          <p:cNvSpPr>
            <a:spLocks noGrp="1"/>
          </p:cNvSpPr>
          <p:nvPr>
            <p:ph type="sldNum" sz="quarter" idx="12"/>
          </p:nvPr>
        </p:nvSpPr>
        <p:spPr/>
        <p:txBody>
          <a:bodyPr/>
          <a:lstStyle/>
          <a:p>
            <a:fld id="{816D8A95-8C42-4804-8232-A3A319B782A3}" type="slidenum">
              <a:rPr lang="sv-SE" smtClean="0"/>
              <a:t>‹#›</a:t>
            </a:fld>
            <a:endParaRPr lang="sv-SE"/>
          </a:p>
        </p:txBody>
      </p:sp>
    </p:spTree>
    <p:extLst>
      <p:ext uri="{BB962C8B-B14F-4D97-AF65-F5344CB8AC3E}">
        <p14:creationId xmlns:p14="http://schemas.microsoft.com/office/powerpoint/2010/main" val="3936072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BC79022-91B1-746B-F319-95EF4FF7BE4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416FCE0-478F-9098-2C0D-58DB19A5F0A2}"/>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C363362F-B750-F2AC-17AD-D4483F4FCB9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B3D2870D-CBF8-5133-07ED-0151E2650E53}"/>
              </a:ext>
            </a:extLst>
          </p:cNvPr>
          <p:cNvSpPr>
            <a:spLocks noGrp="1"/>
          </p:cNvSpPr>
          <p:nvPr>
            <p:ph type="dt" sz="half" idx="10"/>
          </p:nvPr>
        </p:nvSpPr>
        <p:spPr/>
        <p:txBody>
          <a:bodyPr/>
          <a:lstStyle/>
          <a:p>
            <a:fld id="{AC0E0AC2-7959-0244-9C6E-4A20946091A4}" type="datetimeFigureOut">
              <a:rPr lang="sv-SE" smtClean="0"/>
              <a:t>2025-02-27</a:t>
            </a:fld>
            <a:endParaRPr lang="sv-SE"/>
          </a:p>
        </p:txBody>
      </p:sp>
      <p:sp>
        <p:nvSpPr>
          <p:cNvPr id="6" name="Platshållare för sidfot 5">
            <a:extLst>
              <a:ext uri="{FF2B5EF4-FFF2-40B4-BE49-F238E27FC236}">
                <a16:creationId xmlns:a16="http://schemas.microsoft.com/office/drawing/2014/main" id="{CB039962-E564-F3E5-F68C-ECC88767DAD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BEAB8AF-9FC8-4546-50C4-9744CC56423B}"/>
              </a:ext>
            </a:extLst>
          </p:cNvPr>
          <p:cNvSpPr>
            <a:spLocks noGrp="1"/>
          </p:cNvSpPr>
          <p:nvPr>
            <p:ph type="sldNum" sz="quarter" idx="12"/>
          </p:nvPr>
        </p:nvSpPr>
        <p:spPr/>
        <p:txBody>
          <a:bodyPr/>
          <a:lstStyle/>
          <a:p>
            <a:fld id="{EA6DD90F-4EBC-7845-84FA-84AF557BC984}" type="slidenum">
              <a:rPr lang="sv-SE" smtClean="0"/>
              <a:t>‹#›</a:t>
            </a:fld>
            <a:endParaRPr lang="sv-SE"/>
          </a:p>
        </p:txBody>
      </p:sp>
    </p:spTree>
    <p:extLst>
      <p:ext uri="{BB962C8B-B14F-4D97-AF65-F5344CB8AC3E}">
        <p14:creationId xmlns:p14="http://schemas.microsoft.com/office/powerpoint/2010/main" val="2495669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E22FB76-8354-C36E-2260-CA59945104F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62D7C25-ADF6-455A-A35E-605A244B69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12E68F3F-5979-1298-6884-BA6DD892107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10C7EA51-2808-5C39-3B9B-1336482E95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253E7FA8-1A84-DE74-0A5C-95156D4C0E31}"/>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36D784C-5FBE-66B6-6163-6266E1465849}"/>
              </a:ext>
            </a:extLst>
          </p:cNvPr>
          <p:cNvSpPr>
            <a:spLocks noGrp="1"/>
          </p:cNvSpPr>
          <p:nvPr>
            <p:ph type="dt" sz="half" idx="10"/>
          </p:nvPr>
        </p:nvSpPr>
        <p:spPr/>
        <p:txBody>
          <a:bodyPr/>
          <a:lstStyle/>
          <a:p>
            <a:fld id="{AC0E0AC2-7959-0244-9C6E-4A20946091A4}" type="datetimeFigureOut">
              <a:rPr lang="sv-SE" smtClean="0"/>
              <a:t>2025-02-27</a:t>
            </a:fld>
            <a:endParaRPr lang="sv-SE"/>
          </a:p>
        </p:txBody>
      </p:sp>
      <p:sp>
        <p:nvSpPr>
          <p:cNvPr id="8" name="Platshållare för sidfot 7">
            <a:extLst>
              <a:ext uri="{FF2B5EF4-FFF2-40B4-BE49-F238E27FC236}">
                <a16:creationId xmlns:a16="http://schemas.microsoft.com/office/drawing/2014/main" id="{ED21AB3D-7A53-DBA0-49E4-D1F62FDD9677}"/>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7E15481D-E57C-7249-379F-EB972E6BC25E}"/>
              </a:ext>
            </a:extLst>
          </p:cNvPr>
          <p:cNvSpPr>
            <a:spLocks noGrp="1"/>
          </p:cNvSpPr>
          <p:nvPr>
            <p:ph type="sldNum" sz="quarter" idx="12"/>
          </p:nvPr>
        </p:nvSpPr>
        <p:spPr/>
        <p:txBody>
          <a:bodyPr/>
          <a:lstStyle/>
          <a:p>
            <a:fld id="{EA6DD90F-4EBC-7845-84FA-84AF557BC984}" type="slidenum">
              <a:rPr lang="sv-SE" smtClean="0"/>
              <a:t>‹#›</a:t>
            </a:fld>
            <a:endParaRPr lang="sv-SE"/>
          </a:p>
        </p:txBody>
      </p:sp>
    </p:spTree>
    <p:extLst>
      <p:ext uri="{BB962C8B-B14F-4D97-AF65-F5344CB8AC3E}">
        <p14:creationId xmlns:p14="http://schemas.microsoft.com/office/powerpoint/2010/main" val="3456556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753BE2-DE62-9FF1-92D4-AB5F25D7FCD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A6E5B74D-40E0-AA54-D767-BDF383405CC1}"/>
              </a:ext>
            </a:extLst>
          </p:cNvPr>
          <p:cNvSpPr>
            <a:spLocks noGrp="1"/>
          </p:cNvSpPr>
          <p:nvPr>
            <p:ph type="dt" sz="half" idx="10"/>
          </p:nvPr>
        </p:nvSpPr>
        <p:spPr/>
        <p:txBody>
          <a:bodyPr/>
          <a:lstStyle/>
          <a:p>
            <a:fld id="{AC0E0AC2-7959-0244-9C6E-4A20946091A4}" type="datetimeFigureOut">
              <a:rPr lang="sv-SE" smtClean="0"/>
              <a:t>2025-02-27</a:t>
            </a:fld>
            <a:endParaRPr lang="sv-SE"/>
          </a:p>
        </p:txBody>
      </p:sp>
      <p:sp>
        <p:nvSpPr>
          <p:cNvPr id="4" name="Platshållare för sidfot 3">
            <a:extLst>
              <a:ext uri="{FF2B5EF4-FFF2-40B4-BE49-F238E27FC236}">
                <a16:creationId xmlns:a16="http://schemas.microsoft.com/office/drawing/2014/main" id="{AA3994A0-243A-BDA7-3112-A131AB32FCC7}"/>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3599ADFB-E7D8-EBC3-7332-6989A6C9EB01}"/>
              </a:ext>
            </a:extLst>
          </p:cNvPr>
          <p:cNvSpPr>
            <a:spLocks noGrp="1"/>
          </p:cNvSpPr>
          <p:nvPr>
            <p:ph type="sldNum" sz="quarter" idx="12"/>
          </p:nvPr>
        </p:nvSpPr>
        <p:spPr/>
        <p:txBody>
          <a:bodyPr/>
          <a:lstStyle/>
          <a:p>
            <a:fld id="{EA6DD90F-4EBC-7845-84FA-84AF557BC984}" type="slidenum">
              <a:rPr lang="sv-SE" smtClean="0"/>
              <a:t>‹#›</a:t>
            </a:fld>
            <a:endParaRPr lang="sv-SE"/>
          </a:p>
        </p:txBody>
      </p:sp>
    </p:spTree>
    <p:extLst>
      <p:ext uri="{BB962C8B-B14F-4D97-AF65-F5344CB8AC3E}">
        <p14:creationId xmlns:p14="http://schemas.microsoft.com/office/powerpoint/2010/main" val="2153974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7944247D-FE95-0C08-FB87-38C2F5E8A956}"/>
              </a:ext>
            </a:extLst>
          </p:cNvPr>
          <p:cNvSpPr>
            <a:spLocks noGrp="1"/>
          </p:cNvSpPr>
          <p:nvPr>
            <p:ph type="dt" sz="half" idx="10"/>
          </p:nvPr>
        </p:nvSpPr>
        <p:spPr/>
        <p:txBody>
          <a:bodyPr/>
          <a:lstStyle/>
          <a:p>
            <a:fld id="{AC0E0AC2-7959-0244-9C6E-4A20946091A4}" type="datetimeFigureOut">
              <a:rPr lang="sv-SE" smtClean="0"/>
              <a:t>2025-02-27</a:t>
            </a:fld>
            <a:endParaRPr lang="sv-SE"/>
          </a:p>
        </p:txBody>
      </p:sp>
      <p:sp>
        <p:nvSpPr>
          <p:cNvPr id="3" name="Platshållare för sidfot 2">
            <a:extLst>
              <a:ext uri="{FF2B5EF4-FFF2-40B4-BE49-F238E27FC236}">
                <a16:creationId xmlns:a16="http://schemas.microsoft.com/office/drawing/2014/main" id="{BC2D4C7C-C1C4-605A-3352-3B66B4FB0C58}"/>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9A485BFD-09CE-97A1-164A-3F5AE87FA1E9}"/>
              </a:ext>
            </a:extLst>
          </p:cNvPr>
          <p:cNvSpPr>
            <a:spLocks noGrp="1"/>
          </p:cNvSpPr>
          <p:nvPr>
            <p:ph type="sldNum" sz="quarter" idx="12"/>
          </p:nvPr>
        </p:nvSpPr>
        <p:spPr/>
        <p:txBody>
          <a:bodyPr/>
          <a:lstStyle/>
          <a:p>
            <a:fld id="{EA6DD90F-4EBC-7845-84FA-84AF557BC984}" type="slidenum">
              <a:rPr lang="sv-SE" smtClean="0"/>
              <a:t>‹#›</a:t>
            </a:fld>
            <a:endParaRPr lang="sv-SE"/>
          </a:p>
        </p:txBody>
      </p:sp>
    </p:spTree>
    <p:extLst>
      <p:ext uri="{BB962C8B-B14F-4D97-AF65-F5344CB8AC3E}">
        <p14:creationId xmlns:p14="http://schemas.microsoft.com/office/powerpoint/2010/main" val="828178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28CCD0-EE3E-247E-912D-DEB02E7720E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07719A9-A01F-4EAE-7BA4-779F435804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0CEA204D-ED3C-DBBD-9296-E2504FFB58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E208211-C6BB-416C-9124-CEE4234899AC}"/>
              </a:ext>
            </a:extLst>
          </p:cNvPr>
          <p:cNvSpPr>
            <a:spLocks noGrp="1"/>
          </p:cNvSpPr>
          <p:nvPr>
            <p:ph type="dt" sz="half" idx="10"/>
          </p:nvPr>
        </p:nvSpPr>
        <p:spPr/>
        <p:txBody>
          <a:bodyPr/>
          <a:lstStyle/>
          <a:p>
            <a:fld id="{AC0E0AC2-7959-0244-9C6E-4A20946091A4}" type="datetimeFigureOut">
              <a:rPr lang="sv-SE" smtClean="0"/>
              <a:t>2025-02-27</a:t>
            </a:fld>
            <a:endParaRPr lang="sv-SE"/>
          </a:p>
        </p:txBody>
      </p:sp>
      <p:sp>
        <p:nvSpPr>
          <p:cNvPr id="6" name="Platshållare för sidfot 5">
            <a:extLst>
              <a:ext uri="{FF2B5EF4-FFF2-40B4-BE49-F238E27FC236}">
                <a16:creationId xmlns:a16="http://schemas.microsoft.com/office/drawing/2014/main" id="{54AE6AF3-069F-642C-2A16-F35E86573B8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7626587-5364-1A5F-5BD9-1739B133A4D2}"/>
              </a:ext>
            </a:extLst>
          </p:cNvPr>
          <p:cNvSpPr>
            <a:spLocks noGrp="1"/>
          </p:cNvSpPr>
          <p:nvPr>
            <p:ph type="sldNum" sz="quarter" idx="12"/>
          </p:nvPr>
        </p:nvSpPr>
        <p:spPr/>
        <p:txBody>
          <a:bodyPr/>
          <a:lstStyle/>
          <a:p>
            <a:fld id="{EA6DD90F-4EBC-7845-84FA-84AF557BC984}" type="slidenum">
              <a:rPr lang="sv-SE" smtClean="0"/>
              <a:t>‹#›</a:t>
            </a:fld>
            <a:endParaRPr lang="sv-SE"/>
          </a:p>
        </p:txBody>
      </p:sp>
    </p:spTree>
    <p:extLst>
      <p:ext uri="{BB962C8B-B14F-4D97-AF65-F5344CB8AC3E}">
        <p14:creationId xmlns:p14="http://schemas.microsoft.com/office/powerpoint/2010/main" val="2830476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9007DD-0BED-1686-F31D-88B7C89FAFE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EA375715-1A20-8E6A-18A9-C05CAC9393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82C742B7-2334-9076-D6EE-84F04A7115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88E270D-61F6-E6E1-47CD-C2C951EEB572}"/>
              </a:ext>
            </a:extLst>
          </p:cNvPr>
          <p:cNvSpPr>
            <a:spLocks noGrp="1"/>
          </p:cNvSpPr>
          <p:nvPr>
            <p:ph type="dt" sz="half" idx="10"/>
          </p:nvPr>
        </p:nvSpPr>
        <p:spPr/>
        <p:txBody>
          <a:bodyPr/>
          <a:lstStyle/>
          <a:p>
            <a:fld id="{AC0E0AC2-7959-0244-9C6E-4A20946091A4}" type="datetimeFigureOut">
              <a:rPr lang="sv-SE" smtClean="0"/>
              <a:t>2025-02-27</a:t>
            </a:fld>
            <a:endParaRPr lang="sv-SE"/>
          </a:p>
        </p:txBody>
      </p:sp>
      <p:sp>
        <p:nvSpPr>
          <p:cNvPr id="6" name="Platshållare för sidfot 5">
            <a:extLst>
              <a:ext uri="{FF2B5EF4-FFF2-40B4-BE49-F238E27FC236}">
                <a16:creationId xmlns:a16="http://schemas.microsoft.com/office/drawing/2014/main" id="{9B08169A-DA12-EFAB-E164-4FD3B5F712D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A633808-87C4-BCD6-7E3D-567899581FC4}"/>
              </a:ext>
            </a:extLst>
          </p:cNvPr>
          <p:cNvSpPr>
            <a:spLocks noGrp="1"/>
          </p:cNvSpPr>
          <p:nvPr>
            <p:ph type="sldNum" sz="quarter" idx="12"/>
          </p:nvPr>
        </p:nvSpPr>
        <p:spPr/>
        <p:txBody>
          <a:bodyPr/>
          <a:lstStyle/>
          <a:p>
            <a:fld id="{EA6DD90F-4EBC-7845-84FA-84AF557BC984}" type="slidenum">
              <a:rPr lang="sv-SE" smtClean="0"/>
              <a:t>‹#›</a:t>
            </a:fld>
            <a:endParaRPr lang="sv-SE"/>
          </a:p>
        </p:txBody>
      </p:sp>
    </p:spTree>
    <p:extLst>
      <p:ext uri="{BB962C8B-B14F-4D97-AF65-F5344CB8AC3E}">
        <p14:creationId xmlns:p14="http://schemas.microsoft.com/office/powerpoint/2010/main" val="987996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C849E74-8798-2B7C-1F1C-DFD9920E2C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E9EACFB-FAC7-5459-6888-48B76D20D7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93A3541-E307-1EEE-7EE6-5FCA9CF85C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C0E0AC2-7959-0244-9C6E-4A20946091A4}" type="datetimeFigureOut">
              <a:rPr lang="sv-SE" smtClean="0"/>
              <a:t>2025-02-27</a:t>
            </a:fld>
            <a:endParaRPr lang="sv-SE"/>
          </a:p>
        </p:txBody>
      </p:sp>
      <p:sp>
        <p:nvSpPr>
          <p:cNvPr id="5" name="Platshållare för sidfot 4">
            <a:extLst>
              <a:ext uri="{FF2B5EF4-FFF2-40B4-BE49-F238E27FC236}">
                <a16:creationId xmlns:a16="http://schemas.microsoft.com/office/drawing/2014/main" id="{B681E318-E662-07A8-A0BC-C70544E4F4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E7C3024B-20D1-9B8A-DFD6-22664D9B16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A6DD90F-4EBC-7845-84FA-84AF557BC984}" type="slidenum">
              <a:rPr lang="sv-SE" smtClean="0"/>
              <a:t>‹#›</a:t>
            </a:fld>
            <a:endParaRPr lang="sv-SE"/>
          </a:p>
        </p:txBody>
      </p:sp>
    </p:spTree>
    <p:extLst>
      <p:ext uri="{BB962C8B-B14F-4D97-AF65-F5344CB8AC3E}">
        <p14:creationId xmlns:p14="http://schemas.microsoft.com/office/powerpoint/2010/main" val="494905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560A13A-DB3F-4AD5-B6AF-BDA0278A0A39}" type="datetimeFigureOut">
              <a:rPr lang="sv-SE" smtClean="0"/>
              <a:t>2025-02-27</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7C2F05B-BAF9-488D-83DE-20A7CCFAC190}" type="slidenum">
              <a:rPr lang="sv-SE" smtClean="0"/>
              <a:t>‹#›</a:t>
            </a:fld>
            <a:endParaRPr lang="sv-SE"/>
          </a:p>
        </p:txBody>
      </p:sp>
    </p:spTree>
    <p:extLst>
      <p:ext uri="{BB962C8B-B14F-4D97-AF65-F5344CB8AC3E}">
        <p14:creationId xmlns:p14="http://schemas.microsoft.com/office/powerpoint/2010/main" val="469203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0E7C12B-5B13-4C4A-B1B9-5D67BC8D89EC}"/>
              </a:ext>
            </a:extLst>
          </p:cNvPr>
          <p:cNvSpPr>
            <a:spLocks noGrp="1"/>
          </p:cNvSpPr>
          <p:nvPr>
            <p:ph type="title"/>
          </p:nvPr>
        </p:nvSpPr>
        <p:spPr>
          <a:xfrm>
            <a:off x="720000" y="684000"/>
            <a:ext cx="10764000" cy="1152000"/>
          </a:xfrm>
          <a:prstGeom prst="rect">
            <a:avLst/>
          </a:prstGeom>
        </p:spPr>
        <p:txBody>
          <a:bodyPr vert="horz" lIns="0" tIns="0" rIns="0" bIns="0" rtlCol="0" anchor="t">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C2594FA-28C9-442B-A827-19AA47EA4817}"/>
              </a:ext>
            </a:extLst>
          </p:cNvPr>
          <p:cNvSpPr>
            <a:spLocks noGrp="1"/>
          </p:cNvSpPr>
          <p:nvPr>
            <p:ph type="body" idx="1"/>
          </p:nvPr>
        </p:nvSpPr>
        <p:spPr>
          <a:xfrm>
            <a:off x="719999" y="2016001"/>
            <a:ext cx="10776676" cy="4248000"/>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6374B54-2667-419A-B0CC-67C2B2901D0F}"/>
              </a:ext>
            </a:extLst>
          </p:cNvPr>
          <p:cNvSpPr>
            <a:spLocks noGrp="1"/>
          </p:cNvSpPr>
          <p:nvPr>
            <p:ph type="dt" sz="half" idx="2"/>
          </p:nvPr>
        </p:nvSpPr>
        <p:spPr>
          <a:xfrm>
            <a:off x="720000" y="6338057"/>
            <a:ext cx="1440000" cy="252000"/>
          </a:xfrm>
          <a:prstGeom prst="rect">
            <a:avLst/>
          </a:prstGeom>
        </p:spPr>
        <p:txBody>
          <a:bodyPr vert="horz" wrap="none" lIns="0" tIns="0" rIns="0" bIns="0" rtlCol="0" anchor="ctr"/>
          <a:lstStyle>
            <a:lvl1pPr algn="l">
              <a:defRPr sz="1050">
                <a:solidFill>
                  <a:schemeClr val="tx1"/>
                </a:solidFill>
              </a:defRPr>
            </a:lvl1pPr>
          </a:lstStyle>
          <a:p>
            <a:fld id="{2E23CE45-65F4-4BA4-A43F-C17052C92EBD}" type="datetime1">
              <a:rPr lang="sv-SE" smtClean="0"/>
              <a:t>2025-02-27</a:t>
            </a:fld>
            <a:endParaRPr lang="sv-SE"/>
          </a:p>
        </p:txBody>
      </p:sp>
      <p:sp>
        <p:nvSpPr>
          <p:cNvPr id="5" name="Platshållare för sidfot 4">
            <a:extLst>
              <a:ext uri="{FF2B5EF4-FFF2-40B4-BE49-F238E27FC236}">
                <a16:creationId xmlns:a16="http://schemas.microsoft.com/office/drawing/2014/main" id="{E15C53DF-BAFD-4CE7-BB18-E6C757A07962}"/>
              </a:ext>
            </a:extLst>
          </p:cNvPr>
          <p:cNvSpPr>
            <a:spLocks noGrp="1"/>
          </p:cNvSpPr>
          <p:nvPr>
            <p:ph type="ftr" sz="quarter" idx="3"/>
          </p:nvPr>
        </p:nvSpPr>
        <p:spPr>
          <a:xfrm>
            <a:off x="2503307" y="6338057"/>
            <a:ext cx="7199999" cy="252000"/>
          </a:xfrm>
          <a:prstGeom prst="rect">
            <a:avLst/>
          </a:prstGeom>
        </p:spPr>
        <p:txBody>
          <a:bodyPr vert="horz" wrap="none" lIns="0" tIns="0" rIns="0" bIns="0" rtlCol="0" anchor="ctr"/>
          <a:lstStyle>
            <a:lvl1pPr algn="ctr">
              <a:defRPr sz="1050">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2DBC6CD5-D5DC-4C66-B563-2F1B8A86090E}"/>
              </a:ext>
            </a:extLst>
          </p:cNvPr>
          <p:cNvSpPr>
            <a:spLocks noGrp="1"/>
          </p:cNvSpPr>
          <p:nvPr>
            <p:ph type="sldNum" sz="quarter" idx="4"/>
          </p:nvPr>
        </p:nvSpPr>
        <p:spPr>
          <a:xfrm>
            <a:off x="10416674" y="360000"/>
            <a:ext cx="1080000" cy="180000"/>
          </a:xfrm>
          <a:prstGeom prst="rect">
            <a:avLst/>
          </a:prstGeom>
        </p:spPr>
        <p:txBody>
          <a:bodyPr vert="horz" wrap="none" lIns="0" tIns="0" rIns="0" bIns="0" rtlCol="0" anchor="ctr"/>
          <a:lstStyle>
            <a:lvl1pPr algn="r">
              <a:defRPr sz="1050">
                <a:solidFill>
                  <a:schemeClr val="tx1"/>
                </a:solidFill>
              </a:defRPr>
            </a:lvl1pPr>
          </a:lstStyle>
          <a:p>
            <a:fld id="{816D8A95-8C42-4804-8232-A3A319B782A3}" type="slidenum">
              <a:rPr lang="sv-SE" smtClean="0"/>
              <a:pPr/>
              <a:t>‹#›</a:t>
            </a:fld>
            <a:endParaRPr lang="sv-SE"/>
          </a:p>
        </p:txBody>
      </p:sp>
      <p:pic>
        <p:nvPicPr>
          <p:cNvPr id="11" name="Picture 11">
            <a:extLst>
              <a:ext uri="{FF2B5EF4-FFF2-40B4-BE49-F238E27FC236}">
                <a16:creationId xmlns:a16="http://schemas.microsoft.com/office/drawing/2014/main" id="{10E17E77-D4F9-44EF-B593-E3A89F1ACF48}"/>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633031" y="5602397"/>
            <a:ext cx="900000" cy="900517"/>
          </a:xfrm>
          <a:prstGeom prst="rect">
            <a:avLst/>
          </a:prstGeom>
        </p:spPr>
      </p:pic>
    </p:spTree>
    <p:extLst>
      <p:ext uri="{BB962C8B-B14F-4D97-AF65-F5344CB8AC3E}">
        <p14:creationId xmlns:p14="http://schemas.microsoft.com/office/powerpoint/2010/main" val="16925519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sldNum="0" hdr="0" ftr="0" dt="0"/>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22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12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400"/>
        </a:spcBef>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438">
          <p15:clr>
            <a:srgbClr val="F26B43"/>
          </p15:clr>
        </p15:guide>
        <p15:guide id="4" pos="7242">
          <p15:clr>
            <a:srgbClr val="F26B43"/>
          </p15:clr>
        </p15:guide>
        <p15:guide id="5" orient="horz" pos="427">
          <p15:clr>
            <a:srgbClr val="F26B43"/>
          </p15:clr>
        </p15:guide>
        <p15:guide id="6" orient="horz" pos="1162">
          <p15:clr>
            <a:srgbClr val="F26B43"/>
          </p15:clr>
        </p15:guide>
        <p15:guide id="7" orient="horz" pos="1266">
          <p15:clr>
            <a:srgbClr val="F26B43"/>
          </p15:clr>
        </p15:guide>
        <p15:guide id="8" orient="horz" pos="3947">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2.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1.xml"/><Relationship Id="rId1" Type="http://schemas.openxmlformats.org/officeDocument/2006/relationships/slideLayout" Target="../slideLayouts/slideLayout18.xml"/><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8.xml"/><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6.sv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image" Target="../media/image6.sv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5F5ED"/>
        </a:solidFill>
        <a:effectLst/>
      </p:bgPr>
    </p:bg>
    <p:spTree>
      <p:nvGrpSpPr>
        <p:cNvPr id="1" name="">
          <a:extLst>
            <a:ext uri="{FF2B5EF4-FFF2-40B4-BE49-F238E27FC236}">
              <a16:creationId xmlns:a16="http://schemas.microsoft.com/office/drawing/2014/main" id="{7CD6204D-944F-F218-779A-BF72D8B0E235}"/>
            </a:ext>
          </a:extLst>
        </p:cNvPr>
        <p:cNvGrpSpPr/>
        <p:nvPr/>
      </p:nvGrpSpPr>
      <p:grpSpPr>
        <a:xfrm>
          <a:off x="0" y="0"/>
          <a:ext cx="0" cy="0"/>
          <a:chOff x="0" y="0"/>
          <a:chExt cx="0" cy="0"/>
        </a:xfrm>
      </p:grpSpPr>
      <p:sp>
        <p:nvSpPr>
          <p:cNvPr id="3" name="Rubrik 2">
            <a:extLst>
              <a:ext uri="{FF2B5EF4-FFF2-40B4-BE49-F238E27FC236}">
                <a16:creationId xmlns:a16="http://schemas.microsoft.com/office/drawing/2014/main" id="{D85923F7-DBA7-61D2-D976-0BDCCFEBB2BB}"/>
              </a:ext>
            </a:extLst>
          </p:cNvPr>
          <p:cNvSpPr>
            <a:spLocks noGrp="1"/>
          </p:cNvSpPr>
          <p:nvPr>
            <p:ph type="title"/>
          </p:nvPr>
        </p:nvSpPr>
        <p:spPr>
          <a:xfrm>
            <a:off x="2824711" y="2853000"/>
            <a:ext cx="6542578" cy="1152000"/>
          </a:xfrm>
        </p:spPr>
        <p:txBody>
          <a:bodyPr anchor="ctr"/>
          <a:lstStyle/>
          <a:p>
            <a:r>
              <a:rPr lang="sv-SE" dirty="0">
                <a:solidFill>
                  <a:schemeClr val="accent1"/>
                </a:solidFill>
              </a:rPr>
              <a:t>Grunderna i mötesteknik</a:t>
            </a:r>
          </a:p>
        </p:txBody>
      </p:sp>
      <p:sp>
        <p:nvSpPr>
          <p:cNvPr id="4" name="Platshållare för text 3">
            <a:extLst>
              <a:ext uri="{FF2B5EF4-FFF2-40B4-BE49-F238E27FC236}">
                <a16:creationId xmlns:a16="http://schemas.microsoft.com/office/drawing/2014/main" id="{B77E1A3B-9C37-EE09-AEDB-59037E866A08}"/>
              </a:ext>
            </a:extLst>
          </p:cNvPr>
          <p:cNvSpPr>
            <a:spLocks noGrp="1"/>
          </p:cNvSpPr>
          <p:nvPr>
            <p:ph type="body" sz="quarter" idx="13"/>
          </p:nvPr>
        </p:nvSpPr>
        <p:spPr/>
        <p:txBody>
          <a:bodyPr/>
          <a:lstStyle/>
          <a:p>
            <a:endParaRPr lang="sv-SE"/>
          </a:p>
        </p:txBody>
      </p:sp>
    </p:spTree>
    <p:extLst>
      <p:ext uri="{BB962C8B-B14F-4D97-AF65-F5344CB8AC3E}">
        <p14:creationId xmlns:p14="http://schemas.microsoft.com/office/powerpoint/2010/main" val="1810250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5095A3-84AE-50AF-60C9-B276E1FAB576}"/>
            </a:ext>
          </a:extLst>
        </p:cNvPr>
        <p:cNvGrpSpPr/>
        <p:nvPr/>
      </p:nvGrpSpPr>
      <p:grpSpPr>
        <a:xfrm>
          <a:off x="0" y="0"/>
          <a:ext cx="0" cy="0"/>
          <a:chOff x="0" y="0"/>
          <a:chExt cx="0" cy="0"/>
        </a:xfrm>
      </p:grpSpPr>
      <p:sp>
        <p:nvSpPr>
          <p:cNvPr id="9" name="textruta 8">
            <a:extLst>
              <a:ext uri="{FF2B5EF4-FFF2-40B4-BE49-F238E27FC236}">
                <a16:creationId xmlns:a16="http://schemas.microsoft.com/office/drawing/2014/main" id="{3EBC6171-0E95-E31F-8885-B5B7260F3F4C}"/>
              </a:ext>
            </a:extLst>
          </p:cNvPr>
          <p:cNvSpPr txBox="1"/>
          <p:nvPr/>
        </p:nvSpPr>
        <p:spPr>
          <a:xfrm>
            <a:off x="787132" y="799957"/>
            <a:ext cx="8122104"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3600" b="1" i="0" u="none" strike="noStrike" kern="1200" cap="none" spc="0" normalizeH="0" baseline="0" noProof="0">
                <a:ln>
                  <a:noFill/>
                </a:ln>
                <a:solidFill>
                  <a:prstClr val="black"/>
                </a:solidFill>
                <a:effectLst/>
                <a:uLnTx/>
                <a:uFillTx/>
                <a:latin typeface="Libre Franklin Black"/>
                <a:ea typeface="+mn-ea"/>
                <a:cs typeface="+mn-cs"/>
              </a:rPr>
              <a:t>Slutet på mötet och efter mötet</a:t>
            </a:r>
            <a:endParaRPr kumimoji="0" lang="sv-SE" sz="3600" b="0" i="0" u="none" strike="noStrike" kern="1200" cap="none" spc="0" normalizeH="0" baseline="0" noProof="0">
              <a:ln>
                <a:noFill/>
              </a:ln>
              <a:solidFill>
                <a:prstClr val="black"/>
              </a:solidFill>
              <a:effectLst/>
              <a:uLnTx/>
              <a:uFillTx/>
              <a:latin typeface="Aptos" panose="020B0004020202020204"/>
              <a:ea typeface="+mn-ea"/>
              <a:cs typeface="Calibri"/>
            </a:endParaRPr>
          </a:p>
        </p:txBody>
      </p:sp>
      <p:sp>
        <p:nvSpPr>
          <p:cNvPr id="3" name="textruta 2">
            <a:extLst>
              <a:ext uri="{FF2B5EF4-FFF2-40B4-BE49-F238E27FC236}">
                <a16:creationId xmlns:a16="http://schemas.microsoft.com/office/drawing/2014/main" id="{A7D4E03D-C97F-DFD4-DC8E-C622CA4F0204}"/>
              </a:ext>
            </a:extLst>
          </p:cNvPr>
          <p:cNvSpPr txBox="1"/>
          <p:nvPr/>
        </p:nvSpPr>
        <p:spPr>
          <a:xfrm rot="5400000">
            <a:off x="9215337" y="2781606"/>
            <a:ext cx="4362981" cy="400110"/>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srgbClr val="D8232A"/>
                </a:solidFill>
                <a:effectLst/>
                <a:uLnTx/>
                <a:uFillTx/>
                <a:latin typeface="Libre Franklin" pitchFamily="2" charset="77"/>
                <a:ea typeface="+mn-lt"/>
                <a:cs typeface="+mn-lt"/>
              </a:rPr>
              <a:t>Grunderna i mötesteknik</a:t>
            </a:r>
          </a:p>
        </p:txBody>
      </p:sp>
      <p:sp>
        <p:nvSpPr>
          <p:cNvPr id="2" name="textruta 1">
            <a:extLst>
              <a:ext uri="{FF2B5EF4-FFF2-40B4-BE49-F238E27FC236}">
                <a16:creationId xmlns:a16="http://schemas.microsoft.com/office/drawing/2014/main" id="{5E2DF3F9-2E99-4419-7B1F-4A929A57BB56}"/>
              </a:ext>
            </a:extLst>
          </p:cNvPr>
          <p:cNvSpPr txBox="1"/>
          <p:nvPr/>
        </p:nvSpPr>
        <p:spPr>
          <a:xfrm>
            <a:off x="790304" y="1712883"/>
            <a:ext cx="8120661" cy="4196662"/>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a:ea typeface="+mn-ea"/>
                <a:cs typeface="+mn-cs"/>
              </a:rPr>
              <a:t>Gör tydligt vilka uppgifter och ansvar som fördelats under mötet</a:t>
            </a:r>
          </a:p>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a:ea typeface="+mn-ea"/>
                <a:cs typeface="+mn-cs"/>
              </a:rPr>
              <a:t>Gör en lista på fattade beslut som kan bockas av allteftersom, en </a:t>
            </a:r>
            <a:r>
              <a:rPr kumimoji="0" lang="sv-SE" sz="2000" b="0" i="0" u="none" strike="noStrike" kern="1200" cap="none" spc="0" normalizeH="0" baseline="0" noProof="0" dirty="0" err="1">
                <a:ln>
                  <a:noFill/>
                </a:ln>
                <a:solidFill>
                  <a:prstClr val="black"/>
                </a:solidFill>
                <a:effectLst/>
                <a:uLnTx/>
                <a:uFillTx/>
                <a:latin typeface="Libre Franklin"/>
                <a:ea typeface="+mn-ea"/>
                <a:cs typeface="+mn-cs"/>
              </a:rPr>
              <a:t>sk</a:t>
            </a:r>
            <a:r>
              <a:rPr kumimoji="0" lang="sv-SE" sz="2000" b="0" i="0" u="none" strike="noStrike" kern="1200" cap="none" spc="0" normalizeH="0" baseline="0" noProof="0" dirty="0">
                <a:ln>
                  <a:noFill/>
                </a:ln>
                <a:solidFill>
                  <a:prstClr val="black"/>
                </a:solidFill>
                <a:effectLst/>
                <a:uLnTx/>
                <a:uFillTx/>
                <a:latin typeface="Libre Franklin"/>
                <a:ea typeface="+mn-ea"/>
                <a:cs typeface="+mn-cs"/>
              </a:rPr>
              <a:t> balanslista </a:t>
            </a:r>
            <a:endParaRPr kumimoji="0" lang="sv-SE" sz="2000" b="0" i="0" u="none" strike="noStrike" kern="1200" cap="none" spc="0" normalizeH="0" baseline="0" noProof="0" dirty="0">
              <a:ln>
                <a:noFill/>
              </a:ln>
              <a:solidFill>
                <a:prstClr val="black"/>
              </a:solidFill>
              <a:effectLst/>
              <a:uLnTx/>
              <a:uFillTx/>
              <a:latin typeface="Libre Franklin" pitchFamily="2" charset="77"/>
              <a:ea typeface="+mn-ea"/>
              <a:cs typeface="+mn-cs"/>
            </a:endParaRPr>
          </a:p>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a:ea typeface="+mn-ea"/>
                <a:cs typeface="+mn-cs"/>
              </a:rPr>
              <a:t>Påminn gärna om när nästa möte kommer hållas och när eventuellt material till det kan förväntas komma</a:t>
            </a:r>
          </a:p>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a:ea typeface="+mn-ea"/>
                <a:cs typeface="+mn-cs"/>
              </a:rPr>
              <a:t>Se till att protokollet skrivs klart, justeras och görs tillgängligt för dem som ska ha tillgång till det</a:t>
            </a:r>
            <a:endParaRPr kumimoji="0" lang="sv-SE" sz="1800" b="0" i="0" u="none" strike="noStrike" kern="1200" cap="none" spc="0" normalizeH="0" baseline="0" noProof="0" dirty="0">
              <a:ln>
                <a:noFill/>
              </a:ln>
              <a:solidFill>
                <a:prstClr val="black"/>
              </a:solidFill>
              <a:effectLst/>
              <a:uLnTx/>
              <a:uFillTx/>
              <a:latin typeface="Calibri" panose="020F0502020204030204"/>
              <a:ea typeface="Calibri" panose="020F0502020204030204"/>
              <a:cs typeface="Calibri" panose="020F0502020204030204"/>
            </a:endParaRPr>
          </a:p>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a:ea typeface="+mn-ea"/>
                <a:cs typeface="+mn-cs"/>
              </a:rPr>
              <a:t>Gör det du fått i uppdrag att göra</a:t>
            </a:r>
            <a:endParaRPr kumimoji="0" lang="sv-SE" sz="1800" b="0" i="0" u="none" strike="noStrike" kern="1200" cap="none" spc="0" normalizeH="0" baseline="0" noProof="0" dirty="0">
              <a:ln>
                <a:noFill/>
              </a:ln>
              <a:solidFill>
                <a:prstClr val="black"/>
              </a:solidFill>
              <a:effectLst/>
              <a:uLnTx/>
              <a:uFillTx/>
              <a:latin typeface="Calibri" panose="020F0502020204030204"/>
              <a:ea typeface="Calibri" panose="020F0502020204030204"/>
              <a:cs typeface="Calibri" panose="020F0502020204030204"/>
            </a:endParaRPr>
          </a:p>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a:ea typeface="+mn-ea"/>
                <a:cs typeface="+mn-cs"/>
              </a:rPr>
              <a:t>Håll kontakten</a:t>
            </a:r>
            <a:endParaRPr kumimoji="0" lang="sv-SE" sz="1800" b="0" i="0" u="none" strike="noStrike" kern="1200" cap="none" spc="0" normalizeH="0" baseline="0" noProof="0" dirty="0">
              <a:ln>
                <a:noFill/>
              </a:ln>
              <a:solidFill>
                <a:prstClr val="black"/>
              </a:solidFill>
              <a:effectLst/>
              <a:uLnTx/>
              <a:uFillTx/>
              <a:latin typeface="Calibri" panose="020F0502020204030204"/>
              <a:ea typeface="Calibri" panose="020F0502020204030204"/>
              <a:cs typeface="Calibri" panose="020F0502020204030204"/>
            </a:endParaRPr>
          </a:p>
        </p:txBody>
      </p:sp>
    </p:spTree>
    <p:extLst>
      <p:ext uri="{BB962C8B-B14F-4D97-AF65-F5344CB8AC3E}">
        <p14:creationId xmlns:p14="http://schemas.microsoft.com/office/powerpoint/2010/main" val="273471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44814C06-E393-F444-87EC-7E7790D8F073}"/>
              </a:ext>
            </a:extLst>
          </p:cNvPr>
          <p:cNvSpPr txBox="1"/>
          <p:nvPr/>
        </p:nvSpPr>
        <p:spPr>
          <a:xfrm>
            <a:off x="1287891" y="2038635"/>
            <a:ext cx="9616218"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5600" b="1" i="0" u="none" strike="noStrike" kern="1200" cap="none" spc="0" normalizeH="0" baseline="0" noProof="0" dirty="0">
                <a:ln>
                  <a:noFill/>
                </a:ln>
                <a:solidFill>
                  <a:prstClr val="black"/>
                </a:solidFill>
                <a:effectLst/>
                <a:uLnTx/>
                <a:uFillTx/>
                <a:latin typeface="Libre Franklin Black" pitchFamily="2" charset="77"/>
                <a:ea typeface="+mn-ea"/>
                <a:cs typeface="+mn-cs"/>
              </a:rPr>
              <a:t>Lycka till!</a:t>
            </a:r>
          </a:p>
        </p:txBody>
      </p:sp>
      <p:pic>
        <p:nvPicPr>
          <p:cNvPr id="11" name="Bildobjekt 10">
            <a:extLst>
              <a:ext uri="{FF2B5EF4-FFF2-40B4-BE49-F238E27FC236}">
                <a16:creationId xmlns:a16="http://schemas.microsoft.com/office/drawing/2014/main" id="{775FACD6-D119-4EF1-E630-8FF7B5F035DD}"/>
              </a:ext>
            </a:extLst>
          </p:cNvPr>
          <p:cNvPicPr>
            <a:picLocks noChangeAspect="1"/>
          </p:cNvPicPr>
          <p:nvPr/>
        </p:nvPicPr>
        <p:blipFill>
          <a:blip r:embed="rId3"/>
          <a:stretch>
            <a:fillRect/>
          </a:stretch>
        </p:blipFill>
        <p:spPr>
          <a:xfrm>
            <a:off x="10164263" y="4977900"/>
            <a:ext cx="1080000" cy="1080000"/>
          </a:xfrm>
          <a:prstGeom prst="rect">
            <a:avLst/>
          </a:prstGeom>
        </p:spPr>
      </p:pic>
      <p:pic>
        <p:nvPicPr>
          <p:cNvPr id="3" name="Picture 8">
            <a:extLst>
              <a:ext uri="{FF2B5EF4-FFF2-40B4-BE49-F238E27FC236}">
                <a16:creationId xmlns:a16="http://schemas.microsoft.com/office/drawing/2014/main" id="{31F23D65-4202-B20B-1601-94FD1DA25DC6}"/>
              </a:ext>
            </a:extLst>
          </p:cNvPr>
          <p:cNvPicPr>
            <a:picLocks noChangeAspect="1"/>
          </p:cNvPicPr>
          <p:nvPr/>
        </p:nvPicPr>
        <p:blipFill>
          <a:blip r:embed="rId4">
            <a:duotone>
              <a:prstClr val="black"/>
              <a:schemeClr val="tx2">
                <a:tint val="45000"/>
                <a:satMod val="400000"/>
              </a:schemeClr>
            </a:duotone>
          </a:blip>
          <a:srcRect/>
          <a:stretch>
            <a:fillRect/>
          </a:stretch>
        </p:blipFill>
        <p:spPr>
          <a:xfrm rot="4300380">
            <a:off x="3060749" y="3357155"/>
            <a:ext cx="2055029" cy="740718"/>
          </a:xfrm>
          <a:prstGeom prst="rect">
            <a:avLst/>
          </a:prstGeom>
        </p:spPr>
      </p:pic>
      <p:sp>
        <p:nvSpPr>
          <p:cNvPr id="4" name="textruta 3">
            <a:extLst>
              <a:ext uri="{FF2B5EF4-FFF2-40B4-BE49-F238E27FC236}">
                <a16:creationId xmlns:a16="http://schemas.microsoft.com/office/drawing/2014/main" id="{24AEC139-F728-B88A-5860-EC70400FC9B6}"/>
              </a:ext>
            </a:extLst>
          </p:cNvPr>
          <p:cNvSpPr txBox="1"/>
          <p:nvPr/>
        </p:nvSpPr>
        <p:spPr>
          <a:xfrm>
            <a:off x="2793963" y="4819365"/>
            <a:ext cx="6526306" cy="1080000"/>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800" b="1" i="0" u="none" strike="noStrike" kern="1200" cap="none" spc="0" normalizeH="0" baseline="0" noProof="0" dirty="0">
                <a:ln>
                  <a:noFill/>
                </a:ln>
                <a:solidFill>
                  <a:srgbClr val="77AB93"/>
                </a:solidFill>
                <a:effectLst/>
                <a:uLnTx/>
                <a:uFillTx/>
                <a:latin typeface="Libre Franklin Black" pitchFamily="2" charset="77"/>
                <a:ea typeface="+mn-ea"/>
                <a:cs typeface="+mn-cs"/>
              </a:rPr>
              <a:t>Kolla gärna in de andra övningar och workshops som finns för styrelser på hemsidan.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black"/>
              </a:solidFill>
              <a:effectLst/>
              <a:uLnTx/>
              <a:uFillTx/>
              <a:latin typeface="Libre Franklin" pitchFamily="2" charset="77"/>
              <a:ea typeface="+mn-ea"/>
              <a:cs typeface="+mn-cs"/>
            </a:endParaRPr>
          </a:p>
        </p:txBody>
      </p:sp>
    </p:spTree>
    <p:extLst>
      <p:ext uri="{BB962C8B-B14F-4D97-AF65-F5344CB8AC3E}">
        <p14:creationId xmlns:p14="http://schemas.microsoft.com/office/powerpoint/2010/main" val="944630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34502-B844-FD0D-AF1D-3A20559B305E}"/>
            </a:ext>
          </a:extLst>
        </p:cNvPr>
        <p:cNvGrpSpPr/>
        <p:nvPr/>
      </p:nvGrpSpPr>
      <p:grpSpPr>
        <a:xfrm>
          <a:off x="0" y="0"/>
          <a:ext cx="0" cy="0"/>
          <a:chOff x="0" y="0"/>
          <a:chExt cx="0" cy="0"/>
        </a:xfrm>
      </p:grpSpPr>
      <p:sp>
        <p:nvSpPr>
          <p:cNvPr id="9" name="textruta 8">
            <a:extLst>
              <a:ext uri="{FF2B5EF4-FFF2-40B4-BE49-F238E27FC236}">
                <a16:creationId xmlns:a16="http://schemas.microsoft.com/office/drawing/2014/main" id="{36657FAB-32E0-84F2-A08A-90281D0B9406}"/>
              </a:ext>
            </a:extLst>
          </p:cNvPr>
          <p:cNvSpPr txBox="1"/>
          <p:nvPr/>
        </p:nvSpPr>
        <p:spPr>
          <a:xfrm>
            <a:off x="787132" y="799957"/>
            <a:ext cx="8122104"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3600" b="1" i="0" u="none" strike="noStrike" kern="1200" cap="none" spc="0" normalizeH="0" baseline="0" noProof="0" dirty="0">
                <a:ln>
                  <a:noFill/>
                </a:ln>
                <a:solidFill>
                  <a:srgbClr val="FF0000"/>
                </a:solidFill>
                <a:effectLst/>
                <a:uLnTx/>
                <a:uFillTx/>
                <a:latin typeface="Libre Franklin Black"/>
                <a:ea typeface="+mn-ea"/>
                <a:cs typeface="+mn-cs"/>
              </a:rPr>
              <a:t>Förbereda ett möte</a:t>
            </a:r>
            <a:endParaRPr kumimoji="0" lang="sv-SE" sz="3600" b="0" i="0" u="none" strike="noStrike" kern="1200" cap="none" spc="0" normalizeH="0" baseline="0" noProof="0" dirty="0">
              <a:ln>
                <a:noFill/>
              </a:ln>
              <a:solidFill>
                <a:srgbClr val="FF0000"/>
              </a:solidFill>
              <a:effectLst/>
              <a:uLnTx/>
              <a:uFillTx/>
              <a:latin typeface="Aptos" panose="020B0004020202020204"/>
              <a:ea typeface="+mn-ea"/>
              <a:cs typeface="Calibri"/>
            </a:endParaRPr>
          </a:p>
        </p:txBody>
      </p:sp>
      <p:sp>
        <p:nvSpPr>
          <p:cNvPr id="3" name="textruta 2">
            <a:extLst>
              <a:ext uri="{FF2B5EF4-FFF2-40B4-BE49-F238E27FC236}">
                <a16:creationId xmlns:a16="http://schemas.microsoft.com/office/drawing/2014/main" id="{6DC67AF5-8B45-744C-7852-BD963EBF800D}"/>
              </a:ext>
            </a:extLst>
          </p:cNvPr>
          <p:cNvSpPr txBox="1"/>
          <p:nvPr/>
        </p:nvSpPr>
        <p:spPr>
          <a:xfrm rot="5400000">
            <a:off x="9215337" y="2781606"/>
            <a:ext cx="4362981" cy="400110"/>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2000" dirty="0">
                <a:solidFill>
                  <a:srgbClr val="D8232A"/>
                </a:solidFill>
                <a:latin typeface="Libre Franklin" pitchFamily="2" charset="77"/>
                <a:ea typeface="+mn-lt"/>
                <a:cs typeface="+mn-lt"/>
              </a:rPr>
              <a:t>Grunderna i mötesteknik</a:t>
            </a:r>
            <a:endParaRPr kumimoji="0" lang="sv-SE" sz="2000" b="0" i="0" u="none" strike="noStrike" kern="1200" cap="none" spc="0" normalizeH="0" baseline="0" noProof="0" dirty="0">
              <a:ln>
                <a:noFill/>
              </a:ln>
              <a:solidFill>
                <a:srgbClr val="D8232A"/>
              </a:solidFill>
              <a:effectLst/>
              <a:uLnTx/>
              <a:uFillTx/>
              <a:latin typeface="Libre Franklin" pitchFamily="2" charset="77"/>
              <a:ea typeface="+mn-lt"/>
              <a:cs typeface="+mn-lt"/>
            </a:endParaRPr>
          </a:p>
        </p:txBody>
      </p:sp>
      <p:sp>
        <p:nvSpPr>
          <p:cNvPr id="2" name="textruta 1">
            <a:extLst>
              <a:ext uri="{FF2B5EF4-FFF2-40B4-BE49-F238E27FC236}">
                <a16:creationId xmlns:a16="http://schemas.microsoft.com/office/drawing/2014/main" id="{9A8B3998-BD16-4206-53F1-F8958638377F}"/>
              </a:ext>
            </a:extLst>
          </p:cNvPr>
          <p:cNvSpPr txBox="1"/>
          <p:nvPr/>
        </p:nvSpPr>
        <p:spPr>
          <a:xfrm>
            <a:off x="790304" y="1712883"/>
            <a:ext cx="8120661" cy="2809359"/>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a:ea typeface="+mn-ea"/>
                <a:cs typeface="+mn-cs"/>
              </a:rPr>
              <a:t>Fundera på mötets syfte och vilka deltagare som bör vara med</a:t>
            </a:r>
            <a:endParaRPr kumimoji="0" lang="sv-SE" sz="1800" b="0" i="0" u="none" strike="noStrike" kern="1200" cap="none" spc="0" normalizeH="0" baseline="0" noProof="0" dirty="0">
              <a:ln>
                <a:noFill/>
              </a:ln>
              <a:solidFill>
                <a:prstClr val="black"/>
              </a:solidFill>
              <a:effectLst/>
              <a:uLnTx/>
              <a:uFillTx/>
              <a:latin typeface="Aptos" panose="020B0004020202020204"/>
              <a:ea typeface="+mn-ea"/>
              <a:cs typeface="+mn-cs"/>
            </a:endParaRPr>
          </a:p>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a:ea typeface="+mn-ea"/>
                <a:cs typeface="+mn-cs"/>
              </a:rPr>
              <a:t>Planera tid och plats baserat på passande form för mötet</a:t>
            </a:r>
          </a:p>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a:ea typeface="+mn-ea"/>
                <a:cs typeface="+mn-cs"/>
              </a:rPr>
              <a:t>Formulera vad mötet ska innehålla på ett lämpligt sätt</a:t>
            </a:r>
            <a:endParaRPr kumimoji="0" lang="sv-SE" sz="2000" b="0" i="0" u="none" strike="noStrike" kern="1200" cap="none" spc="0" normalizeH="0" baseline="0" noProof="0" dirty="0">
              <a:ln>
                <a:noFill/>
              </a:ln>
              <a:solidFill>
                <a:prstClr val="black"/>
              </a:solidFill>
              <a:effectLst/>
              <a:uLnTx/>
              <a:uFillTx/>
              <a:latin typeface="Libre Franklin" pitchFamily="2" charset="77"/>
              <a:ea typeface="+mn-ea"/>
              <a:cs typeface="+mn-cs"/>
            </a:endParaRPr>
          </a:p>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a:ea typeface="+mn-ea"/>
                <a:cs typeface="+mn-cs"/>
              </a:rPr>
              <a:t>Bjud in dem som ska delta på ett lämpligt sätt</a:t>
            </a:r>
            <a:endParaRPr kumimoji="0" lang="sv-SE" sz="2000" b="0" i="0" u="none" strike="noStrike" kern="1200" cap="none" spc="0" normalizeH="0" baseline="0" noProof="0" dirty="0">
              <a:ln>
                <a:noFill/>
              </a:ln>
              <a:solidFill>
                <a:prstClr val="black"/>
              </a:solidFill>
              <a:effectLst/>
              <a:uLnTx/>
              <a:uFillTx/>
              <a:latin typeface="Libre Franklin" pitchFamily="2" charset="77"/>
              <a:ea typeface="+mn-ea"/>
              <a:cs typeface="+mn-cs"/>
            </a:endParaRPr>
          </a:p>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a:ea typeface="+mn-ea"/>
                <a:cs typeface="+mn-cs"/>
              </a:rPr>
              <a:t>Förbered dig och eventuellt material</a:t>
            </a:r>
            <a:endParaRPr kumimoji="0" lang="sv-SE" sz="2000" b="0" i="0" u="none" strike="noStrike" kern="1200" cap="none" spc="0" normalizeH="0" baseline="0" noProof="0" dirty="0">
              <a:ln>
                <a:noFill/>
              </a:ln>
              <a:solidFill>
                <a:prstClr val="black"/>
              </a:solidFill>
              <a:effectLst/>
              <a:uLnTx/>
              <a:uFillTx/>
              <a:latin typeface="Libre Franklin" pitchFamily="2" charset="77"/>
              <a:ea typeface="+mn-ea"/>
              <a:cs typeface="+mn-cs"/>
            </a:endParaRPr>
          </a:p>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endParaRPr kumimoji="0" lang="sv-SE" sz="2000" b="0" i="0" u="none" strike="noStrike" kern="1200" cap="none" spc="0" normalizeH="0" baseline="0" noProof="0" dirty="0">
              <a:ln>
                <a:noFill/>
              </a:ln>
              <a:solidFill>
                <a:prstClr val="black"/>
              </a:solidFill>
              <a:effectLst/>
              <a:uLnTx/>
              <a:uFillTx/>
              <a:latin typeface="Libre Franklin" pitchFamily="2" charset="77"/>
              <a:ea typeface="+mn-ea"/>
              <a:cs typeface="+mn-cs"/>
            </a:endParaRPr>
          </a:p>
        </p:txBody>
      </p:sp>
      <p:pic>
        <p:nvPicPr>
          <p:cNvPr id="4" name="Picture 10">
            <a:extLst>
              <a:ext uri="{FF2B5EF4-FFF2-40B4-BE49-F238E27FC236}">
                <a16:creationId xmlns:a16="http://schemas.microsoft.com/office/drawing/2014/main" id="{034279D5-9A37-4FD6-7B46-97D8E80CB17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rot="4380000">
            <a:off x="5508802" y="4266256"/>
            <a:ext cx="2636064" cy="1308531"/>
          </a:xfrm>
          <a:prstGeom prst="rect">
            <a:avLst/>
          </a:prstGeom>
        </p:spPr>
      </p:pic>
    </p:spTree>
    <p:extLst>
      <p:ext uri="{BB962C8B-B14F-4D97-AF65-F5344CB8AC3E}">
        <p14:creationId xmlns:p14="http://schemas.microsoft.com/office/powerpoint/2010/main" val="2054326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65CFA0-7011-46E3-9D75-85753ACA3208}"/>
            </a:ext>
          </a:extLst>
        </p:cNvPr>
        <p:cNvGrpSpPr/>
        <p:nvPr/>
      </p:nvGrpSpPr>
      <p:grpSpPr>
        <a:xfrm>
          <a:off x="0" y="0"/>
          <a:ext cx="0" cy="0"/>
          <a:chOff x="0" y="0"/>
          <a:chExt cx="0" cy="0"/>
        </a:xfrm>
      </p:grpSpPr>
      <p:sp>
        <p:nvSpPr>
          <p:cNvPr id="9" name="textruta 8">
            <a:extLst>
              <a:ext uri="{FF2B5EF4-FFF2-40B4-BE49-F238E27FC236}">
                <a16:creationId xmlns:a16="http://schemas.microsoft.com/office/drawing/2014/main" id="{F16D0D39-E1AF-DD19-F814-E3F6C1D2163F}"/>
              </a:ext>
            </a:extLst>
          </p:cNvPr>
          <p:cNvSpPr txBox="1"/>
          <p:nvPr/>
        </p:nvSpPr>
        <p:spPr>
          <a:xfrm>
            <a:off x="1846015" y="2986996"/>
            <a:ext cx="8122104"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3600" b="1" i="0" u="none" strike="noStrike" kern="1200" cap="none" spc="0" normalizeH="0" baseline="0" noProof="0">
                <a:ln>
                  <a:noFill/>
                </a:ln>
                <a:solidFill>
                  <a:prstClr val="black"/>
                </a:solidFill>
                <a:effectLst/>
                <a:uLnTx/>
                <a:uFillTx/>
                <a:latin typeface="Libre Franklin Black"/>
                <a:ea typeface="+mn-ea"/>
                <a:cs typeface="+mn-cs"/>
              </a:rPr>
              <a:t>Förbereda material till ett möte</a:t>
            </a:r>
            <a:endParaRPr kumimoji="0" lang="sv-SE" sz="3600" b="0" i="0" u="none" strike="noStrike" kern="1200" cap="none" spc="0" normalizeH="0" baseline="0" noProof="0">
              <a:ln>
                <a:noFill/>
              </a:ln>
              <a:solidFill>
                <a:prstClr val="black"/>
              </a:solidFill>
              <a:effectLst/>
              <a:uLnTx/>
              <a:uFillTx/>
              <a:latin typeface="Calibri" panose="020F0502020204030204"/>
              <a:ea typeface="+mn-ea"/>
              <a:cs typeface="Calibri"/>
            </a:endParaRPr>
          </a:p>
        </p:txBody>
      </p:sp>
      <p:sp>
        <p:nvSpPr>
          <p:cNvPr id="3" name="textruta 2">
            <a:extLst>
              <a:ext uri="{FF2B5EF4-FFF2-40B4-BE49-F238E27FC236}">
                <a16:creationId xmlns:a16="http://schemas.microsoft.com/office/drawing/2014/main" id="{61C2C77A-A463-07F8-0D9F-0F6ABB35A280}"/>
              </a:ext>
            </a:extLst>
          </p:cNvPr>
          <p:cNvSpPr txBox="1"/>
          <p:nvPr/>
        </p:nvSpPr>
        <p:spPr>
          <a:xfrm rot="5400000">
            <a:off x="9215337" y="2781606"/>
            <a:ext cx="4362981" cy="400110"/>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srgbClr val="D8232A"/>
                </a:solidFill>
                <a:effectLst/>
                <a:uLnTx/>
                <a:uFillTx/>
                <a:latin typeface="Libre Franklin" pitchFamily="2" charset="77"/>
                <a:ea typeface="+mn-lt"/>
                <a:cs typeface="+mn-lt"/>
              </a:rPr>
              <a:t>Grunderna i mötesteknik</a:t>
            </a:r>
          </a:p>
        </p:txBody>
      </p:sp>
      <p:pic>
        <p:nvPicPr>
          <p:cNvPr id="7" name="Picture 8">
            <a:extLst>
              <a:ext uri="{FF2B5EF4-FFF2-40B4-BE49-F238E27FC236}">
                <a16:creationId xmlns:a16="http://schemas.microsoft.com/office/drawing/2014/main" id="{A44732C0-5E08-0F99-E8E7-53712A9FEC6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flipH="1">
            <a:off x="1171311" y="1135166"/>
            <a:ext cx="3368372" cy="1035261"/>
          </a:xfrm>
          <a:prstGeom prst="rect">
            <a:avLst/>
          </a:prstGeom>
        </p:spPr>
      </p:pic>
      <p:sp>
        <p:nvSpPr>
          <p:cNvPr id="10" name="textruta 2">
            <a:extLst>
              <a:ext uri="{FF2B5EF4-FFF2-40B4-BE49-F238E27FC236}">
                <a16:creationId xmlns:a16="http://schemas.microsoft.com/office/drawing/2014/main" id="{F800E2B3-CF26-605A-C6D1-B8506FAC7742}"/>
              </a:ext>
            </a:extLst>
          </p:cNvPr>
          <p:cNvSpPr txBox="1"/>
          <p:nvPr/>
        </p:nvSpPr>
        <p:spPr>
          <a:xfrm>
            <a:off x="1387372" y="1322735"/>
            <a:ext cx="3332041" cy="400110"/>
          </a:xfrm>
          <a:prstGeom prst="rect">
            <a:avLst/>
          </a:prstGeom>
          <a:noFill/>
        </p:spPr>
        <p:txBody>
          <a:bodyPr wrap="square" lIns="91440" tIns="45720" rIns="91440" bIns="4572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prstClr val="white"/>
                </a:solidFill>
                <a:effectLst/>
                <a:uLnTx/>
                <a:uFillTx/>
                <a:latin typeface="Libre Franklin"/>
                <a:ea typeface="+mn-lt"/>
                <a:cs typeface="+mn-lt"/>
              </a:rPr>
              <a:t>Vilket material behövs?</a:t>
            </a:r>
            <a:endParaRPr kumimoji="0" lang="sv-SE" sz="1800" b="0" i="0" u="none" strike="noStrike" kern="1200" cap="none" spc="0" normalizeH="0" baseline="0" noProof="0">
              <a:ln>
                <a:noFill/>
              </a:ln>
              <a:solidFill>
                <a:prstClr val="white"/>
              </a:solidFill>
              <a:effectLst/>
              <a:uLnTx/>
              <a:uFillTx/>
              <a:latin typeface="Aptos" panose="020B0004020202020204"/>
              <a:ea typeface="+mn-ea"/>
              <a:cs typeface="+mn-cs"/>
            </a:endParaRPr>
          </a:p>
        </p:txBody>
      </p:sp>
      <p:pic>
        <p:nvPicPr>
          <p:cNvPr id="2" name="Picture 8">
            <a:extLst>
              <a:ext uri="{FF2B5EF4-FFF2-40B4-BE49-F238E27FC236}">
                <a16:creationId xmlns:a16="http://schemas.microsoft.com/office/drawing/2014/main" id="{F73FA0FF-4A77-D271-73E8-B3AD9419A5E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6134033" y="1553741"/>
            <a:ext cx="3746926" cy="1015469"/>
          </a:xfrm>
          <a:prstGeom prst="rect">
            <a:avLst/>
          </a:prstGeom>
        </p:spPr>
      </p:pic>
      <p:sp>
        <p:nvSpPr>
          <p:cNvPr id="4" name="textruta 2">
            <a:extLst>
              <a:ext uri="{FF2B5EF4-FFF2-40B4-BE49-F238E27FC236}">
                <a16:creationId xmlns:a16="http://schemas.microsoft.com/office/drawing/2014/main" id="{1A500599-AB19-B132-FA8C-5526A501C2D3}"/>
              </a:ext>
            </a:extLst>
          </p:cNvPr>
          <p:cNvSpPr txBox="1"/>
          <p:nvPr/>
        </p:nvSpPr>
        <p:spPr>
          <a:xfrm>
            <a:off x="6484943" y="1711622"/>
            <a:ext cx="3332041" cy="400110"/>
          </a:xfrm>
          <a:prstGeom prst="rect">
            <a:avLst/>
          </a:prstGeom>
          <a:noFill/>
        </p:spPr>
        <p:txBody>
          <a:bodyPr wrap="square" lIns="91440" tIns="45720" rIns="91440" bIns="4572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prstClr val="white"/>
                </a:solidFill>
                <a:effectLst/>
                <a:uLnTx/>
                <a:uFillTx/>
                <a:latin typeface="Libre Franklin"/>
                <a:ea typeface="+mn-lt"/>
                <a:cs typeface="+mn-lt"/>
              </a:rPr>
              <a:t>När behövs materialet?</a:t>
            </a:r>
            <a:endParaRPr kumimoji="0" lang="sv-SE" sz="1800" b="0" i="0" u="none" strike="noStrike" kern="1200" cap="none" spc="0" normalizeH="0" baseline="0" noProof="0">
              <a:ln>
                <a:noFill/>
              </a:ln>
              <a:solidFill>
                <a:prstClr val="black"/>
              </a:solidFill>
              <a:effectLst/>
              <a:uLnTx/>
              <a:uFillTx/>
              <a:latin typeface="Aptos" panose="020B0004020202020204"/>
              <a:ea typeface="+mn-ea"/>
              <a:cs typeface="+mn-cs"/>
            </a:endParaRPr>
          </a:p>
        </p:txBody>
      </p:sp>
      <p:pic>
        <p:nvPicPr>
          <p:cNvPr id="5" name="Picture 8">
            <a:extLst>
              <a:ext uri="{FF2B5EF4-FFF2-40B4-BE49-F238E27FC236}">
                <a16:creationId xmlns:a16="http://schemas.microsoft.com/office/drawing/2014/main" id="{911CCD5E-138D-AE26-13A4-0BCAB4364A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rot="10800000">
            <a:off x="2158737" y="4058631"/>
            <a:ext cx="3103679" cy="1401416"/>
          </a:xfrm>
          <a:prstGeom prst="rect">
            <a:avLst/>
          </a:prstGeom>
        </p:spPr>
      </p:pic>
      <p:sp>
        <p:nvSpPr>
          <p:cNvPr id="8" name="textruta 2">
            <a:extLst>
              <a:ext uri="{FF2B5EF4-FFF2-40B4-BE49-F238E27FC236}">
                <a16:creationId xmlns:a16="http://schemas.microsoft.com/office/drawing/2014/main" id="{4C3F303D-2FFA-FE36-6A99-445D43D962DC}"/>
              </a:ext>
            </a:extLst>
          </p:cNvPr>
          <p:cNvSpPr txBox="1"/>
          <p:nvPr/>
        </p:nvSpPr>
        <p:spPr>
          <a:xfrm>
            <a:off x="2470062" y="4552979"/>
            <a:ext cx="3332041" cy="707886"/>
          </a:xfrm>
          <a:prstGeom prst="rect">
            <a:avLst/>
          </a:prstGeom>
          <a:noFill/>
        </p:spPr>
        <p:txBody>
          <a:bodyPr wrap="square" lIns="91440" tIns="45720" rIns="91440" bIns="4572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prstClr val="white"/>
                </a:solidFill>
                <a:effectLst/>
                <a:uLnTx/>
                <a:uFillTx/>
                <a:latin typeface="Libre Franklin"/>
                <a:ea typeface="+mn-lt"/>
                <a:cs typeface="+mn-lt"/>
              </a:rPr>
              <a:t>Hur ska materialet utformas?</a:t>
            </a:r>
            <a:endParaRPr kumimoji="0" lang="sv-SE" sz="1800" b="0" i="0" u="none" strike="noStrike" kern="1200" cap="none" spc="0" normalizeH="0" baseline="0" noProof="0">
              <a:ln>
                <a:noFill/>
              </a:ln>
              <a:solidFill>
                <a:prstClr val="white"/>
              </a:solidFill>
              <a:effectLst/>
              <a:uLnTx/>
              <a:uFillTx/>
              <a:latin typeface="Aptos" panose="020B0004020202020204"/>
              <a:ea typeface="+mn-ea"/>
              <a:cs typeface="+mn-cs"/>
            </a:endParaRPr>
          </a:p>
        </p:txBody>
      </p:sp>
      <p:pic>
        <p:nvPicPr>
          <p:cNvPr id="6" name="Picture 8">
            <a:extLst>
              <a:ext uri="{FF2B5EF4-FFF2-40B4-BE49-F238E27FC236}">
                <a16:creationId xmlns:a16="http://schemas.microsoft.com/office/drawing/2014/main" id="{F48EC285-4D63-E8D2-8FAE-4D13EB13D5B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rot="10800000" flipH="1">
            <a:off x="7095057" y="4103898"/>
            <a:ext cx="3012114" cy="1817052"/>
          </a:xfrm>
          <a:prstGeom prst="rect">
            <a:avLst/>
          </a:prstGeom>
        </p:spPr>
      </p:pic>
      <p:sp>
        <p:nvSpPr>
          <p:cNvPr id="11" name="textruta 2">
            <a:extLst>
              <a:ext uri="{FF2B5EF4-FFF2-40B4-BE49-F238E27FC236}">
                <a16:creationId xmlns:a16="http://schemas.microsoft.com/office/drawing/2014/main" id="{D82FD925-9713-53BE-589D-D041C242195C}"/>
              </a:ext>
            </a:extLst>
          </p:cNvPr>
          <p:cNvSpPr txBox="1"/>
          <p:nvPr/>
        </p:nvSpPr>
        <p:spPr>
          <a:xfrm>
            <a:off x="7469457" y="4736791"/>
            <a:ext cx="2995574" cy="1015663"/>
          </a:xfrm>
          <a:prstGeom prst="rect">
            <a:avLst/>
          </a:prstGeom>
          <a:noFill/>
        </p:spPr>
        <p:txBody>
          <a:bodyPr wrap="square" lIns="91440" tIns="45720" rIns="91440" bIns="4572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prstClr val="white"/>
                </a:solidFill>
                <a:effectLst/>
                <a:uLnTx/>
                <a:uFillTx/>
                <a:latin typeface="Libre Franklin"/>
                <a:ea typeface="+mn-lt"/>
                <a:cs typeface="+mn-lt"/>
              </a:rPr>
              <a:t>Kan alla ta till sig materialet på ett jämlikt sätt?</a:t>
            </a:r>
            <a:endParaRPr kumimoji="0" lang="sv-SE" sz="1800" b="0" i="0" u="none" strike="noStrike" kern="1200" cap="none" spc="0" normalizeH="0" baseline="0" noProof="0">
              <a:ln>
                <a:noFill/>
              </a:ln>
              <a:solidFill>
                <a:prstClr val="white"/>
              </a:solidFill>
              <a:effectLst/>
              <a:uLnTx/>
              <a:uFillTx/>
              <a:latin typeface="Aptos" panose="020B0004020202020204"/>
              <a:ea typeface="+mn-ea"/>
              <a:cs typeface="+mn-cs"/>
            </a:endParaRPr>
          </a:p>
        </p:txBody>
      </p:sp>
    </p:spTree>
    <p:extLst>
      <p:ext uri="{BB962C8B-B14F-4D97-AF65-F5344CB8AC3E}">
        <p14:creationId xmlns:p14="http://schemas.microsoft.com/office/powerpoint/2010/main" val="2614468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8232A"/>
        </a:solidFill>
        <a:effectLst/>
      </p:bgPr>
    </p:bg>
    <p:spTree>
      <p:nvGrpSpPr>
        <p:cNvPr id="1" name="">
          <a:extLst>
            <a:ext uri="{FF2B5EF4-FFF2-40B4-BE49-F238E27FC236}">
              <a16:creationId xmlns:a16="http://schemas.microsoft.com/office/drawing/2014/main" id="{9909C9D3-D37E-1DD4-AB64-64741DD4A40E}"/>
            </a:ext>
          </a:extLst>
        </p:cNvPr>
        <p:cNvGrpSpPr/>
        <p:nvPr/>
      </p:nvGrpSpPr>
      <p:grpSpPr>
        <a:xfrm>
          <a:off x="0" y="0"/>
          <a:ext cx="0" cy="0"/>
          <a:chOff x="0" y="0"/>
          <a:chExt cx="0" cy="0"/>
        </a:xfrm>
      </p:grpSpPr>
      <p:pic>
        <p:nvPicPr>
          <p:cNvPr id="9" name="Picture 9">
            <a:extLst>
              <a:ext uri="{FF2B5EF4-FFF2-40B4-BE49-F238E27FC236}">
                <a16:creationId xmlns:a16="http://schemas.microsoft.com/office/drawing/2014/main" id="{81E0E63D-FFED-754E-B3C8-6212E54A59C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890774" y="2084168"/>
            <a:ext cx="3491404" cy="2112471"/>
          </a:xfrm>
          <a:prstGeom prst="rect">
            <a:avLst/>
          </a:prstGeom>
        </p:spPr>
      </p:pic>
      <p:sp>
        <p:nvSpPr>
          <p:cNvPr id="11" name="textruta 10">
            <a:extLst>
              <a:ext uri="{FF2B5EF4-FFF2-40B4-BE49-F238E27FC236}">
                <a16:creationId xmlns:a16="http://schemas.microsoft.com/office/drawing/2014/main" id="{CF7B5F05-3F25-4601-A84C-A523956336A6}"/>
              </a:ext>
            </a:extLst>
          </p:cNvPr>
          <p:cNvSpPr txBox="1"/>
          <p:nvPr/>
        </p:nvSpPr>
        <p:spPr>
          <a:xfrm>
            <a:off x="5503859" y="857167"/>
            <a:ext cx="4720574" cy="646331"/>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3600" b="1" i="0" u="none" strike="noStrike" kern="1200" cap="none" spc="0" normalizeH="0" baseline="0" noProof="0">
                <a:ln>
                  <a:noFill/>
                </a:ln>
                <a:solidFill>
                  <a:prstClr val="white"/>
                </a:solidFill>
                <a:effectLst/>
                <a:uLnTx/>
                <a:uFillTx/>
                <a:latin typeface="Libre Franklin Black"/>
                <a:ea typeface="+mn-ea"/>
                <a:cs typeface="+mn-cs"/>
              </a:rPr>
              <a:t>Mötesordförande</a:t>
            </a:r>
          </a:p>
        </p:txBody>
      </p:sp>
      <p:sp>
        <p:nvSpPr>
          <p:cNvPr id="13" name="textruta 12">
            <a:extLst>
              <a:ext uri="{FF2B5EF4-FFF2-40B4-BE49-F238E27FC236}">
                <a16:creationId xmlns:a16="http://schemas.microsoft.com/office/drawing/2014/main" id="{190B7593-22E4-D6A1-2497-ADF48F2E5452}"/>
              </a:ext>
            </a:extLst>
          </p:cNvPr>
          <p:cNvSpPr txBox="1"/>
          <p:nvPr/>
        </p:nvSpPr>
        <p:spPr>
          <a:xfrm rot="5400000">
            <a:off x="8670307" y="3348904"/>
            <a:ext cx="5450092" cy="400110"/>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white"/>
                </a:solidFill>
                <a:effectLst/>
                <a:uLnTx/>
                <a:uFillTx/>
                <a:latin typeface="Libre Franklin" pitchFamily="2" charset="77"/>
                <a:ea typeface="+mn-lt"/>
                <a:cs typeface="+mn-lt"/>
              </a:rPr>
              <a:t>Grunderna i mötesteknik</a:t>
            </a:r>
            <a:endParaRPr kumimoji="0" lang="sv-SE" sz="1800" b="0" i="0" u="none" strike="noStrike" kern="1200" cap="none" spc="0" normalizeH="0" baseline="0" noProof="0" dirty="0">
              <a:ln>
                <a:noFill/>
              </a:ln>
              <a:solidFill>
                <a:prstClr val="white"/>
              </a:solidFill>
              <a:effectLst/>
              <a:uLnTx/>
              <a:uFillTx/>
              <a:latin typeface="Libre Franklin" pitchFamily="2" charset="77"/>
              <a:ea typeface="+mn-lt"/>
              <a:cs typeface="+mn-lt"/>
            </a:endParaRPr>
          </a:p>
        </p:txBody>
      </p:sp>
      <p:sp>
        <p:nvSpPr>
          <p:cNvPr id="8" name="textruta 1">
            <a:extLst>
              <a:ext uri="{FF2B5EF4-FFF2-40B4-BE49-F238E27FC236}">
                <a16:creationId xmlns:a16="http://schemas.microsoft.com/office/drawing/2014/main" id="{F98CB0F1-4924-73CA-6FE3-6F8097B2261C}"/>
              </a:ext>
            </a:extLst>
          </p:cNvPr>
          <p:cNvSpPr txBox="1"/>
          <p:nvPr/>
        </p:nvSpPr>
        <p:spPr>
          <a:xfrm>
            <a:off x="5503993" y="1506178"/>
            <a:ext cx="4173502" cy="707886"/>
          </a:xfrm>
          <a:prstGeom prst="rect">
            <a:avLst/>
          </a:prstGeom>
          <a:noFill/>
        </p:spPr>
        <p:txBody>
          <a:bodyPr wrap="square" lIns="91440" tIns="45720" rIns="91440" bIns="4572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a:ln>
                  <a:noFill/>
                </a:ln>
                <a:solidFill>
                  <a:prstClr val="white"/>
                </a:solidFill>
                <a:effectLst/>
                <a:uLnTx/>
                <a:uFillTx/>
                <a:latin typeface="Libre Franklin"/>
                <a:ea typeface="+mn-ea"/>
                <a:cs typeface="+mn-cs"/>
              </a:rPr>
              <a:t>Någon som leder mötet och ser till att det som planerats händer. </a:t>
            </a:r>
          </a:p>
        </p:txBody>
      </p:sp>
      <p:sp>
        <p:nvSpPr>
          <p:cNvPr id="14" name="textruta 13">
            <a:extLst>
              <a:ext uri="{FF2B5EF4-FFF2-40B4-BE49-F238E27FC236}">
                <a16:creationId xmlns:a16="http://schemas.microsoft.com/office/drawing/2014/main" id="{1396107C-29C6-4503-0B42-82B24E908C60}"/>
              </a:ext>
            </a:extLst>
          </p:cNvPr>
          <p:cNvSpPr txBox="1"/>
          <p:nvPr/>
        </p:nvSpPr>
        <p:spPr>
          <a:xfrm>
            <a:off x="5503859" y="2651267"/>
            <a:ext cx="4490930" cy="646331"/>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3600" b="1" i="0" u="none" strike="noStrike" kern="1200" cap="none" spc="0" normalizeH="0" baseline="0" noProof="0">
                <a:ln>
                  <a:noFill/>
                </a:ln>
                <a:solidFill>
                  <a:prstClr val="white"/>
                </a:solidFill>
                <a:effectLst/>
                <a:uLnTx/>
                <a:uFillTx/>
                <a:latin typeface="Libre Franklin Black"/>
                <a:ea typeface="+mn-ea"/>
                <a:cs typeface="+mn-cs"/>
              </a:rPr>
              <a:t>Mötessekreterare</a:t>
            </a:r>
            <a:endParaRPr kumimoji="0" lang="sv-SE" sz="1800" b="0" i="0" u="none" strike="noStrike" kern="1200" cap="none" spc="0" normalizeH="0" baseline="0" noProof="0">
              <a:ln>
                <a:noFill/>
              </a:ln>
              <a:solidFill>
                <a:prstClr val="black"/>
              </a:solidFill>
              <a:effectLst/>
              <a:uLnTx/>
              <a:uFillTx/>
              <a:latin typeface="Aptos" panose="020B0004020202020204"/>
              <a:ea typeface="+mn-ea"/>
              <a:cs typeface="+mn-cs"/>
            </a:endParaRPr>
          </a:p>
        </p:txBody>
      </p:sp>
      <p:sp>
        <p:nvSpPr>
          <p:cNvPr id="15" name="textruta 1">
            <a:extLst>
              <a:ext uri="{FF2B5EF4-FFF2-40B4-BE49-F238E27FC236}">
                <a16:creationId xmlns:a16="http://schemas.microsoft.com/office/drawing/2014/main" id="{E8ED97F0-33BF-7A8D-6F82-532AC2FDAFBE}"/>
              </a:ext>
            </a:extLst>
          </p:cNvPr>
          <p:cNvSpPr txBox="1"/>
          <p:nvPr/>
        </p:nvSpPr>
        <p:spPr>
          <a:xfrm>
            <a:off x="5499512" y="3300936"/>
            <a:ext cx="4486957" cy="1015663"/>
          </a:xfrm>
          <a:prstGeom prst="rect">
            <a:avLst/>
          </a:prstGeom>
          <a:noFill/>
        </p:spPr>
        <p:txBody>
          <a:bodyPr wrap="square" lIns="91440" tIns="45720" rIns="91440" bIns="4572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a:ln>
                  <a:noFill/>
                </a:ln>
                <a:solidFill>
                  <a:prstClr val="white"/>
                </a:solidFill>
                <a:effectLst/>
                <a:uLnTx/>
                <a:uFillTx/>
                <a:latin typeface="Libre Franklin"/>
                <a:ea typeface="+mn-ea"/>
                <a:cs typeface="+mn-cs"/>
              </a:rPr>
              <a:t>Någon som dokumenterar mötet och ser till att det som beslutas koms ihåg på ett rättvisande sätt. </a:t>
            </a:r>
          </a:p>
        </p:txBody>
      </p:sp>
      <p:sp>
        <p:nvSpPr>
          <p:cNvPr id="3" name="textruta 2">
            <a:extLst>
              <a:ext uri="{FF2B5EF4-FFF2-40B4-BE49-F238E27FC236}">
                <a16:creationId xmlns:a16="http://schemas.microsoft.com/office/drawing/2014/main" id="{0FF4E38D-C4FD-68EE-92D3-7C175D1FAC57}"/>
              </a:ext>
            </a:extLst>
          </p:cNvPr>
          <p:cNvSpPr txBox="1"/>
          <p:nvPr/>
        </p:nvSpPr>
        <p:spPr>
          <a:xfrm>
            <a:off x="1426665" y="2618673"/>
            <a:ext cx="2672081" cy="861774"/>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5000" b="1" i="0" u="none" strike="noStrike" kern="1200" cap="none" spc="0" normalizeH="0" baseline="0" noProof="0">
                <a:ln>
                  <a:noFill/>
                </a:ln>
                <a:solidFill>
                  <a:srgbClr val="D8232A"/>
                </a:solidFill>
                <a:effectLst/>
                <a:uLnTx/>
                <a:uFillTx/>
                <a:latin typeface="Libre Franklin Black"/>
                <a:ea typeface="+mn-ea"/>
                <a:cs typeface="+mn-cs"/>
              </a:rPr>
              <a:t>MÖTE!</a:t>
            </a:r>
            <a:endParaRPr kumimoji="0" lang="sv-SE" sz="5000" b="0" i="0" u="none" strike="noStrike" kern="1200" cap="none" spc="0" normalizeH="0" baseline="0" noProof="0">
              <a:ln>
                <a:noFill/>
              </a:ln>
              <a:solidFill>
                <a:srgbClr val="D8232A"/>
              </a:solidFill>
              <a:effectLst/>
              <a:uLnTx/>
              <a:uFillTx/>
              <a:latin typeface="Aptos" panose="020B0004020202020204"/>
              <a:ea typeface="+mn-ea"/>
              <a:cs typeface="Calibri" panose="020F0502020204030204"/>
            </a:endParaRPr>
          </a:p>
        </p:txBody>
      </p:sp>
      <p:sp>
        <p:nvSpPr>
          <p:cNvPr id="2" name="textruta 1">
            <a:extLst>
              <a:ext uri="{FF2B5EF4-FFF2-40B4-BE49-F238E27FC236}">
                <a16:creationId xmlns:a16="http://schemas.microsoft.com/office/drawing/2014/main" id="{AAFB6390-60BD-70EB-4EA3-0B56950B0DE3}"/>
              </a:ext>
            </a:extLst>
          </p:cNvPr>
          <p:cNvSpPr txBox="1"/>
          <p:nvPr/>
        </p:nvSpPr>
        <p:spPr>
          <a:xfrm>
            <a:off x="5513754" y="4744842"/>
            <a:ext cx="4720574" cy="646331"/>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3600" b="1" i="0" u="none" strike="noStrike" kern="1200" cap="none" spc="0" normalizeH="0" baseline="0" noProof="0">
                <a:ln>
                  <a:noFill/>
                </a:ln>
                <a:solidFill>
                  <a:prstClr val="white"/>
                </a:solidFill>
                <a:effectLst/>
                <a:uLnTx/>
                <a:uFillTx/>
                <a:latin typeface="Libre Franklin Black"/>
                <a:ea typeface="+mn-ea"/>
                <a:cs typeface="+mn-cs"/>
              </a:rPr>
              <a:t>Mötesdeltagare</a:t>
            </a:r>
          </a:p>
        </p:txBody>
      </p:sp>
      <p:sp>
        <p:nvSpPr>
          <p:cNvPr id="4" name="textruta 1">
            <a:extLst>
              <a:ext uri="{FF2B5EF4-FFF2-40B4-BE49-F238E27FC236}">
                <a16:creationId xmlns:a16="http://schemas.microsoft.com/office/drawing/2014/main" id="{8506760D-1B35-82A2-9122-1F283418E5A8}"/>
              </a:ext>
            </a:extLst>
          </p:cNvPr>
          <p:cNvSpPr txBox="1"/>
          <p:nvPr/>
        </p:nvSpPr>
        <p:spPr>
          <a:xfrm>
            <a:off x="5499510" y="5398333"/>
            <a:ext cx="4173502" cy="400110"/>
          </a:xfrm>
          <a:prstGeom prst="rect">
            <a:avLst/>
          </a:prstGeom>
          <a:noFill/>
        </p:spPr>
        <p:txBody>
          <a:bodyPr wrap="square" lIns="91440" tIns="45720" rIns="91440" bIns="4572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a:ln>
                  <a:noFill/>
                </a:ln>
                <a:solidFill>
                  <a:prstClr val="white"/>
                </a:solidFill>
                <a:effectLst/>
                <a:uLnTx/>
                <a:uFillTx/>
                <a:latin typeface="Libre Franklin"/>
                <a:ea typeface="+mn-ea"/>
                <a:cs typeface="+mn-cs"/>
              </a:rPr>
              <a:t>Vad är deras roll? </a:t>
            </a:r>
          </a:p>
        </p:txBody>
      </p:sp>
      <p:pic>
        <p:nvPicPr>
          <p:cNvPr id="5" name="Picture 7">
            <a:extLst>
              <a:ext uri="{FF2B5EF4-FFF2-40B4-BE49-F238E27FC236}">
                <a16:creationId xmlns:a16="http://schemas.microsoft.com/office/drawing/2014/main" id="{B4933B97-5345-2B4B-8C04-5A1E8E3CF62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p:blipFill>
        <p:spPr>
          <a:xfrm>
            <a:off x="4943995" y="4865507"/>
            <a:ext cx="433837" cy="396391"/>
          </a:xfrm>
          <a:prstGeom prst="rect">
            <a:avLst/>
          </a:prstGeom>
        </p:spPr>
      </p:pic>
      <p:pic>
        <p:nvPicPr>
          <p:cNvPr id="6" name="Picture 7">
            <a:extLst>
              <a:ext uri="{FF2B5EF4-FFF2-40B4-BE49-F238E27FC236}">
                <a16:creationId xmlns:a16="http://schemas.microsoft.com/office/drawing/2014/main" id="{22CED790-E5F6-FAC2-C8FE-2D5E84454CC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p:blipFill>
        <p:spPr>
          <a:xfrm>
            <a:off x="4943995" y="2778735"/>
            <a:ext cx="433837" cy="396391"/>
          </a:xfrm>
          <a:prstGeom prst="rect">
            <a:avLst/>
          </a:prstGeom>
        </p:spPr>
      </p:pic>
      <p:pic>
        <p:nvPicPr>
          <p:cNvPr id="7" name="Picture 7">
            <a:extLst>
              <a:ext uri="{FF2B5EF4-FFF2-40B4-BE49-F238E27FC236}">
                <a16:creationId xmlns:a16="http://schemas.microsoft.com/office/drawing/2014/main" id="{6DA6BDC7-46B5-F3F8-B5BD-90875824087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p:blipFill>
        <p:spPr>
          <a:xfrm>
            <a:off x="4943994" y="977830"/>
            <a:ext cx="433837" cy="396391"/>
          </a:xfrm>
          <a:prstGeom prst="rect">
            <a:avLst/>
          </a:prstGeom>
        </p:spPr>
      </p:pic>
    </p:spTree>
    <p:extLst>
      <p:ext uri="{BB962C8B-B14F-4D97-AF65-F5344CB8AC3E}">
        <p14:creationId xmlns:p14="http://schemas.microsoft.com/office/powerpoint/2010/main" val="2485695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95B341-7FCB-34AD-6917-ED229369422F}"/>
            </a:ext>
          </a:extLst>
        </p:cNvPr>
        <p:cNvGrpSpPr/>
        <p:nvPr/>
      </p:nvGrpSpPr>
      <p:grpSpPr>
        <a:xfrm>
          <a:off x="0" y="0"/>
          <a:ext cx="0" cy="0"/>
          <a:chOff x="0" y="0"/>
          <a:chExt cx="0" cy="0"/>
        </a:xfrm>
      </p:grpSpPr>
      <p:sp>
        <p:nvSpPr>
          <p:cNvPr id="9" name="textruta 8">
            <a:extLst>
              <a:ext uri="{FF2B5EF4-FFF2-40B4-BE49-F238E27FC236}">
                <a16:creationId xmlns:a16="http://schemas.microsoft.com/office/drawing/2014/main" id="{76378F23-16CE-7969-0DAE-C8FF9A8985D8}"/>
              </a:ext>
            </a:extLst>
          </p:cNvPr>
          <p:cNvSpPr txBox="1"/>
          <p:nvPr/>
        </p:nvSpPr>
        <p:spPr>
          <a:xfrm>
            <a:off x="787132" y="799957"/>
            <a:ext cx="8122104"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3600" b="1" i="0" u="none" strike="noStrike" kern="1200" cap="none" spc="0" normalizeH="0" baseline="0" noProof="0">
                <a:ln>
                  <a:noFill/>
                </a:ln>
                <a:solidFill>
                  <a:prstClr val="black"/>
                </a:solidFill>
                <a:effectLst/>
                <a:uLnTx/>
                <a:uFillTx/>
                <a:latin typeface="Libre Franklin Black"/>
                <a:ea typeface="+mn-ea"/>
                <a:cs typeface="+mn-cs"/>
              </a:rPr>
              <a:t>Demokratiska möten</a:t>
            </a:r>
            <a:endParaRPr kumimoji="0" lang="sv-SE" sz="1800" b="0" i="0" u="none" strike="noStrike" kern="1200" cap="none" spc="0" normalizeH="0" baseline="0" noProof="0">
              <a:ln>
                <a:noFill/>
              </a:ln>
              <a:solidFill>
                <a:prstClr val="black"/>
              </a:solidFill>
              <a:effectLst/>
              <a:uLnTx/>
              <a:uFillTx/>
              <a:latin typeface="Aptos" panose="020B0004020202020204"/>
              <a:ea typeface="+mn-ea"/>
              <a:cs typeface="+mn-cs"/>
            </a:endParaRPr>
          </a:p>
        </p:txBody>
      </p:sp>
      <p:sp>
        <p:nvSpPr>
          <p:cNvPr id="3" name="textruta 2">
            <a:extLst>
              <a:ext uri="{FF2B5EF4-FFF2-40B4-BE49-F238E27FC236}">
                <a16:creationId xmlns:a16="http://schemas.microsoft.com/office/drawing/2014/main" id="{C3012258-354B-0452-68F6-023310AB76EF}"/>
              </a:ext>
            </a:extLst>
          </p:cNvPr>
          <p:cNvSpPr txBox="1"/>
          <p:nvPr/>
        </p:nvSpPr>
        <p:spPr>
          <a:xfrm rot="5400000">
            <a:off x="9215337" y="2781606"/>
            <a:ext cx="4362981" cy="400110"/>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srgbClr val="D8232A"/>
                </a:solidFill>
                <a:effectLst/>
                <a:uLnTx/>
                <a:uFillTx/>
                <a:latin typeface="Libre Franklin" pitchFamily="2" charset="77"/>
                <a:ea typeface="+mn-lt"/>
                <a:cs typeface="+mn-lt"/>
              </a:rPr>
              <a:t>Grunderna i mötesteknik</a:t>
            </a:r>
          </a:p>
        </p:txBody>
      </p:sp>
      <p:sp>
        <p:nvSpPr>
          <p:cNvPr id="5" name="textruta 1">
            <a:extLst>
              <a:ext uri="{FF2B5EF4-FFF2-40B4-BE49-F238E27FC236}">
                <a16:creationId xmlns:a16="http://schemas.microsoft.com/office/drawing/2014/main" id="{0D332D2E-C88C-404A-0ADF-96DBA49F99B7}"/>
              </a:ext>
            </a:extLst>
          </p:cNvPr>
          <p:cNvSpPr txBox="1"/>
          <p:nvPr/>
        </p:nvSpPr>
        <p:spPr>
          <a:xfrm>
            <a:off x="961183" y="1634729"/>
            <a:ext cx="8122182" cy="4185505"/>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a:ea typeface="+mn-ea"/>
                <a:cs typeface="+mn-cs"/>
              </a:rPr>
              <a:t>Alla vet vad som gäller och har den information de behöver</a:t>
            </a:r>
          </a:p>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a:ea typeface="+mn-ea"/>
                <a:cs typeface="+mn-cs"/>
              </a:rPr>
              <a:t>Alla följer gemensamma förhållningsregler</a:t>
            </a:r>
            <a:endParaRPr kumimoji="0" lang="sv-SE" sz="2000" b="0" i="0" u="none" strike="noStrike" kern="1200" cap="none" spc="0" normalizeH="0" baseline="0" noProof="0" dirty="0">
              <a:ln>
                <a:noFill/>
              </a:ln>
              <a:solidFill>
                <a:prstClr val="black"/>
              </a:solidFill>
              <a:effectLst/>
              <a:uLnTx/>
              <a:uFillTx/>
              <a:latin typeface="Libre Franklin" pitchFamily="2" charset="77"/>
              <a:ea typeface="+mn-ea"/>
              <a:cs typeface="+mn-cs"/>
            </a:endParaRPr>
          </a:p>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a:ea typeface="+mn-ea"/>
                <a:cs typeface="+mn-cs"/>
              </a:rPr>
              <a:t>Alla förstår det som sägs</a:t>
            </a:r>
            <a:endParaRPr kumimoji="0" lang="sv-SE" sz="2000" b="0" i="0" u="none" strike="noStrike" kern="1200" cap="none" spc="0" normalizeH="0" baseline="0" noProof="0" dirty="0">
              <a:ln>
                <a:noFill/>
              </a:ln>
              <a:solidFill>
                <a:prstClr val="black"/>
              </a:solidFill>
              <a:effectLst/>
              <a:uLnTx/>
              <a:uFillTx/>
              <a:latin typeface="Libre Franklin" pitchFamily="2" charset="77"/>
              <a:ea typeface="+mn-ea"/>
              <a:cs typeface="+mn-cs"/>
            </a:endParaRPr>
          </a:p>
          <a:p>
            <a:pPr marL="342900" marR="0" lvl="0" indent="-342900" algn="l" defTabSz="914400" rtl="0" eaLnBrk="1" fontAlgn="auto" latinLnBrk="0" hangingPunct="1">
              <a:lnSpc>
                <a:spcPct val="150000"/>
              </a:lnSpc>
              <a:spcBef>
                <a:spcPts val="0"/>
              </a:spcBef>
              <a:spcAft>
                <a:spcPts val="0"/>
              </a:spcAft>
              <a:buClrTx/>
              <a:buSzPct val="100000"/>
              <a:buFontTx/>
              <a:buBlip>
                <a:blip r:embed="rId3"/>
              </a:buBlip>
              <a:tabLst/>
              <a:defRPr/>
            </a:pPr>
            <a:r>
              <a:rPr kumimoji="0" lang="sv-SE" sz="2000" b="0" i="0" u="none" strike="noStrike" kern="1200" cap="none" spc="0" normalizeH="0" baseline="0" noProof="0" dirty="0">
                <a:ln>
                  <a:noFill/>
                </a:ln>
                <a:solidFill>
                  <a:prstClr val="black"/>
                </a:solidFill>
                <a:effectLst/>
                <a:uLnTx/>
                <a:uFillTx/>
                <a:latin typeface="Libre Franklin"/>
                <a:ea typeface="+mn-ea"/>
                <a:cs typeface="+mn-cs"/>
              </a:rPr>
              <a:t>Alla får komma till tals och blir lyssnade på</a:t>
            </a:r>
            <a:endParaRPr kumimoji="0" lang="sv-SE" sz="2000" b="0" i="0" u="none" strike="noStrike" kern="1200" cap="none" spc="0" normalizeH="0" baseline="0" noProof="0" dirty="0">
              <a:ln>
                <a:noFill/>
              </a:ln>
              <a:solidFill>
                <a:prstClr val="black"/>
              </a:solidFill>
              <a:effectLst/>
              <a:uLnTx/>
              <a:uFillTx/>
              <a:latin typeface="Libre Franklin" pitchFamily="2" charset="77"/>
              <a:ea typeface="+mn-ea"/>
              <a:cs typeface="+mn-cs"/>
            </a:endParaRPr>
          </a:p>
          <a:p>
            <a:pPr marL="0" marR="0" lvl="0" indent="0" algn="l" defTabSz="914400" rtl="0" eaLnBrk="1" fontAlgn="auto" latinLnBrk="0" hangingPunct="1">
              <a:lnSpc>
                <a:spcPct val="150000"/>
              </a:lnSpc>
              <a:spcBef>
                <a:spcPts val="0"/>
              </a:spcBef>
              <a:spcAft>
                <a:spcPts val="0"/>
              </a:spcAft>
              <a:buClrTx/>
              <a:buSzPct val="100000"/>
              <a:buFontTx/>
              <a:buNone/>
              <a:tabLst/>
              <a:defRPr/>
            </a:pPr>
            <a:endParaRPr kumimoji="0" lang="sv-SE" sz="2000" b="0" i="0" u="none" strike="noStrike" kern="1200" cap="none" spc="0" normalizeH="0" baseline="0" noProof="0" dirty="0">
              <a:ln>
                <a:noFill/>
              </a:ln>
              <a:solidFill>
                <a:prstClr val="black"/>
              </a:solidFill>
              <a:effectLst/>
              <a:uLnTx/>
              <a:uFillTx/>
              <a:latin typeface="Libre Franklin"/>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sv-SE" sz="2000" b="0" i="0" u="none" strike="noStrike" kern="1200" cap="none" spc="0" normalizeH="0" baseline="0" noProof="0" dirty="0">
              <a:ln>
                <a:noFill/>
              </a:ln>
              <a:solidFill>
                <a:prstClr val="black"/>
              </a:solidFill>
              <a:effectLst/>
              <a:uLnTx/>
              <a:uFillTx/>
              <a:latin typeface="Libre Franklin"/>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black"/>
                </a:solidFill>
                <a:effectLst/>
                <a:uLnTx/>
                <a:uFillTx/>
                <a:latin typeface="Libre Franklin"/>
                <a:ea typeface="+mn-ea"/>
                <a:cs typeface="+mn-cs"/>
              </a:rPr>
              <a:t>Och brister uppmärksammas!</a:t>
            </a:r>
            <a:endParaRPr kumimoji="0" lang="sv-SE" sz="2000" b="0" i="0" u="none" strike="noStrike" kern="1200" cap="none" spc="0" normalizeH="0" baseline="0" noProof="0" dirty="0">
              <a:ln>
                <a:noFill/>
              </a:ln>
              <a:solidFill>
                <a:prstClr val="black"/>
              </a:solidFill>
              <a:effectLst/>
              <a:uLnTx/>
              <a:uFillTx/>
              <a:latin typeface="Libre Franklin" pitchFamily="2" charset="77"/>
              <a:ea typeface="+mn-ea"/>
              <a:cs typeface="+mn-cs"/>
            </a:endParaRPr>
          </a:p>
          <a:p>
            <a:pPr marL="0" marR="0" lvl="0" indent="0" algn="l" defTabSz="914400" rtl="0" eaLnBrk="1" fontAlgn="auto" latinLnBrk="0" hangingPunct="1">
              <a:lnSpc>
                <a:spcPct val="150000"/>
              </a:lnSpc>
              <a:spcBef>
                <a:spcPts val="0"/>
              </a:spcBef>
              <a:spcAft>
                <a:spcPts val="0"/>
              </a:spcAft>
              <a:buClrTx/>
              <a:buSzPct val="100000"/>
              <a:buFontTx/>
              <a:buNone/>
              <a:tabLst/>
              <a:defRPr/>
            </a:pPr>
            <a:endParaRPr kumimoji="0" lang="sv-SE" sz="2000" b="0" i="0" u="none" strike="noStrike" kern="1200" cap="none" spc="0" normalizeH="0" baseline="0" noProof="0" dirty="0">
              <a:ln>
                <a:noFill/>
              </a:ln>
              <a:solidFill>
                <a:prstClr val="black"/>
              </a:solidFill>
              <a:effectLst/>
              <a:uLnTx/>
              <a:uFillTx/>
              <a:latin typeface="Libre Franklin" pitchFamily="2" charset="77"/>
              <a:ea typeface="+mn-ea"/>
              <a:cs typeface="+mn-cs"/>
            </a:endParaRPr>
          </a:p>
          <a:p>
            <a:pPr marL="342900" marR="0" lvl="0" indent="-342900" algn="l" defTabSz="914400" rtl="0" eaLnBrk="1" fontAlgn="auto" latinLnBrk="0" hangingPunct="1">
              <a:lnSpc>
                <a:spcPct val="150000"/>
              </a:lnSpc>
              <a:spcBef>
                <a:spcPts val="0"/>
              </a:spcBef>
              <a:spcAft>
                <a:spcPts val="0"/>
              </a:spcAft>
              <a:buClrTx/>
              <a:buSzPct val="100000"/>
              <a:buFontTx/>
              <a:buChar char="•"/>
              <a:tabLst/>
              <a:defRPr/>
            </a:pPr>
            <a:endParaRPr kumimoji="0" lang="sv-SE" sz="2000" b="0" i="0" u="none" strike="noStrike" kern="1200" cap="none" spc="0" normalizeH="0" baseline="0" noProof="0" dirty="0">
              <a:ln>
                <a:noFill/>
              </a:ln>
              <a:solidFill>
                <a:prstClr val="black"/>
              </a:solidFill>
              <a:effectLst/>
              <a:uLnTx/>
              <a:uFillTx/>
              <a:latin typeface="Libre Franklin" pitchFamily="2" charset="77"/>
              <a:ea typeface="+mn-ea"/>
              <a:cs typeface="+mn-cs"/>
            </a:endParaRPr>
          </a:p>
        </p:txBody>
      </p:sp>
    </p:spTree>
    <p:extLst>
      <p:ext uri="{BB962C8B-B14F-4D97-AF65-F5344CB8AC3E}">
        <p14:creationId xmlns:p14="http://schemas.microsoft.com/office/powerpoint/2010/main" val="1898697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4C1BAB-9F92-F0F2-8C3A-BC94F61717E0}"/>
            </a:ext>
          </a:extLst>
        </p:cNvPr>
        <p:cNvGrpSpPr/>
        <p:nvPr/>
      </p:nvGrpSpPr>
      <p:grpSpPr>
        <a:xfrm>
          <a:off x="0" y="0"/>
          <a:ext cx="0" cy="0"/>
          <a:chOff x="0" y="0"/>
          <a:chExt cx="0" cy="0"/>
        </a:xfrm>
      </p:grpSpPr>
      <p:sp>
        <p:nvSpPr>
          <p:cNvPr id="9" name="textruta 8">
            <a:extLst>
              <a:ext uri="{FF2B5EF4-FFF2-40B4-BE49-F238E27FC236}">
                <a16:creationId xmlns:a16="http://schemas.microsoft.com/office/drawing/2014/main" id="{59C47146-74A4-9237-465F-05083623399C}"/>
              </a:ext>
            </a:extLst>
          </p:cNvPr>
          <p:cNvSpPr txBox="1"/>
          <p:nvPr/>
        </p:nvSpPr>
        <p:spPr>
          <a:xfrm>
            <a:off x="1519444" y="535782"/>
            <a:ext cx="8122104"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3600" b="1" i="0" u="none" strike="noStrike" kern="1200" cap="none" spc="0" normalizeH="0" baseline="0" noProof="0">
                <a:ln>
                  <a:noFill/>
                </a:ln>
                <a:solidFill>
                  <a:prstClr val="black"/>
                </a:solidFill>
                <a:effectLst/>
                <a:uLnTx/>
                <a:uFillTx/>
                <a:latin typeface="Libre Franklin Black"/>
                <a:ea typeface="+mn-ea"/>
                <a:cs typeface="+mn-cs"/>
              </a:rPr>
              <a:t>Dagordning</a:t>
            </a:r>
          </a:p>
        </p:txBody>
      </p:sp>
      <p:sp>
        <p:nvSpPr>
          <p:cNvPr id="3" name="textruta 2">
            <a:extLst>
              <a:ext uri="{FF2B5EF4-FFF2-40B4-BE49-F238E27FC236}">
                <a16:creationId xmlns:a16="http://schemas.microsoft.com/office/drawing/2014/main" id="{9AB10778-F3F1-16A2-EE80-E9CA06F4158B}"/>
              </a:ext>
            </a:extLst>
          </p:cNvPr>
          <p:cNvSpPr txBox="1"/>
          <p:nvPr/>
        </p:nvSpPr>
        <p:spPr>
          <a:xfrm rot="5400000">
            <a:off x="9215337" y="2781606"/>
            <a:ext cx="4362981" cy="400110"/>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srgbClr val="D8232A"/>
                </a:solidFill>
                <a:effectLst/>
                <a:uLnTx/>
                <a:uFillTx/>
                <a:latin typeface="Libre Franklin" pitchFamily="2" charset="77"/>
                <a:ea typeface="+mn-lt"/>
                <a:cs typeface="+mn-lt"/>
              </a:rPr>
              <a:t>Grunderna i mötesteknik</a:t>
            </a:r>
          </a:p>
        </p:txBody>
      </p:sp>
      <p:sp>
        <p:nvSpPr>
          <p:cNvPr id="5" name="textruta 1">
            <a:extLst>
              <a:ext uri="{FF2B5EF4-FFF2-40B4-BE49-F238E27FC236}">
                <a16:creationId xmlns:a16="http://schemas.microsoft.com/office/drawing/2014/main" id="{82A8961C-5FA1-1A98-C031-B7433C9AA853}"/>
              </a:ext>
            </a:extLst>
          </p:cNvPr>
          <p:cNvSpPr txBox="1"/>
          <p:nvPr/>
        </p:nvSpPr>
        <p:spPr>
          <a:xfrm>
            <a:off x="1515365" y="1202823"/>
            <a:ext cx="4727818" cy="7417159"/>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Pct val="100000"/>
              <a:buFontTx/>
              <a:buNone/>
              <a:tabLst/>
              <a:defRPr/>
            </a:pPr>
            <a:r>
              <a:rPr kumimoji="0" lang="sv-SE" sz="2000" b="0" i="0" u="none" strike="noStrike" kern="1200" cap="none" spc="0" normalizeH="0" baseline="0" noProof="0">
                <a:ln>
                  <a:noFill/>
                </a:ln>
                <a:solidFill>
                  <a:prstClr val="black"/>
                </a:solidFill>
                <a:effectLst/>
                <a:uLnTx/>
                <a:uFillTx/>
                <a:latin typeface="Libre Franklin"/>
                <a:ea typeface="+mn-ea"/>
                <a:cs typeface="+mn-cs"/>
              </a:rPr>
              <a:t>Mötet öppnas</a:t>
            </a:r>
            <a:endParaRPr kumimoji="0" lang="sv-SE" sz="2000" b="0" i="0" u="none" strike="noStrike" kern="1200" cap="none" spc="0" normalizeH="0" baseline="0" noProof="0">
              <a:ln>
                <a:noFill/>
              </a:ln>
              <a:solidFill>
                <a:prstClr val="black"/>
              </a:solidFill>
              <a:effectLst/>
              <a:uLnTx/>
              <a:uFillTx/>
              <a:latin typeface="Libre Franklin" pitchFamily="2" charset="77"/>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2000" b="0" i="0" u="none" strike="noStrike" kern="1200" cap="none" spc="0" normalizeH="0" baseline="0" noProof="0">
                <a:ln>
                  <a:noFill/>
                </a:ln>
                <a:solidFill>
                  <a:prstClr val="black"/>
                </a:solidFill>
                <a:effectLst/>
                <a:uLnTx/>
                <a:uFillTx/>
                <a:latin typeface="Libre Franklin"/>
                <a:ea typeface="+mn-ea"/>
                <a:cs typeface="+mn-cs"/>
              </a:rPr>
              <a:t>Fastställande av dagordning</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2000" b="0" i="0" u="none" strike="noStrike" kern="1200" cap="none" spc="0" normalizeH="0" baseline="0" noProof="0">
                <a:ln>
                  <a:noFill/>
                </a:ln>
                <a:solidFill>
                  <a:prstClr val="black"/>
                </a:solidFill>
                <a:effectLst/>
                <a:uLnTx/>
                <a:uFillTx/>
                <a:latin typeface="Libre Franklin"/>
                <a:ea typeface="+mn-ea"/>
                <a:cs typeface="+mn-cs"/>
              </a:rPr>
              <a:t>Val av</a:t>
            </a:r>
            <a:endParaRPr kumimoji="0" lang="sv-SE" sz="2000" b="0" i="0" u="none" strike="noStrike" kern="1200" cap="none" spc="0" normalizeH="0" baseline="0" noProof="0">
              <a:ln>
                <a:noFill/>
              </a:ln>
              <a:solidFill>
                <a:prstClr val="black"/>
              </a:solidFill>
              <a:effectLst/>
              <a:uLnTx/>
              <a:uFillTx/>
              <a:latin typeface="Libre Franklin" pitchFamily="2" charset="77"/>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sv-SE" sz="2000" b="0" i="0" u="none" strike="noStrike" kern="1200" cap="none" spc="0" normalizeH="0" baseline="0" noProof="0">
              <a:ln>
                <a:noFill/>
              </a:ln>
              <a:solidFill>
                <a:prstClr val="black"/>
              </a:solidFill>
              <a:effectLst/>
              <a:uLnTx/>
              <a:uFillTx/>
              <a:latin typeface="Libre Franklin" pitchFamily="2" charset="77"/>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sv-SE" sz="2000" b="0" i="0" u="none" strike="noStrike" kern="1200" cap="none" spc="0" normalizeH="0" baseline="0" noProof="0">
              <a:ln>
                <a:noFill/>
              </a:ln>
              <a:solidFill>
                <a:prstClr val="black"/>
              </a:solidFill>
              <a:effectLst/>
              <a:uLnTx/>
              <a:uFillTx/>
              <a:latin typeface="Libre Franklin" pitchFamily="2" charset="77"/>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2000" b="0" i="0" u="none" strike="noStrike" kern="1200" cap="none" spc="0" normalizeH="0" baseline="0" noProof="0">
                <a:ln>
                  <a:noFill/>
                </a:ln>
                <a:solidFill>
                  <a:prstClr val="black"/>
                </a:solidFill>
                <a:effectLst/>
                <a:uLnTx/>
                <a:uFillTx/>
                <a:latin typeface="Libre Franklin"/>
                <a:ea typeface="+mn-ea"/>
                <a:cs typeface="+mn-cs"/>
              </a:rPr>
              <a:t>Info från distriktet</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2000" b="0" i="0" u="none" strike="noStrike" kern="1200" cap="none" spc="0" normalizeH="0" baseline="0" noProof="0">
                <a:ln>
                  <a:noFill/>
                </a:ln>
                <a:solidFill>
                  <a:prstClr val="black"/>
                </a:solidFill>
                <a:effectLst/>
                <a:uLnTx/>
                <a:uFillTx/>
                <a:latin typeface="Libre Franklin"/>
                <a:ea typeface="+mn-ea"/>
                <a:cs typeface="+mn-cs"/>
              </a:rPr>
              <a:t>Info från Kommunala gruppen</a:t>
            </a:r>
            <a:endParaRPr kumimoji="0" lang="sv-SE" sz="2000" b="0" i="0" u="none" strike="noStrike" kern="1200" cap="none" spc="0" normalizeH="0" baseline="0" noProof="0">
              <a:ln>
                <a:noFill/>
              </a:ln>
              <a:solidFill>
                <a:prstClr val="black"/>
              </a:solidFill>
              <a:effectLst/>
              <a:uLnTx/>
              <a:uFillTx/>
              <a:latin typeface="Libre Franklin" pitchFamily="2" charset="77"/>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2000" b="0" i="0" u="none" strike="noStrike" kern="1200" cap="none" spc="0" normalizeH="0" baseline="0" noProof="0">
                <a:ln>
                  <a:noFill/>
                </a:ln>
                <a:solidFill>
                  <a:prstClr val="black"/>
                </a:solidFill>
                <a:effectLst/>
                <a:uLnTx/>
                <a:uFillTx/>
                <a:latin typeface="Libre Franklin"/>
                <a:ea typeface="+mn-ea"/>
                <a:cs typeface="+mn-cs"/>
              </a:rPr>
              <a:t>Diskussion om terminens verksamhet</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2000" b="0" i="0" u="none" strike="noStrike" kern="1200" cap="none" spc="0" normalizeH="0" baseline="0" noProof="0">
                <a:ln>
                  <a:noFill/>
                </a:ln>
                <a:solidFill>
                  <a:prstClr val="black"/>
                </a:solidFill>
                <a:effectLst/>
                <a:uLnTx/>
                <a:uFillTx/>
                <a:latin typeface="Libre Franklin"/>
                <a:ea typeface="+mn-ea"/>
                <a:cs typeface="+mn-cs"/>
              </a:rPr>
              <a:t>Ev. Beslut om terminens verksamhet</a:t>
            </a:r>
            <a:endParaRPr kumimoji="0" lang="sv-SE" sz="1800" b="0" i="0" u="none" strike="noStrike" kern="1200" cap="none" spc="0" normalizeH="0" baseline="0" noProof="0">
              <a:ln>
                <a:noFill/>
              </a:ln>
              <a:solidFill>
                <a:prstClr val="black"/>
              </a:solidFill>
              <a:effectLst/>
              <a:uLnTx/>
              <a:uFillTx/>
              <a:latin typeface="Aptos" panose="020B0004020202020204"/>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2000" b="0" i="0" u="none" strike="noStrike" kern="1200" cap="none" spc="0" normalizeH="0" baseline="0" noProof="0">
                <a:ln>
                  <a:noFill/>
                </a:ln>
                <a:solidFill>
                  <a:prstClr val="black"/>
                </a:solidFill>
                <a:effectLst/>
                <a:uLnTx/>
                <a:uFillTx/>
                <a:latin typeface="Libre Franklin"/>
                <a:ea typeface="+mn-ea"/>
                <a:cs typeface="+mn-cs"/>
              </a:rPr>
              <a:t>Beslut om annonsering</a:t>
            </a:r>
            <a:endParaRPr kumimoji="0" lang="sv-SE" sz="2000" b="0" i="0" u="none" strike="noStrike" kern="1200" cap="none" spc="0" normalizeH="0" baseline="0" noProof="0">
              <a:ln>
                <a:noFill/>
              </a:ln>
              <a:solidFill>
                <a:prstClr val="black"/>
              </a:solidFill>
              <a:effectLst/>
              <a:uLnTx/>
              <a:uFillTx/>
              <a:latin typeface="Libre Franklin" pitchFamily="2" charset="77"/>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2000" b="0" i="0" u="none" strike="noStrike" kern="1200" cap="none" spc="0" normalizeH="0" baseline="0" noProof="0">
                <a:ln>
                  <a:noFill/>
                </a:ln>
                <a:solidFill>
                  <a:prstClr val="black"/>
                </a:solidFill>
                <a:effectLst/>
                <a:uLnTx/>
                <a:uFillTx/>
                <a:latin typeface="Libre Franklin"/>
                <a:ea typeface="+mn-ea"/>
                <a:cs typeface="+mn-cs"/>
              </a:rPr>
              <a:t>Övriga frågor</a:t>
            </a:r>
            <a:endParaRPr kumimoji="0" lang="sv-SE" sz="2000" b="0" i="0" u="none" strike="noStrike" kern="1200" cap="none" spc="0" normalizeH="0" baseline="0" noProof="0">
              <a:ln>
                <a:noFill/>
              </a:ln>
              <a:solidFill>
                <a:prstClr val="black"/>
              </a:solidFill>
              <a:effectLst/>
              <a:uLnTx/>
              <a:uFillTx/>
              <a:latin typeface="Libre Franklin" pitchFamily="2" charset="77"/>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2000" b="0" i="0" u="none" strike="noStrike" kern="1200" cap="none" spc="0" normalizeH="0" baseline="0" noProof="0">
                <a:ln>
                  <a:noFill/>
                </a:ln>
                <a:solidFill>
                  <a:prstClr val="black"/>
                </a:solidFill>
                <a:effectLst/>
                <a:uLnTx/>
                <a:uFillTx/>
                <a:latin typeface="Libre Franklin"/>
                <a:ea typeface="+mn-ea"/>
                <a:cs typeface="+mn-cs"/>
              </a:rPr>
              <a:t>Mötet avslutas</a:t>
            </a:r>
            <a:endParaRPr kumimoji="0" lang="sv-SE" sz="2000" b="0" i="0" u="none" strike="noStrike" kern="1200" cap="none" spc="0" normalizeH="0" baseline="0" noProof="0">
              <a:ln>
                <a:noFill/>
              </a:ln>
              <a:solidFill>
                <a:prstClr val="black"/>
              </a:solidFill>
              <a:effectLst/>
              <a:uLnTx/>
              <a:uFillTx/>
              <a:latin typeface="Libre Franklin" pitchFamily="2" charset="77"/>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sv-SE" sz="2000" b="0" i="0" u="none" strike="noStrike" kern="1200" cap="none" spc="0" normalizeH="0" baseline="0" noProof="0">
              <a:ln>
                <a:noFill/>
              </a:ln>
              <a:solidFill>
                <a:prstClr val="black"/>
              </a:solidFill>
              <a:effectLst/>
              <a:uLnTx/>
              <a:uFillTx/>
              <a:latin typeface="Libre Franklin" pitchFamily="2" charset="77"/>
              <a:ea typeface="+mn-ea"/>
              <a:cs typeface="+mn-cs"/>
            </a:endParaRPr>
          </a:p>
          <a:p>
            <a:pPr marL="342900" marR="0" lvl="0" indent="-342900" algn="l" defTabSz="914400" rtl="0" eaLnBrk="1" fontAlgn="auto" latinLnBrk="0" hangingPunct="1">
              <a:lnSpc>
                <a:spcPct val="150000"/>
              </a:lnSpc>
              <a:spcBef>
                <a:spcPts val="0"/>
              </a:spcBef>
              <a:spcAft>
                <a:spcPts val="0"/>
              </a:spcAft>
              <a:buClrTx/>
              <a:buSzPct val="100000"/>
              <a:buFontTx/>
              <a:buChar char="•"/>
              <a:tabLst/>
              <a:defRPr/>
            </a:pPr>
            <a:endParaRPr kumimoji="0" lang="sv-SE" sz="2000" b="0" i="0" u="none" strike="noStrike" kern="1200" cap="none" spc="0" normalizeH="0" baseline="0" noProof="0">
              <a:ln>
                <a:noFill/>
              </a:ln>
              <a:solidFill>
                <a:prstClr val="black"/>
              </a:solidFill>
              <a:effectLst/>
              <a:uLnTx/>
              <a:uFillTx/>
              <a:latin typeface="Libre Franklin" pitchFamily="2" charset="77"/>
              <a:ea typeface="+mn-ea"/>
              <a:cs typeface="+mn-cs"/>
            </a:endParaRPr>
          </a:p>
          <a:p>
            <a:pPr marL="0" marR="0" lvl="0" indent="0" algn="l" defTabSz="914400" rtl="0" eaLnBrk="1" fontAlgn="auto" latinLnBrk="0" hangingPunct="1">
              <a:lnSpc>
                <a:spcPct val="150000"/>
              </a:lnSpc>
              <a:spcBef>
                <a:spcPts val="0"/>
              </a:spcBef>
              <a:spcAft>
                <a:spcPts val="0"/>
              </a:spcAft>
              <a:buClrTx/>
              <a:buSzPct val="100000"/>
              <a:buFontTx/>
              <a:buNone/>
              <a:tabLst/>
              <a:defRPr/>
            </a:pPr>
            <a:endParaRPr kumimoji="0" lang="sv-SE" sz="2000" b="0" i="0" u="none" strike="noStrike" kern="1200" cap="none" spc="0" normalizeH="0" baseline="0" noProof="0">
              <a:ln>
                <a:noFill/>
              </a:ln>
              <a:solidFill>
                <a:prstClr val="black"/>
              </a:solidFill>
              <a:effectLst/>
              <a:uLnTx/>
              <a:uFillTx/>
              <a:latin typeface="Libre Franklin" pitchFamily="2" charset="77"/>
              <a:ea typeface="+mn-ea"/>
              <a:cs typeface="+mn-cs"/>
            </a:endParaRPr>
          </a:p>
          <a:p>
            <a:pPr marL="342900" marR="0" lvl="0" indent="-342900" algn="l" defTabSz="914400" rtl="0" eaLnBrk="1" fontAlgn="auto" latinLnBrk="0" hangingPunct="1">
              <a:lnSpc>
                <a:spcPct val="150000"/>
              </a:lnSpc>
              <a:spcBef>
                <a:spcPts val="0"/>
              </a:spcBef>
              <a:spcAft>
                <a:spcPts val="0"/>
              </a:spcAft>
              <a:buClrTx/>
              <a:buSzPct val="100000"/>
              <a:buFontTx/>
              <a:buChar char="•"/>
              <a:tabLst/>
              <a:defRPr/>
            </a:pPr>
            <a:endParaRPr kumimoji="0" lang="sv-SE" sz="2000" b="0" i="0" u="none" strike="noStrike" kern="1200" cap="none" spc="0" normalizeH="0" baseline="0" noProof="0">
              <a:ln>
                <a:noFill/>
              </a:ln>
              <a:solidFill>
                <a:prstClr val="black"/>
              </a:solidFill>
              <a:effectLst/>
              <a:uLnTx/>
              <a:uFillTx/>
              <a:latin typeface="Libre Franklin" pitchFamily="2" charset="77"/>
              <a:ea typeface="+mn-ea"/>
              <a:cs typeface="+mn-cs"/>
            </a:endParaRPr>
          </a:p>
        </p:txBody>
      </p:sp>
      <p:sp>
        <p:nvSpPr>
          <p:cNvPr id="4" name="textruta 1">
            <a:extLst>
              <a:ext uri="{FF2B5EF4-FFF2-40B4-BE49-F238E27FC236}">
                <a16:creationId xmlns:a16="http://schemas.microsoft.com/office/drawing/2014/main" id="{8C8A3FB5-F71E-D544-F0F0-33236A5A71EC}"/>
              </a:ext>
            </a:extLst>
          </p:cNvPr>
          <p:cNvSpPr txBox="1"/>
          <p:nvPr/>
        </p:nvSpPr>
        <p:spPr>
          <a:xfrm>
            <a:off x="1961857" y="2401597"/>
            <a:ext cx="1947014" cy="1091389"/>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Pct val="100000"/>
              <a:buFontTx/>
              <a:buNone/>
              <a:tabLst/>
              <a:defRPr/>
            </a:pPr>
            <a:r>
              <a:rPr kumimoji="0" lang="sv-SE" sz="1500" b="0" i="0" u="none" strike="noStrike" kern="1200" cap="none" spc="0" normalizeH="0" baseline="0" noProof="0">
                <a:ln>
                  <a:noFill/>
                </a:ln>
                <a:solidFill>
                  <a:prstClr val="black"/>
                </a:solidFill>
                <a:effectLst/>
                <a:uLnTx/>
                <a:uFillTx/>
                <a:latin typeface="Libre Franklin"/>
                <a:ea typeface="+mn-ea"/>
                <a:cs typeface="+mn-cs"/>
              </a:rPr>
              <a:t>ordförande sekreterare justerare</a:t>
            </a:r>
            <a:endParaRPr kumimoji="0" lang="sv-SE" sz="1500" b="0" i="0" u="none" strike="noStrike" kern="1200" cap="none" spc="0" normalizeH="0" baseline="0" noProof="0">
              <a:ln>
                <a:noFill/>
              </a:ln>
              <a:solidFill>
                <a:prstClr val="black"/>
              </a:solidFill>
              <a:effectLst/>
              <a:uLnTx/>
              <a:uFillTx/>
              <a:latin typeface="Libre Franklin" pitchFamily="2" charset="77"/>
              <a:ea typeface="+mn-ea"/>
              <a:cs typeface="+mn-cs"/>
            </a:endParaRPr>
          </a:p>
        </p:txBody>
      </p:sp>
      <p:sp>
        <p:nvSpPr>
          <p:cNvPr id="12" name="textruta 1">
            <a:extLst>
              <a:ext uri="{FF2B5EF4-FFF2-40B4-BE49-F238E27FC236}">
                <a16:creationId xmlns:a16="http://schemas.microsoft.com/office/drawing/2014/main" id="{EBC015C3-8A84-3579-842D-556E769CB95B}"/>
              </a:ext>
            </a:extLst>
          </p:cNvPr>
          <p:cNvSpPr txBox="1"/>
          <p:nvPr/>
        </p:nvSpPr>
        <p:spPr>
          <a:xfrm>
            <a:off x="5393370" y="2185654"/>
            <a:ext cx="3114754" cy="553998"/>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500" b="0" i="0" u="none" strike="noStrike" kern="1200" cap="none" spc="0" normalizeH="0" baseline="0" noProof="0">
                <a:ln>
                  <a:noFill/>
                </a:ln>
                <a:solidFill>
                  <a:srgbClr val="FF0000"/>
                </a:solidFill>
                <a:effectLst/>
                <a:uLnTx/>
                <a:uFillTx/>
                <a:latin typeface="Libre Franklin"/>
                <a:ea typeface="+mn-ea"/>
                <a:cs typeface="+mn-cs"/>
              </a:rPr>
              <a:t>Är oftast samma personer varje gång, alternativt rullande lista</a:t>
            </a:r>
            <a:endParaRPr kumimoji="0" lang="sv-SE" sz="1500" b="0" i="0" u="none" strike="noStrike" kern="1200" cap="none" spc="0" normalizeH="0" baseline="0" noProof="0">
              <a:ln>
                <a:noFill/>
              </a:ln>
              <a:solidFill>
                <a:srgbClr val="FF0000"/>
              </a:solidFill>
              <a:effectLst/>
              <a:uLnTx/>
              <a:uFillTx/>
              <a:latin typeface="Libre Franklin" pitchFamily="2" charset="77"/>
              <a:ea typeface="+mn-ea"/>
              <a:cs typeface="+mn-cs"/>
            </a:endParaRPr>
          </a:p>
        </p:txBody>
      </p:sp>
      <p:sp>
        <p:nvSpPr>
          <p:cNvPr id="13" name="textruta 1">
            <a:extLst>
              <a:ext uri="{FF2B5EF4-FFF2-40B4-BE49-F238E27FC236}">
                <a16:creationId xmlns:a16="http://schemas.microsoft.com/office/drawing/2014/main" id="{B53E5F4B-3316-223D-D393-A7DF3BFE3033}"/>
              </a:ext>
            </a:extLst>
          </p:cNvPr>
          <p:cNvSpPr txBox="1"/>
          <p:nvPr/>
        </p:nvSpPr>
        <p:spPr>
          <a:xfrm>
            <a:off x="6638565" y="3492986"/>
            <a:ext cx="2887020" cy="860557"/>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500" b="0" i="0" u="none" strike="noStrike" kern="1200" cap="none" spc="0" normalizeH="0" baseline="0" noProof="0">
                <a:ln>
                  <a:noFill/>
                </a:ln>
                <a:solidFill>
                  <a:srgbClr val="FF0000"/>
                </a:solidFill>
                <a:effectLst/>
                <a:uLnTx/>
                <a:uFillTx/>
                <a:latin typeface="Libre Franklin"/>
                <a:ea typeface="+mn-ea"/>
                <a:cs typeface="+mn-cs"/>
              </a:rPr>
              <a:t>Har kommit som skriftligt underlag, frågor kan ställas</a:t>
            </a:r>
            <a:endParaRPr kumimoji="0" lang="sv-SE" sz="1800" b="0" i="0" u="none" strike="noStrike" kern="1200" cap="none" spc="0" normalizeH="0" baseline="0" noProof="0">
              <a:ln>
                <a:noFill/>
              </a:ln>
              <a:solidFill>
                <a:prstClr val="black"/>
              </a:solidFill>
              <a:effectLst/>
              <a:uLnTx/>
              <a:uFillTx/>
              <a:latin typeface="Aptos" panose="020B0004020202020204"/>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sv-SE" sz="1500" b="0" i="0" u="none" strike="noStrike" kern="1200" cap="none" spc="0" normalizeH="0" baseline="0" noProof="0">
              <a:ln>
                <a:noFill/>
              </a:ln>
              <a:solidFill>
                <a:srgbClr val="FF0000"/>
              </a:solidFill>
              <a:effectLst/>
              <a:uLnTx/>
              <a:uFillTx/>
              <a:latin typeface="Libre Franklin"/>
              <a:ea typeface="+mn-ea"/>
              <a:cs typeface="+mn-cs"/>
            </a:endParaRPr>
          </a:p>
        </p:txBody>
      </p:sp>
      <p:sp>
        <p:nvSpPr>
          <p:cNvPr id="14" name="textruta 1">
            <a:extLst>
              <a:ext uri="{FF2B5EF4-FFF2-40B4-BE49-F238E27FC236}">
                <a16:creationId xmlns:a16="http://schemas.microsoft.com/office/drawing/2014/main" id="{9F0F2A78-E189-48F2-8AE9-0DD3407DC8F8}"/>
              </a:ext>
            </a:extLst>
          </p:cNvPr>
          <p:cNvSpPr txBox="1"/>
          <p:nvPr/>
        </p:nvSpPr>
        <p:spPr>
          <a:xfrm>
            <a:off x="6662268" y="4077544"/>
            <a:ext cx="3766531" cy="398892"/>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1500" b="0" i="0" u="none" strike="noStrike" kern="1200" cap="none" spc="0" normalizeH="0" baseline="0" noProof="0">
                <a:ln>
                  <a:noFill/>
                </a:ln>
                <a:solidFill>
                  <a:srgbClr val="FF0000"/>
                </a:solidFill>
                <a:effectLst/>
                <a:uLnTx/>
                <a:uFillTx/>
                <a:latin typeface="Libre Franklin"/>
                <a:ea typeface="+mn-ea"/>
                <a:cs typeface="+mn-cs"/>
              </a:rPr>
              <a:t>Workshop! Något med post-</a:t>
            </a:r>
            <a:r>
              <a:rPr kumimoji="0" lang="sv-SE" sz="1500" b="0" i="0" u="none" strike="noStrike" kern="1200" cap="none" spc="0" normalizeH="0" baseline="0" noProof="0" err="1">
                <a:ln>
                  <a:noFill/>
                </a:ln>
                <a:solidFill>
                  <a:srgbClr val="FF0000"/>
                </a:solidFill>
                <a:effectLst/>
                <a:uLnTx/>
                <a:uFillTx/>
                <a:latin typeface="Libre Franklin"/>
                <a:ea typeface="+mn-ea"/>
                <a:cs typeface="+mn-cs"/>
              </a:rPr>
              <a:t>its</a:t>
            </a:r>
            <a:r>
              <a:rPr kumimoji="0" lang="sv-SE" sz="1500" b="0" i="0" u="none" strike="noStrike" kern="1200" cap="none" spc="0" normalizeH="0" baseline="0" noProof="0">
                <a:ln>
                  <a:noFill/>
                </a:ln>
                <a:solidFill>
                  <a:srgbClr val="FF0000"/>
                </a:solidFill>
                <a:effectLst/>
                <a:uLnTx/>
                <a:uFillTx/>
                <a:latin typeface="Libre Franklin"/>
                <a:ea typeface="+mn-ea"/>
                <a:cs typeface="+mn-cs"/>
              </a:rPr>
              <a:t> kanske?</a:t>
            </a:r>
          </a:p>
        </p:txBody>
      </p:sp>
      <p:sp>
        <p:nvSpPr>
          <p:cNvPr id="15" name="textruta 1">
            <a:extLst>
              <a:ext uri="{FF2B5EF4-FFF2-40B4-BE49-F238E27FC236}">
                <a16:creationId xmlns:a16="http://schemas.microsoft.com/office/drawing/2014/main" id="{245E0D02-FEFB-BFFA-4A19-5B71ECF29048}"/>
              </a:ext>
            </a:extLst>
          </p:cNvPr>
          <p:cNvSpPr txBox="1"/>
          <p:nvPr/>
        </p:nvSpPr>
        <p:spPr>
          <a:xfrm>
            <a:off x="7724479" y="4569990"/>
            <a:ext cx="2491299" cy="553998"/>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500" b="0" i="0" u="none" strike="noStrike" kern="1200" cap="none" spc="0" normalizeH="0" baseline="0" noProof="0">
                <a:ln>
                  <a:noFill/>
                </a:ln>
                <a:solidFill>
                  <a:srgbClr val="FF0000"/>
                </a:solidFill>
                <a:effectLst/>
                <a:uLnTx/>
                <a:uFillTx/>
                <a:latin typeface="Libre Franklin"/>
                <a:ea typeface="+mn-ea"/>
                <a:cs typeface="+mn-cs"/>
              </a:rPr>
              <a:t>Beslut om det som känns bra från workshopen</a:t>
            </a:r>
            <a:endParaRPr kumimoji="0" lang="sv-SE" sz="1500" b="0" i="0" u="none" strike="noStrike" kern="1200" cap="none" spc="0" normalizeH="0" baseline="0" noProof="0">
              <a:ln>
                <a:noFill/>
              </a:ln>
              <a:solidFill>
                <a:srgbClr val="FF0000"/>
              </a:solidFill>
              <a:effectLst/>
              <a:uLnTx/>
              <a:uFillTx/>
              <a:latin typeface="Libre Franklin"/>
              <a:ea typeface="+mn-ea"/>
              <a:cs typeface="Calibri"/>
            </a:endParaRPr>
          </a:p>
        </p:txBody>
      </p:sp>
      <p:sp>
        <p:nvSpPr>
          <p:cNvPr id="16" name="textruta 1">
            <a:extLst>
              <a:ext uri="{FF2B5EF4-FFF2-40B4-BE49-F238E27FC236}">
                <a16:creationId xmlns:a16="http://schemas.microsoft.com/office/drawing/2014/main" id="{216562FB-C87A-6278-F706-3B43C228F570}"/>
              </a:ext>
            </a:extLst>
          </p:cNvPr>
          <p:cNvSpPr txBox="1"/>
          <p:nvPr/>
        </p:nvSpPr>
        <p:spPr>
          <a:xfrm>
            <a:off x="6323267" y="5238639"/>
            <a:ext cx="3302780" cy="553998"/>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500" b="0" i="0" u="none" strike="noStrike" kern="1200" cap="none" spc="0" normalizeH="0" baseline="0" noProof="0">
                <a:ln>
                  <a:noFill/>
                </a:ln>
                <a:solidFill>
                  <a:srgbClr val="FF0000"/>
                </a:solidFill>
                <a:effectLst/>
                <a:uLnTx/>
                <a:uFillTx/>
                <a:latin typeface="Libre Franklin"/>
                <a:ea typeface="+mn-ea"/>
                <a:cs typeface="+mn-cs"/>
              </a:rPr>
              <a:t>Diskussion var förra mötet, nu har saker kollats och kan beslutas</a:t>
            </a:r>
            <a:endParaRPr kumimoji="0" lang="sv-SE" sz="1500" b="0" i="0" u="none" strike="noStrike" kern="1200" cap="none" spc="0" normalizeH="0" baseline="0" noProof="0">
              <a:ln>
                <a:noFill/>
              </a:ln>
              <a:solidFill>
                <a:prstClr val="black"/>
              </a:solidFill>
              <a:effectLst/>
              <a:uLnTx/>
              <a:uFillTx/>
              <a:latin typeface="Aptos" panose="020B0004020202020204"/>
              <a:ea typeface="+mn-ea"/>
              <a:cs typeface="Calibri"/>
            </a:endParaRPr>
          </a:p>
        </p:txBody>
      </p:sp>
      <p:sp>
        <p:nvSpPr>
          <p:cNvPr id="17" name="textruta 1">
            <a:extLst>
              <a:ext uri="{FF2B5EF4-FFF2-40B4-BE49-F238E27FC236}">
                <a16:creationId xmlns:a16="http://schemas.microsoft.com/office/drawing/2014/main" id="{D48B1103-B3EF-FB91-77C4-27C1692C42D3}"/>
              </a:ext>
            </a:extLst>
          </p:cNvPr>
          <p:cNvSpPr txBox="1"/>
          <p:nvPr/>
        </p:nvSpPr>
        <p:spPr>
          <a:xfrm>
            <a:off x="5351027" y="5782891"/>
            <a:ext cx="5325608" cy="553998"/>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500" b="0" i="0" u="none" strike="noStrike" kern="1200" cap="none" spc="0" normalizeH="0" baseline="0" noProof="0">
                <a:ln>
                  <a:noFill/>
                </a:ln>
                <a:solidFill>
                  <a:srgbClr val="FF0000"/>
                </a:solidFill>
                <a:effectLst/>
                <a:uLnTx/>
                <a:uFillTx/>
                <a:latin typeface="Libre Franklin"/>
                <a:ea typeface="+mn-ea"/>
                <a:cs typeface="+mn-cs"/>
              </a:rPr>
              <a:t>Någon frågar något/ anmäls gärna i förväg eller vid fastställandet av dagordningen</a:t>
            </a:r>
            <a:endParaRPr kumimoji="0" lang="sv-SE" sz="1500" b="0" i="0" u="none" strike="noStrike" kern="1200" cap="none" spc="0" normalizeH="0" baseline="0" noProof="0">
              <a:ln>
                <a:noFill/>
              </a:ln>
              <a:solidFill>
                <a:srgbClr val="FF0000"/>
              </a:solidFill>
              <a:effectLst/>
              <a:uLnTx/>
              <a:uFillTx/>
              <a:latin typeface="Libre Franklin" pitchFamily="2" charset="77"/>
              <a:ea typeface="+mn-ea"/>
              <a:cs typeface="+mn-cs"/>
            </a:endParaRPr>
          </a:p>
        </p:txBody>
      </p:sp>
      <p:sp>
        <p:nvSpPr>
          <p:cNvPr id="18" name="textruta 1">
            <a:extLst>
              <a:ext uri="{FF2B5EF4-FFF2-40B4-BE49-F238E27FC236}">
                <a16:creationId xmlns:a16="http://schemas.microsoft.com/office/drawing/2014/main" id="{D43E8FE4-83D8-D8BC-C7E6-C4F3FA5DEFF7}"/>
              </a:ext>
            </a:extLst>
          </p:cNvPr>
          <p:cNvSpPr txBox="1"/>
          <p:nvPr/>
        </p:nvSpPr>
        <p:spPr>
          <a:xfrm>
            <a:off x="6323267" y="6263749"/>
            <a:ext cx="2036078" cy="398892"/>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1500" b="0" i="0" u="none" strike="noStrike" kern="1200" cap="none" spc="0" normalizeH="0" baseline="0" noProof="0">
                <a:ln>
                  <a:noFill/>
                </a:ln>
                <a:solidFill>
                  <a:srgbClr val="FF0000"/>
                </a:solidFill>
                <a:effectLst/>
                <a:uLnTx/>
                <a:uFillTx/>
                <a:latin typeface="Libre Franklin"/>
                <a:ea typeface="+mn-ea"/>
                <a:cs typeface="+mn-cs"/>
              </a:rPr>
              <a:t>Måste ju göras</a:t>
            </a:r>
            <a:endParaRPr kumimoji="0" lang="sv-SE" sz="1800" b="0" i="0" u="none" strike="noStrike" kern="1200" cap="none" spc="0" normalizeH="0" baseline="0" noProof="0">
              <a:ln>
                <a:noFill/>
              </a:ln>
              <a:solidFill>
                <a:prstClr val="black"/>
              </a:solidFill>
              <a:effectLst/>
              <a:uLnTx/>
              <a:uFillTx/>
              <a:latin typeface="Aptos" panose="020B0004020202020204"/>
              <a:ea typeface="+mn-ea"/>
              <a:cs typeface="+mn-cs"/>
            </a:endParaRPr>
          </a:p>
        </p:txBody>
      </p:sp>
      <p:sp>
        <p:nvSpPr>
          <p:cNvPr id="19" name="textruta 1">
            <a:extLst>
              <a:ext uri="{FF2B5EF4-FFF2-40B4-BE49-F238E27FC236}">
                <a16:creationId xmlns:a16="http://schemas.microsoft.com/office/drawing/2014/main" id="{091A345A-C0E9-776A-D5EA-11B7809DACEA}"/>
              </a:ext>
            </a:extLst>
          </p:cNvPr>
          <p:cNvSpPr txBox="1"/>
          <p:nvPr/>
        </p:nvSpPr>
        <p:spPr>
          <a:xfrm>
            <a:off x="5437244" y="1275693"/>
            <a:ext cx="2036078" cy="398892"/>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1500" b="0" i="0" u="none" strike="noStrike" kern="1200" cap="none" spc="0" normalizeH="0" baseline="0" noProof="0">
                <a:ln>
                  <a:noFill/>
                </a:ln>
                <a:solidFill>
                  <a:srgbClr val="FF0000"/>
                </a:solidFill>
                <a:effectLst/>
                <a:uLnTx/>
                <a:uFillTx/>
                <a:latin typeface="Libre Franklin"/>
                <a:ea typeface="+mn-ea"/>
                <a:cs typeface="+mn-cs"/>
              </a:rPr>
              <a:t>Måste ju göras</a:t>
            </a:r>
            <a:endParaRPr kumimoji="0" lang="sv-SE" sz="1800" b="0" i="0" u="none" strike="noStrike" kern="1200" cap="none" spc="0" normalizeH="0" baseline="0" noProof="0">
              <a:ln>
                <a:noFill/>
              </a:ln>
              <a:solidFill>
                <a:prstClr val="black"/>
              </a:solidFill>
              <a:effectLst/>
              <a:uLnTx/>
              <a:uFillTx/>
              <a:latin typeface="Aptos" panose="020B0004020202020204"/>
              <a:ea typeface="+mn-ea"/>
              <a:cs typeface="+mn-cs"/>
            </a:endParaRPr>
          </a:p>
        </p:txBody>
      </p:sp>
      <p:cxnSp>
        <p:nvCxnSpPr>
          <p:cNvPr id="20" name="Rak pilkoppling 19">
            <a:extLst>
              <a:ext uri="{FF2B5EF4-FFF2-40B4-BE49-F238E27FC236}">
                <a16:creationId xmlns:a16="http://schemas.microsoft.com/office/drawing/2014/main" id="{3295247A-B36F-3608-2062-150C1B9ED9EF}"/>
              </a:ext>
            </a:extLst>
          </p:cNvPr>
          <p:cNvCxnSpPr/>
          <p:nvPr/>
        </p:nvCxnSpPr>
        <p:spPr>
          <a:xfrm>
            <a:off x="3267140" y="1509711"/>
            <a:ext cx="2170104" cy="2825"/>
          </a:xfrm>
          <a:prstGeom prst="straightConnector1">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Rak pilkoppling 20">
            <a:extLst>
              <a:ext uri="{FF2B5EF4-FFF2-40B4-BE49-F238E27FC236}">
                <a16:creationId xmlns:a16="http://schemas.microsoft.com/office/drawing/2014/main" id="{A1F14C92-FCC2-0EFA-E2E0-3F9F9121684E}"/>
              </a:ext>
            </a:extLst>
          </p:cNvPr>
          <p:cNvCxnSpPr>
            <a:cxnSpLocks/>
          </p:cNvCxnSpPr>
          <p:nvPr/>
        </p:nvCxnSpPr>
        <p:spPr>
          <a:xfrm>
            <a:off x="3140982" y="2417293"/>
            <a:ext cx="2094829" cy="4250"/>
          </a:xfrm>
          <a:prstGeom prst="straightConnector1">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Rak pilkoppling 21">
            <a:extLst>
              <a:ext uri="{FF2B5EF4-FFF2-40B4-BE49-F238E27FC236}">
                <a16:creationId xmlns:a16="http://schemas.microsoft.com/office/drawing/2014/main" id="{440EA8FB-B44D-1A1D-C40C-31DDA55A74D2}"/>
              </a:ext>
            </a:extLst>
          </p:cNvPr>
          <p:cNvCxnSpPr>
            <a:cxnSpLocks/>
          </p:cNvCxnSpPr>
          <p:nvPr/>
        </p:nvCxnSpPr>
        <p:spPr>
          <a:xfrm>
            <a:off x="3793523" y="3816663"/>
            <a:ext cx="2776209" cy="3348"/>
          </a:xfrm>
          <a:prstGeom prst="straightConnector1">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3" name="Rak pilkoppling 22">
            <a:extLst>
              <a:ext uri="{FF2B5EF4-FFF2-40B4-BE49-F238E27FC236}">
                <a16:creationId xmlns:a16="http://schemas.microsoft.com/office/drawing/2014/main" id="{9F4CB734-258C-EF78-2220-168117349866}"/>
              </a:ext>
            </a:extLst>
          </p:cNvPr>
          <p:cNvCxnSpPr>
            <a:cxnSpLocks/>
          </p:cNvCxnSpPr>
          <p:nvPr/>
        </p:nvCxnSpPr>
        <p:spPr>
          <a:xfrm flipV="1">
            <a:off x="5142296" y="3844845"/>
            <a:ext cx="1427436" cy="426084"/>
          </a:xfrm>
          <a:prstGeom prst="straightConnector1">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Rak pilkoppling 23">
            <a:extLst>
              <a:ext uri="{FF2B5EF4-FFF2-40B4-BE49-F238E27FC236}">
                <a16:creationId xmlns:a16="http://schemas.microsoft.com/office/drawing/2014/main" id="{ED42421D-E76B-3322-476C-F23B4E953098}"/>
              </a:ext>
            </a:extLst>
          </p:cNvPr>
          <p:cNvCxnSpPr>
            <a:cxnSpLocks/>
          </p:cNvCxnSpPr>
          <p:nvPr/>
        </p:nvCxnSpPr>
        <p:spPr>
          <a:xfrm flipV="1">
            <a:off x="6032306" y="4340021"/>
            <a:ext cx="621929" cy="347064"/>
          </a:xfrm>
          <a:prstGeom prst="straightConnector1">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5" name="Rak pilkoppling 24">
            <a:extLst>
              <a:ext uri="{FF2B5EF4-FFF2-40B4-BE49-F238E27FC236}">
                <a16:creationId xmlns:a16="http://schemas.microsoft.com/office/drawing/2014/main" id="{90897B58-148D-0C73-2B7F-19A5E16ED298}"/>
              </a:ext>
            </a:extLst>
          </p:cNvPr>
          <p:cNvCxnSpPr>
            <a:cxnSpLocks/>
          </p:cNvCxnSpPr>
          <p:nvPr/>
        </p:nvCxnSpPr>
        <p:spPr>
          <a:xfrm flipV="1">
            <a:off x="5856014" y="4874669"/>
            <a:ext cx="1836134" cy="255159"/>
          </a:xfrm>
          <a:prstGeom prst="straightConnector1">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6" name="Rak pilkoppling 25">
            <a:extLst>
              <a:ext uri="{FF2B5EF4-FFF2-40B4-BE49-F238E27FC236}">
                <a16:creationId xmlns:a16="http://schemas.microsoft.com/office/drawing/2014/main" id="{FC8301F1-CEF3-178C-D152-D9F5468F9B9A}"/>
              </a:ext>
            </a:extLst>
          </p:cNvPr>
          <p:cNvCxnSpPr>
            <a:cxnSpLocks/>
          </p:cNvCxnSpPr>
          <p:nvPr/>
        </p:nvCxnSpPr>
        <p:spPr>
          <a:xfrm flipV="1">
            <a:off x="4339538" y="5614492"/>
            <a:ext cx="1921051" cy="6012"/>
          </a:xfrm>
          <a:prstGeom prst="straightConnector1">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Rak pilkoppling 26">
            <a:extLst>
              <a:ext uri="{FF2B5EF4-FFF2-40B4-BE49-F238E27FC236}">
                <a16:creationId xmlns:a16="http://schemas.microsoft.com/office/drawing/2014/main" id="{19AE7EBC-F5C3-1ABF-E169-3018CEAA3F60}"/>
              </a:ext>
            </a:extLst>
          </p:cNvPr>
          <p:cNvCxnSpPr>
            <a:cxnSpLocks/>
          </p:cNvCxnSpPr>
          <p:nvPr/>
        </p:nvCxnSpPr>
        <p:spPr>
          <a:xfrm>
            <a:off x="3209735" y="6055284"/>
            <a:ext cx="2035712" cy="2399"/>
          </a:xfrm>
          <a:prstGeom prst="straightConnector1">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8" name="Rak pilkoppling 27">
            <a:extLst>
              <a:ext uri="{FF2B5EF4-FFF2-40B4-BE49-F238E27FC236}">
                <a16:creationId xmlns:a16="http://schemas.microsoft.com/office/drawing/2014/main" id="{FFEF38DE-7B93-641C-96F1-F03F9AAB236F}"/>
              </a:ext>
            </a:extLst>
          </p:cNvPr>
          <p:cNvCxnSpPr>
            <a:cxnSpLocks/>
          </p:cNvCxnSpPr>
          <p:nvPr/>
        </p:nvCxnSpPr>
        <p:spPr>
          <a:xfrm flipV="1">
            <a:off x="3450706" y="6530465"/>
            <a:ext cx="2827154" cy="699"/>
          </a:xfrm>
          <a:prstGeom prst="straightConnector1">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 name="Rak pilkoppling 19">
            <a:extLst>
              <a:ext uri="{FF2B5EF4-FFF2-40B4-BE49-F238E27FC236}">
                <a16:creationId xmlns:a16="http://schemas.microsoft.com/office/drawing/2014/main" id="{56DF9A5E-E769-8B45-5ADA-5F497E05D58F}"/>
              </a:ext>
            </a:extLst>
          </p:cNvPr>
          <p:cNvCxnSpPr/>
          <p:nvPr/>
        </p:nvCxnSpPr>
        <p:spPr>
          <a:xfrm>
            <a:off x="4947254" y="1960677"/>
            <a:ext cx="2170104" cy="2825"/>
          </a:xfrm>
          <a:prstGeom prst="straightConnector1">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textruta 1">
            <a:extLst>
              <a:ext uri="{FF2B5EF4-FFF2-40B4-BE49-F238E27FC236}">
                <a16:creationId xmlns:a16="http://schemas.microsoft.com/office/drawing/2014/main" id="{15FC5729-B86C-AA30-3C72-2C947C4A05CC}"/>
              </a:ext>
            </a:extLst>
          </p:cNvPr>
          <p:cNvSpPr txBox="1"/>
          <p:nvPr/>
        </p:nvSpPr>
        <p:spPr>
          <a:xfrm>
            <a:off x="7162042" y="1776282"/>
            <a:ext cx="3514593" cy="323165"/>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500" b="0" i="0" u="none" strike="noStrike" kern="1200" cap="none" spc="0" normalizeH="0" baseline="0" noProof="0">
                <a:ln>
                  <a:noFill/>
                </a:ln>
                <a:solidFill>
                  <a:srgbClr val="FF0000"/>
                </a:solidFill>
                <a:effectLst/>
                <a:uLnTx/>
                <a:uFillTx/>
                <a:latin typeface="Libre Franklin"/>
                <a:ea typeface="+mn-ea"/>
                <a:cs typeface="+mn-cs"/>
              </a:rPr>
              <a:t>Här finns möjlighet att lägga till saker</a:t>
            </a:r>
            <a:endParaRPr kumimoji="0" lang="sv-SE" sz="1500" b="0" i="0" u="none" strike="noStrike" kern="1200" cap="none" spc="0" normalizeH="0" baseline="0" noProof="0">
              <a:ln>
                <a:noFill/>
              </a:ln>
              <a:solidFill>
                <a:srgbClr val="FF0000"/>
              </a:solidFill>
              <a:effectLst/>
              <a:uLnTx/>
              <a:uFillTx/>
              <a:latin typeface="Libre Franklin" pitchFamily="2" charset="77"/>
              <a:ea typeface="+mn-ea"/>
              <a:cs typeface="+mn-cs"/>
            </a:endParaRPr>
          </a:p>
        </p:txBody>
      </p:sp>
    </p:spTree>
    <p:extLst>
      <p:ext uri="{BB962C8B-B14F-4D97-AF65-F5344CB8AC3E}">
        <p14:creationId xmlns:p14="http://schemas.microsoft.com/office/powerpoint/2010/main" val="1884070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70B1E1-5C3D-70F2-7320-6A13A2DB2745}"/>
            </a:ext>
          </a:extLst>
        </p:cNvPr>
        <p:cNvGrpSpPr/>
        <p:nvPr/>
      </p:nvGrpSpPr>
      <p:grpSpPr>
        <a:xfrm>
          <a:off x="0" y="0"/>
          <a:ext cx="0" cy="0"/>
          <a:chOff x="0" y="0"/>
          <a:chExt cx="0" cy="0"/>
        </a:xfrm>
      </p:grpSpPr>
      <p:sp>
        <p:nvSpPr>
          <p:cNvPr id="3" name="textruta 2">
            <a:extLst>
              <a:ext uri="{FF2B5EF4-FFF2-40B4-BE49-F238E27FC236}">
                <a16:creationId xmlns:a16="http://schemas.microsoft.com/office/drawing/2014/main" id="{718CF8AF-E514-C6B7-4FB4-3AB53F69FD6E}"/>
              </a:ext>
            </a:extLst>
          </p:cNvPr>
          <p:cNvSpPr txBox="1"/>
          <p:nvPr/>
        </p:nvSpPr>
        <p:spPr>
          <a:xfrm rot="5400000">
            <a:off x="9215337" y="2781606"/>
            <a:ext cx="4362981" cy="400110"/>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srgbClr val="D8232A"/>
                </a:solidFill>
                <a:effectLst/>
                <a:uLnTx/>
                <a:uFillTx/>
                <a:latin typeface="Libre Franklin" pitchFamily="2" charset="77"/>
                <a:ea typeface="+mn-lt"/>
                <a:cs typeface="+mn-lt"/>
              </a:rPr>
              <a:t>Grunderna i mötesteknik</a:t>
            </a:r>
          </a:p>
        </p:txBody>
      </p:sp>
      <p:sp>
        <p:nvSpPr>
          <p:cNvPr id="2" name="textruta 1">
            <a:extLst>
              <a:ext uri="{FF2B5EF4-FFF2-40B4-BE49-F238E27FC236}">
                <a16:creationId xmlns:a16="http://schemas.microsoft.com/office/drawing/2014/main" id="{61591F65-06CA-9E28-1DF0-B92C37A0839A}"/>
              </a:ext>
            </a:extLst>
          </p:cNvPr>
          <p:cNvSpPr txBox="1"/>
          <p:nvPr/>
        </p:nvSpPr>
        <p:spPr>
          <a:xfrm>
            <a:off x="1412041" y="1215738"/>
            <a:ext cx="5334834" cy="2941574"/>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2000" b="1" i="0" u="none" strike="noStrike" kern="1200" cap="none" spc="0" normalizeH="0" baseline="0" noProof="0">
                <a:ln>
                  <a:noFill/>
                </a:ln>
                <a:solidFill>
                  <a:prstClr val="black"/>
                </a:solidFill>
                <a:effectLst/>
                <a:uLnTx/>
                <a:uFillTx/>
                <a:latin typeface="Libre Franklin"/>
                <a:ea typeface="+mn-ea"/>
                <a:cs typeface="+mn-cs"/>
              </a:rPr>
              <a:t>§ Beslut om annonsering</a:t>
            </a:r>
            <a:endParaRPr kumimoji="0" lang="sv-SE" sz="1800" b="1" i="0" u="none" strike="noStrike" kern="1200" cap="none" spc="0" normalizeH="0" baseline="0" noProof="0">
              <a:ln>
                <a:noFill/>
              </a:ln>
              <a:solidFill>
                <a:prstClr val="black"/>
              </a:solidFill>
              <a:effectLst/>
              <a:uLnTx/>
              <a:uFillTx/>
              <a:latin typeface="Aptos" panose="020B0004020202020204"/>
              <a:ea typeface="+mn-ea"/>
              <a:cs typeface="Calibri" panose="020F0502020204030204"/>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1500" b="0" i="0" u="none" strike="noStrike" kern="1200" cap="none" spc="0" normalizeH="0" baseline="0" noProof="0">
                <a:ln>
                  <a:noFill/>
                </a:ln>
                <a:solidFill>
                  <a:prstClr val="black"/>
                </a:solidFill>
                <a:effectLst/>
                <a:uLnTx/>
                <a:uFillTx/>
                <a:latin typeface="Libre Franklin"/>
                <a:ea typeface="+mn-ea"/>
                <a:cs typeface="+mn-cs"/>
              </a:rPr>
              <a:t>Nästa månad ska vi ha ett stort event. Vi vill att informationen om det sprids ordentligt.</a:t>
            </a:r>
            <a:br>
              <a:rPr kumimoji="0" lang="sv-SE" sz="1500" b="0" i="0" u="none" strike="noStrike" kern="1200" cap="none" spc="0" normalizeH="0" baseline="0" noProof="0">
                <a:ln>
                  <a:noFill/>
                </a:ln>
                <a:solidFill>
                  <a:prstClr val="black"/>
                </a:solidFill>
                <a:effectLst/>
                <a:uLnTx/>
                <a:uFillTx/>
                <a:latin typeface="Libre Franklin"/>
                <a:ea typeface="+mn-ea"/>
                <a:cs typeface="+mn-cs"/>
              </a:rPr>
            </a:br>
            <a:r>
              <a:rPr kumimoji="0" lang="sv-SE" sz="1500" b="0" i="0" u="sng" strike="noStrike" kern="1200" cap="none" spc="0" normalizeH="0" baseline="0" noProof="0">
                <a:ln>
                  <a:noFill/>
                </a:ln>
                <a:solidFill>
                  <a:prstClr val="black"/>
                </a:solidFill>
                <a:effectLst/>
                <a:uLnTx/>
                <a:uFillTx/>
                <a:latin typeface="Libre Franklin"/>
                <a:ea typeface="+mn-ea"/>
                <a:cs typeface="+mn-cs"/>
              </a:rPr>
              <a:t>Förslag till beslut:</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1500" b="0" i="0" u="sng" strike="noStrike" kern="1200" cap="none" spc="0" normalizeH="0" baseline="0" noProof="0">
                <a:ln>
                  <a:noFill/>
                </a:ln>
                <a:solidFill>
                  <a:prstClr val="black"/>
                </a:solidFill>
                <a:effectLst/>
                <a:uLnTx/>
                <a:uFillTx/>
                <a:latin typeface="Libre Franklin"/>
                <a:ea typeface="+mn-ea"/>
                <a:cs typeface="+mn-cs"/>
              </a:rPr>
              <a:t>Medlemsmötet beslutar att</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1500" b="0" i="0" u="none" strike="noStrike" kern="1200" cap="none" spc="0" normalizeH="0" baseline="0" noProof="0">
                <a:ln>
                  <a:noFill/>
                </a:ln>
                <a:solidFill>
                  <a:prstClr val="black"/>
                </a:solidFill>
                <a:effectLst/>
                <a:uLnTx/>
                <a:uFillTx/>
                <a:latin typeface="Libre Franklin"/>
                <a:ea typeface="+mn-ea"/>
                <a:cs typeface="+mn-cs"/>
              </a:rPr>
              <a:t>- </a:t>
            </a:r>
            <a:r>
              <a:rPr kumimoji="0" lang="sv-SE" sz="1500" b="0" i="0" u="sng" strike="noStrike" kern="1200" cap="none" spc="0" normalizeH="0" baseline="0" noProof="0">
                <a:ln>
                  <a:noFill/>
                </a:ln>
                <a:solidFill>
                  <a:prstClr val="black"/>
                </a:solidFill>
                <a:effectLst/>
                <a:uLnTx/>
                <a:uFillTx/>
                <a:latin typeface="Libre Franklin"/>
                <a:ea typeface="+mn-ea"/>
                <a:cs typeface="+mn-cs"/>
              </a:rPr>
              <a:t>partiföreningen lägger 2000 kronor på att göra</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1500" b="0" i="0" u="sng" strike="noStrike" kern="1200" cap="none" spc="0" normalizeH="0" baseline="0" noProof="0">
                <a:ln>
                  <a:noFill/>
                </a:ln>
                <a:solidFill>
                  <a:prstClr val="black"/>
                </a:solidFill>
                <a:effectLst/>
                <a:uLnTx/>
                <a:uFillTx/>
                <a:latin typeface="Libre Franklin"/>
                <a:ea typeface="+mn-ea"/>
                <a:cs typeface="+mn-cs"/>
              </a:rPr>
              <a:t>sponsrade inlägg.</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1500" b="0" i="0" u="none" strike="noStrike" kern="1200" cap="none" spc="0" normalizeH="0" baseline="0" noProof="0">
                <a:ln>
                  <a:noFill/>
                </a:ln>
                <a:solidFill>
                  <a:prstClr val="black"/>
                </a:solidFill>
                <a:effectLst/>
                <a:uLnTx/>
                <a:uFillTx/>
                <a:latin typeface="Libre Franklin"/>
                <a:ea typeface="+mn-ea"/>
                <a:cs typeface="+mn-cs"/>
              </a:rPr>
              <a:t> - </a:t>
            </a:r>
            <a:r>
              <a:rPr kumimoji="0" lang="sv-SE" sz="1500" b="0" i="0" u="sng" strike="noStrike" kern="1200" cap="none" spc="0" normalizeH="0" baseline="0" noProof="0">
                <a:ln>
                  <a:noFill/>
                </a:ln>
                <a:solidFill>
                  <a:prstClr val="black"/>
                </a:solidFill>
                <a:effectLst/>
                <a:uLnTx/>
                <a:uFillTx/>
                <a:latin typeface="Libre Franklin"/>
                <a:ea typeface="+mn-ea"/>
                <a:cs typeface="+mn-cs"/>
              </a:rPr>
              <a:t>att </a:t>
            </a:r>
            <a:r>
              <a:rPr kumimoji="0" lang="sv-SE" sz="1500" b="0" i="0" u="sng" strike="noStrike" kern="1200" cap="none" spc="0" normalizeH="0" baseline="0" noProof="0" err="1">
                <a:ln>
                  <a:noFill/>
                </a:ln>
                <a:solidFill>
                  <a:prstClr val="black"/>
                </a:solidFill>
                <a:effectLst/>
                <a:uLnTx/>
                <a:uFillTx/>
                <a:latin typeface="Libre Franklin"/>
                <a:ea typeface="+mn-ea"/>
                <a:cs typeface="+mn-cs"/>
              </a:rPr>
              <a:t>Vändela</a:t>
            </a:r>
            <a:r>
              <a:rPr kumimoji="0" lang="sv-SE" sz="1500" b="0" i="0" u="sng" strike="noStrike" kern="1200" cap="none" spc="0" normalizeH="0" baseline="0" noProof="0">
                <a:ln>
                  <a:noFill/>
                </a:ln>
                <a:solidFill>
                  <a:prstClr val="black"/>
                </a:solidFill>
                <a:effectLst/>
                <a:uLnTx/>
                <a:uFillTx/>
                <a:latin typeface="Libre Franklin"/>
                <a:ea typeface="+mn-ea"/>
                <a:cs typeface="+mn-cs"/>
              </a:rPr>
              <a:t> ansvarar för att fixa inlägg och köpa </a:t>
            </a:r>
            <a:r>
              <a:rPr kumimoji="0" lang="sv-SE" sz="1500" b="0" i="0" u="sng" strike="noStrike" kern="1200" cap="none" spc="0" normalizeH="0" baseline="0" noProof="0" err="1">
                <a:ln>
                  <a:noFill/>
                </a:ln>
                <a:solidFill>
                  <a:prstClr val="black"/>
                </a:solidFill>
                <a:effectLst/>
                <a:uLnTx/>
                <a:uFillTx/>
                <a:latin typeface="Libre Franklin"/>
                <a:ea typeface="+mn-ea"/>
                <a:cs typeface="+mn-cs"/>
              </a:rPr>
              <a:t>spons</a:t>
            </a:r>
            <a:r>
              <a:rPr kumimoji="0" lang="sv-SE" sz="1500" b="0" i="0" u="sng" strike="noStrike" kern="1200" cap="none" spc="0" normalizeH="0" baseline="0" noProof="0">
                <a:ln>
                  <a:noFill/>
                </a:ln>
                <a:solidFill>
                  <a:prstClr val="black"/>
                </a:solidFill>
                <a:effectLst/>
                <a:uLnTx/>
                <a:uFillTx/>
                <a:latin typeface="Libre Franklin"/>
                <a:ea typeface="+mn-ea"/>
                <a:cs typeface="+mn-cs"/>
              </a:rPr>
              <a:t>.</a:t>
            </a:r>
            <a:endParaRPr kumimoji="0" lang="sv-SE" sz="1800" b="0" i="0" u="none" strike="noStrike" kern="1200" cap="none" spc="0" normalizeH="0" baseline="0" noProof="0">
              <a:ln>
                <a:noFill/>
              </a:ln>
              <a:solidFill>
                <a:prstClr val="black"/>
              </a:solidFill>
              <a:effectLst/>
              <a:uLnTx/>
              <a:uFillTx/>
              <a:latin typeface="Aptos" panose="020B0004020202020204"/>
              <a:ea typeface="+mn-ea"/>
              <a:cs typeface="+mn-cs"/>
            </a:endParaRPr>
          </a:p>
        </p:txBody>
      </p:sp>
      <p:cxnSp>
        <p:nvCxnSpPr>
          <p:cNvPr id="4" name="Rak pilkoppling 3">
            <a:extLst>
              <a:ext uri="{FF2B5EF4-FFF2-40B4-BE49-F238E27FC236}">
                <a16:creationId xmlns:a16="http://schemas.microsoft.com/office/drawing/2014/main" id="{0FF8DEF9-EA0A-2A13-AE92-BB17623FADE7}"/>
              </a:ext>
            </a:extLst>
          </p:cNvPr>
          <p:cNvCxnSpPr/>
          <p:nvPr/>
        </p:nvCxnSpPr>
        <p:spPr>
          <a:xfrm>
            <a:off x="1199373" y="1179334"/>
            <a:ext cx="5695968" cy="2825"/>
          </a:xfrm>
          <a:prstGeom prst="straightConnector1">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Rak pilkoppling 8">
            <a:extLst>
              <a:ext uri="{FF2B5EF4-FFF2-40B4-BE49-F238E27FC236}">
                <a16:creationId xmlns:a16="http://schemas.microsoft.com/office/drawing/2014/main" id="{50359D4F-9765-FA9C-3592-54B551BAFB48}"/>
              </a:ext>
            </a:extLst>
          </p:cNvPr>
          <p:cNvCxnSpPr>
            <a:cxnSpLocks/>
          </p:cNvCxnSpPr>
          <p:nvPr/>
        </p:nvCxnSpPr>
        <p:spPr>
          <a:xfrm>
            <a:off x="1212629" y="4366727"/>
            <a:ext cx="5695968" cy="2825"/>
          </a:xfrm>
          <a:prstGeom prst="straightConnector1">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Rak pilkoppling 11">
            <a:extLst>
              <a:ext uri="{FF2B5EF4-FFF2-40B4-BE49-F238E27FC236}">
                <a16:creationId xmlns:a16="http://schemas.microsoft.com/office/drawing/2014/main" id="{2C23875B-519F-4ED1-8EC9-2BD9DFC96269}"/>
              </a:ext>
            </a:extLst>
          </p:cNvPr>
          <p:cNvCxnSpPr>
            <a:cxnSpLocks/>
          </p:cNvCxnSpPr>
          <p:nvPr/>
        </p:nvCxnSpPr>
        <p:spPr>
          <a:xfrm>
            <a:off x="1199373" y="1179334"/>
            <a:ext cx="0" cy="3187393"/>
          </a:xfrm>
          <a:prstGeom prst="straightConnector1">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Rak pilkoppling 12">
            <a:extLst>
              <a:ext uri="{FF2B5EF4-FFF2-40B4-BE49-F238E27FC236}">
                <a16:creationId xmlns:a16="http://schemas.microsoft.com/office/drawing/2014/main" id="{40F0153B-F6DF-4F86-71D6-7B3A7FAAFF4B}"/>
              </a:ext>
            </a:extLst>
          </p:cNvPr>
          <p:cNvCxnSpPr>
            <a:cxnSpLocks/>
          </p:cNvCxnSpPr>
          <p:nvPr/>
        </p:nvCxnSpPr>
        <p:spPr>
          <a:xfrm>
            <a:off x="6895000" y="1179334"/>
            <a:ext cx="0" cy="3187393"/>
          </a:xfrm>
          <a:prstGeom prst="straightConnector1">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pic>
        <p:nvPicPr>
          <p:cNvPr id="14" name="Picture 9">
            <a:extLst>
              <a:ext uri="{FF2B5EF4-FFF2-40B4-BE49-F238E27FC236}">
                <a16:creationId xmlns:a16="http://schemas.microsoft.com/office/drawing/2014/main" id="{EBE897D3-AA2D-6D43-B976-C1A84EB1D99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rot="1260000">
            <a:off x="7031569" y="2057798"/>
            <a:ext cx="1151504" cy="574095"/>
          </a:xfrm>
          <a:prstGeom prst="rect">
            <a:avLst/>
          </a:prstGeom>
        </p:spPr>
      </p:pic>
      <p:pic>
        <p:nvPicPr>
          <p:cNvPr id="15" name="Picture 9">
            <a:extLst>
              <a:ext uri="{FF2B5EF4-FFF2-40B4-BE49-F238E27FC236}">
                <a16:creationId xmlns:a16="http://schemas.microsoft.com/office/drawing/2014/main" id="{2644E1B0-2FA4-06F9-BCB1-C6FBD741876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rot="19020000" flipH="1" flipV="1">
            <a:off x="8135571" y="2884199"/>
            <a:ext cx="1031173" cy="484955"/>
          </a:xfrm>
          <a:prstGeom prst="rect">
            <a:avLst/>
          </a:prstGeom>
        </p:spPr>
      </p:pic>
      <p:pic>
        <p:nvPicPr>
          <p:cNvPr id="16" name="Picture 9">
            <a:extLst>
              <a:ext uri="{FF2B5EF4-FFF2-40B4-BE49-F238E27FC236}">
                <a16:creationId xmlns:a16="http://schemas.microsoft.com/office/drawing/2014/main" id="{189DF831-80F2-DE4D-92F7-150E0862A41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rot="18900000" flipH="1" flipV="1">
            <a:off x="7136568" y="4183993"/>
            <a:ext cx="1070960" cy="549532"/>
          </a:xfrm>
          <a:prstGeom prst="rect">
            <a:avLst/>
          </a:prstGeom>
        </p:spPr>
      </p:pic>
      <p:sp>
        <p:nvSpPr>
          <p:cNvPr id="17" name="textruta 1">
            <a:extLst>
              <a:ext uri="{FF2B5EF4-FFF2-40B4-BE49-F238E27FC236}">
                <a16:creationId xmlns:a16="http://schemas.microsoft.com/office/drawing/2014/main" id="{2C763A92-FA34-4E0B-D01A-D55759A30BD0}"/>
              </a:ext>
            </a:extLst>
          </p:cNvPr>
          <p:cNvSpPr txBox="1"/>
          <p:nvPr/>
        </p:nvSpPr>
        <p:spPr>
          <a:xfrm>
            <a:off x="8206640" y="2177170"/>
            <a:ext cx="2633200" cy="501035"/>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Pct val="100000"/>
              <a:buFontTx/>
              <a:buNone/>
              <a:tabLst/>
              <a:defRPr/>
            </a:pPr>
            <a:r>
              <a:rPr kumimoji="0" lang="sv-SE" sz="2000" b="0" i="0" u="none" strike="noStrike" kern="1200" cap="none" spc="0" normalizeH="0" baseline="0" noProof="0">
                <a:ln>
                  <a:noFill/>
                </a:ln>
                <a:solidFill>
                  <a:prstClr val="black"/>
                </a:solidFill>
                <a:effectLst/>
                <a:uLnTx/>
                <a:uFillTx/>
                <a:latin typeface="Libre Franklin"/>
                <a:ea typeface="+mn-ea"/>
                <a:cs typeface="+mn-cs"/>
              </a:rPr>
              <a:t>Konsensusbeslut?</a:t>
            </a:r>
            <a:endParaRPr kumimoji="0" lang="sv-SE" sz="2000" b="0" i="0" u="none" strike="noStrike" kern="1200" cap="none" spc="0" normalizeH="0" baseline="0" noProof="0">
              <a:ln>
                <a:noFill/>
              </a:ln>
              <a:solidFill>
                <a:prstClr val="black"/>
              </a:solidFill>
              <a:effectLst/>
              <a:uLnTx/>
              <a:uFillTx/>
              <a:latin typeface="Libre Franklin" pitchFamily="2" charset="77"/>
              <a:ea typeface="+mn-ea"/>
              <a:cs typeface="+mn-cs"/>
            </a:endParaRPr>
          </a:p>
        </p:txBody>
      </p:sp>
      <p:sp>
        <p:nvSpPr>
          <p:cNvPr id="18" name="textruta 1">
            <a:extLst>
              <a:ext uri="{FF2B5EF4-FFF2-40B4-BE49-F238E27FC236}">
                <a16:creationId xmlns:a16="http://schemas.microsoft.com/office/drawing/2014/main" id="{878623B2-0555-5DC2-33F7-2A15FC337D78}"/>
              </a:ext>
            </a:extLst>
          </p:cNvPr>
          <p:cNvSpPr txBox="1"/>
          <p:nvPr/>
        </p:nvSpPr>
        <p:spPr>
          <a:xfrm>
            <a:off x="2549759" y="4553576"/>
            <a:ext cx="5125841" cy="962699"/>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2000" b="0" i="0" u="none" strike="noStrike" kern="1200" cap="none" spc="0" normalizeH="0" baseline="0" noProof="0">
                <a:ln>
                  <a:noFill/>
                </a:ln>
                <a:solidFill>
                  <a:prstClr val="black"/>
                </a:solidFill>
                <a:effectLst/>
                <a:uLnTx/>
                <a:uFillTx/>
                <a:latin typeface="Libre Franklin"/>
                <a:ea typeface="+mn-ea"/>
                <a:cs typeface="+mn-cs"/>
              </a:rPr>
              <a:t>Diskussion, mer underlag efterfrågas, jämkning, nytt förslag till beslut inkommer</a:t>
            </a:r>
          </a:p>
        </p:txBody>
      </p:sp>
      <p:sp>
        <p:nvSpPr>
          <p:cNvPr id="19" name="textruta 1">
            <a:extLst>
              <a:ext uri="{FF2B5EF4-FFF2-40B4-BE49-F238E27FC236}">
                <a16:creationId xmlns:a16="http://schemas.microsoft.com/office/drawing/2014/main" id="{7C44E28C-F75F-8AD4-FE27-21E97472B13B}"/>
              </a:ext>
            </a:extLst>
          </p:cNvPr>
          <p:cNvSpPr txBox="1"/>
          <p:nvPr/>
        </p:nvSpPr>
        <p:spPr>
          <a:xfrm>
            <a:off x="7664198" y="3520356"/>
            <a:ext cx="2633200" cy="501035"/>
          </a:xfrm>
          <a:prstGeom prst="rect">
            <a:avLst/>
          </a:prstGeom>
          <a:noFill/>
        </p:spPr>
        <p:txBody>
          <a:bodyPr wrap="square" lIns="91440" tIns="45720" rIns="91440" bIns="45720" rtlCol="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sv-SE" sz="2000" b="0" i="0" u="none" strike="noStrike" kern="1200" cap="none" spc="0" normalizeH="0" baseline="0" noProof="0">
                <a:ln>
                  <a:noFill/>
                </a:ln>
                <a:solidFill>
                  <a:prstClr val="black"/>
                </a:solidFill>
                <a:effectLst/>
                <a:uLnTx/>
                <a:uFillTx/>
                <a:latin typeface="Libre Franklin"/>
                <a:ea typeface="+mn-ea"/>
                <a:cs typeface="+mn-cs"/>
              </a:rPr>
              <a:t>Votering</a:t>
            </a:r>
            <a:r>
              <a:rPr kumimoji="0" lang="sv-SE" sz="1800" b="0" i="0" u="none" strike="noStrike" kern="1200" cap="none" spc="0" normalizeH="0" baseline="0" noProof="0">
                <a:ln>
                  <a:noFill/>
                </a:ln>
                <a:solidFill>
                  <a:prstClr val="black"/>
                </a:solidFill>
                <a:effectLst/>
                <a:uLnTx/>
                <a:uFillTx/>
                <a:latin typeface="Calibri"/>
                <a:ea typeface="+mn-ea"/>
                <a:cs typeface="Calibri"/>
              </a:rPr>
              <a:t>?</a:t>
            </a:r>
            <a:endParaRPr kumimoji="0" lang="sv-SE" sz="1800" b="0" i="0" u="none" strike="noStrike" kern="1200" cap="none" spc="0" normalizeH="0" baseline="0" noProof="0">
              <a:ln>
                <a:noFill/>
              </a:ln>
              <a:solidFill>
                <a:prstClr val="black"/>
              </a:solidFill>
              <a:effectLst/>
              <a:uLnTx/>
              <a:uFillTx/>
              <a:latin typeface="Aptos" panose="020B0004020202020204"/>
              <a:ea typeface="+mn-ea"/>
              <a:cs typeface="+mn-cs"/>
            </a:endParaRPr>
          </a:p>
        </p:txBody>
      </p:sp>
      <p:pic>
        <p:nvPicPr>
          <p:cNvPr id="20" name="Picture 8">
            <a:extLst>
              <a:ext uri="{FF2B5EF4-FFF2-40B4-BE49-F238E27FC236}">
                <a16:creationId xmlns:a16="http://schemas.microsoft.com/office/drawing/2014/main" id="{35FDC704-FED7-B342-8208-E732DE6B843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p:blipFill>
        <p:spPr>
          <a:xfrm rot="18060000">
            <a:off x="7623447" y="3818615"/>
            <a:ext cx="3254130" cy="703498"/>
          </a:xfrm>
          <a:prstGeom prst="rect">
            <a:avLst/>
          </a:prstGeom>
        </p:spPr>
      </p:pic>
    </p:spTree>
    <p:extLst>
      <p:ext uri="{BB962C8B-B14F-4D97-AF65-F5344CB8AC3E}">
        <p14:creationId xmlns:p14="http://schemas.microsoft.com/office/powerpoint/2010/main" val="2309652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D9406E-88F4-8622-21BB-E46EEB5FF623}"/>
            </a:ext>
          </a:extLst>
        </p:cNvPr>
        <p:cNvGrpSpPr/>
        <p:nvPr/>
      </p:nvGrpSpPr>
      <p:grpSpPr>
        <a:xfrm>
          <a:off x="0" y="0"/>
          <a:ext cx="0" cy="0"/>
          <a:chOff x="0" y="0"/>
          <a:chExt cx="0" cy="0"/>
        </a:xfrm>
      </p:grpSpPr>
      <p:sp>
        <p:nvSpPr>
          <p:cNvPr id="9" name="textruta 8">
            <a:extLst>
              <a:ext uri="{FF2B5EF4-FFF2-40B4-BE49-F238E27FC236}">
                <a16:creationId xmlns:a16="http://schemas.microsoft.com/office/drawing/2014/main" id="{640DCFA9-6F6B-D40D-CBBC-0E9FBFE5A8D6}"/>
              </a:ext>
            </a:extLst>
          </p:cNvPr>
          <p:cNvSpPr txBox="1"/>
          <p:nvPr/>
        </p:nvSpPr>
        <p:spPr>
          <a:xfrm>
            <a:off x="2893812" y="2979452"/>
            <a:ext cx="6498618" cy="646331"/>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3600" b="1" i="0" u="none" strike="noStrike" kern="1200" cap="none" spc="0" normalizeH="0" baseline="0" noProof="0">
                <a:ln>
                  <a:noFill/>
                </a:ln>
                <a:solidFill>
                  <a:prstClr val="black"/>
                </a:solidFill>
                <a:effectLst/>
                <a:uLnTx/>
                <a:uFillTx/>
                <a:latin typeface="Libre Franklin Black"/>
                <a:ea typeface="+mn-ea"/>
                <a:cs typeface="+mn-cs"/>
              </a:rPr>
              <a:t>Dokumentera ett möte</a:t>
            </a:r>
          </a:p>
        </p:txBody>
      </p:sp>
      <p:sp>
        <p:nvSpPr>
          <p:cNvPr id="3" name="textruta 2">
            <a:extLst>
              <a:ext uri="{FF2B5EF4-FFF2-40B4-BE49-F238E27FC236}">
                <a16:creationId xmlns:a16="http://schemas.microsoft.com/office/drawing/2014/main" id="{A37351AC-0AB2-DE4C-B69B-40325E868ADD}"/>
              </a:ext>
            </a:extLst>
          </p:cNvPr>
          <p:cNvSpPr txBox="1"/>
          <p:nvPr/>
        </p:nvSpPr>
        <p:spPr>
          <a:xfrm rot="5400000">
            <a:off x="9215337" y="2781606"/>
            <a:ext cx="4362981" cy="400110"/>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srgbClr val="D8232A"/>
                </a:solidFill>
                <a:effectLst/>
                <a:uLnTx/>
                <a:uFillTx/>
                <a:latin typeface="Libre Franklin" pitchFamily="2" charset="77"/>
                <a:ea typeface="+mn-lt"/>
                <a:cs typeface="+mn-lt"/>
              </a:rPr>
              <a:t>Grunderna i mötesteknik</a:t>
            </a:r>
          </a:p>
        </p:txBody>
      </p:sp>
      <p:pic>
        <p:nvPicPr>
          <p:cNvPr id="7" name="Picture 8">
            <a:extLst>
              <a:ext uri="{FF2B5EF4-FFF2-40B4-BE49-F238E27FC236}">
                <a16:creationId xmlns:a16="http://schemas.microsoft.com/office/drawing/2014/main" id="{BDE4271B-322D-4F78-7EB6-B6B733536C5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flipH="1">
            <a:off x="1119395" y="1322884"/>
            <a:ext cx="3626676" cy="1035261"/>
          </a:xfrm>
          <a:prstGeom prst="rect">
            <a:avLst/>
          </a:prstGeom>
        </p:spPr>
      </p:pic>
      <p:sp>
        <p:nvSpPr>
          <p:cNvPr id="10" name="textruta 2">
            <a:extLst>
              <a:ext uri="{FF2B5EF4-FFF2-40B4-BE49-F238E27FC236}">
                <a16:creationId xmlns:a16="http://schemas.microsoft.com/office/drawing/2014/main" id="{2F85E000-6FCC-2512-D377-18F5E1513E38}"/>
              </a:ext>
            </a:extLst>
          </p:cNvPr>
          <p:cNvSpPr txBox="1"/>
          <p:nvPr/>
        </p:nvSpPr>
        <p:spPr>
          <a:xfrm>
            <a:off x="1400032" y="1510453"/>
            <a:ext cx="3332041" cy="400110"/>
          </a:xfrm>
          <a:prstGeom prst="rect">
            <a:avLst/>
          </a:prstGeom>
          <a:noFill/>
        </p:spPr>
        <p:txBody>
          <a:bodyPr wrap="square" lIns="91440" tIns="45720" rIns="91440" bIns="4572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prstClr val="white"/>
                </a:solidFill>
                <a:effectLst/>
                <a:uLnTx/>
                <a:uFillTx/>
                <a:latin typeface="Libre Franklin"/>
                <a:ea typeface="+mn-lt"/>
                <a:cs typeface="+mn-lt"/>
              </a:rPr>
              <a:t>Vad ska dokumenteras?</a:t>
            </a:r>
            <a:endParaRPr kumimoji="0" lang="sv-SE" sz="1800" b="0" i="0" u="none" strike="noStrike" kern="1200" cap="none" spc="0" normalizeH="0" baseline="0" noProof="0">
              <a:ln>
                <a:noFill/>
              </a:ln>
              <a:solidFill>
                <a:prstClr val="black"/>
              </a:solidFill>
              <a:effectLst/>
              <a:uLnTx/>
              <a:uFillTx/>
              <a:latin typeface="Aptos" panose="020B0004020202020204"/>
              <a:ea typeface="+mn-ea"/>
              <a:cs typeface="+mn-cs"/>
            </a:endParaRPr>
          </a:p>
        </p:txBody>
      </p:sp>
      <p:pic>
        <p:nvPicPr>
          <p:cNvPr id="2" name="Picture 8">
            <a:extLst>
              <a:ext uri="{FF2B5EF4-FFF2-40B4-BE49-F238E27FC236}">
                <a16:creationId xmlns:a16="http://schemas.microsoft.com/office/drawing/2014/main" id="{829B62ED-8780-CCC9-FFC2-FFD14D252C3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6251166" y="1573178"/>
            <a:ext cx="4353942" cy="1015469"/>
          </a:xfrm>
          <a:prstGeom prst="rect">
            <a:avLst/>
          </a:prstGeom>
        </p:spPr>
      </p:pic>
      <p:sp>
        <p:nvSpPr>
          <p:cNvPr id="4" name="textruta 2">
            <a:extLst>
              <a:ext uri="{FF2B5EF4-FFF2-40B4-BE49-F238E27FC236}">
                <a16:creationId xmlns:a16="http://schemas.microsoft.com/office/drawing/2014/main" id="{1600D9AF-DA71-AC45-7C7B-8C67819A4753}"/>
              </a:ext>
            </a:extLst>
          </p:cNvPr>
          <p:cNvSpPr txBox="1"/>
          <p:nvPr/>
        </p:nvSpPr>
        <p:spPr>
          <a:xfrm>
            <a:off x="6498754" y="1743975"/>
            <a:ext cx="4016549" cy="400110"/>
          </a:xfrm>
          <a:prstGeom prst="rect">
            <a:avLst/>
          </a:prstGeom>
          <a:noFill/>
        </p:spPr>
        <p:txBody>
          <a:bodyPr wrap="square" lIns="91440" tIns="45720" rIns="91440" bIns="4572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prstClr val="white"/>
                </a:solidFill>
                <a:effectLst/>
                <a:uLnTx/>
                <a:uFillTx/>
                <a:latin typeface="Libre Franklin"/>
                <a:ea typeface="+mn-lt"/>
                <a:cs typeface="+mn-lt"/>
              </a:rPr>
              <a:t>För vem dokumenteras mötet?</a:t>
            </a:r>
            <a:endParaRPr kumimoji="0" lang="sv-SE" sz="1800" b="0" i="0" u="none" strike="noStrike" kern="1200" cap="none" spc="0" normalizeH="0" baseline="0" noProof="0">
              <a:ln>
                <a:noFill/>
              </a:ln>
              <a:solidFill>
                <a:prstClr val="white"/>
              </a:solidFill>
              <a:effectLst/>
              <a:uLnTx/>
              <a:uFillTx/>
              <a:latin typeface="Aptos" panose="020B0004020202020204"/>
              <a:ea typeface="+mn-ea"/>
              <a:cs typeface="+mn-cs"/>
            </a:endParaRPr>
          </a:p>
        </p:txBody>
      </p:sp>
      <p:pic>
        <p:nvPicPr>
          <p:cNvPr id="5" name="Picture 8">
            <a:extLst>
              <a:ext uri="{FF2B5EF4-FFF2-40B4-BE49-F238E27FC236}">
                <a16:creationId xmlns:a16="http://schemas.microsoft.com/office/drawing/2014/main" id="{4182C900-BECF-762C-6A38-0FBCCDCF33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rot="10800000">
            <a:off x="3446299" y="4084590"/>
            <a:ext cx="3103679" cy="1401416"/>
          </a:xfrm>
          <a:prstGeom prst="rect">
            <a:avLst/>
          </a:prstGeom>
        </p:spPr>
      </p:pic>
      <p:sp>
        <p:nvSpPr>
          <p:cNvPr id="8" name="textruta 2">
            <a:extLst>
              <a:ext uri="{FF2B5EF4-FFF2-40B4-BE49-F238E27FC236}">
                <a16:creationId xmlns:a16="http://schemas.microsoft.com/office/drawing/2014/main" id="{5239E83A-DC4C-C7A6-E32C-07D47E724D50}"/>
              </a:ext>
            </a:extLst>
          </p:cNvPr>
          <p:cNvSpPr txBox="1"/>
          <p:nvPr/>
        </p:nvSpPr>
        <p:spPr>
          <a:xfrm>
            <a:off x="3757624" y="4578938"/>
            <a:ext cx="3332041" cy="707886"/>
          </a:xfrm>
          <a:prstGeom prst="rect">
            <a:avLst/>
          </a:prstGeom>
          <a:noFill/>
        </p:spPr>
        <p:txBody>
          <a:bodyPr wrap="square" lIns="91440" tIns="45720" rIns="91440" bIns="45720" anchor="t">
            <a:spAutoFit/>
          </a:bodyPr>
          <a:ls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1" i="0" u="none" strike="noStrike" kern="1200" cap="none" spc="0" normalizeH="0" baseline="0" noProof="0">
                <a:ln>
                  <a:noFill/>
                </a:ln>
                <a:solidFill>
                  <a:prstClr val="white"/>
                </a:solidFill>
                <a:effectLst/>
                <a:uLnTx/>
                <a:uFillTx/>
                <a:latin typeface="Libre Franklin"/>
                <a:ea typeface="+mn-lt"/>
                <a:cs typeface="+mn-lt"/>
              </a:rPr>
              <a:t>Hur sparar vi dokumentationen?</a:t>
            </a:r>
            <a:endParaRPr kumimoji="0" lang="sv-SE" sz="2000" b="1" i="0" u="none" strike="noStrike" kern="1200" cap="none" spc="0" normalizeH="0" baseline="0" noProof="0">
              <a:ln>
                <a:noFill/>
              </a:ln>
              <a:solidFill>
                <a:prstClr val="white"/>
              </a:solidFill>
              <a:effectLst/>
              <a:uLnTx/>
              <a:uFillTx/>
              <a:latin typeface="Libre Franklin"/>
              <a:ea typeface="+mn-ea"/>
              <a:cs typeface="Calibri"/>
            </a:endParaRPr>
          </a:p>
        </p:txBody>
      </p:sp>
    </p:spTree>
    <p:extLst>
      <p:ext uri="{BB962C8B-B14F-4D97-AF65-F5344CB8AC3E}">
        <p14:creationId xmlns:p14="http://schemas.microsoft.com/office/powerpoint/2010/main" val="64565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8232A"/>
        </a:solidFill>
        <a:effectLst/>
      </p:bgPr>
    </p:bg>
    <p:spTree>
      <p:nvGrpSpPr>
        <p:cNvPr id="1" name="">
          <a:extLst>
            <a:ext uri="{FF2B5EF4-FFF2-40B4-BE49-F238E27FC236}">
              <a16:creationId xmlns:a16="http://schemas.microsoft.com/office/drawing/2014/main" id="{F4A7389E-29CF-8B50-E921-D4707C22D8D7}"/>
            </a:ext>
          </a:extLst>
        </p:cNvPr>
        <p:cNvGrpSpPr/>
        <p:nvPr/>
      </p:nvGrpSpPr>
      <p:grpSpPr>
        <a:xfrm>
          <a:off x="0" y="0"/>
          <a:ext cx="0" cy="0"/>
          <a:chOff x="0" y="0"/>
          <a:chExt cx="0" cy="0"/>
        </a:xfrm>
      </p:grpSpPr>
      <p:pic>
        <p:nvPicPr>
          <p:cNvPr id="9" name="Picture 9">
            <a:extLst>
              <a:ext uri="{FF2B5EF4-FFF2-40B4-BE49-F238E27FC236}">
                <a16:creationId xmlns:a16="http://schemas.microsoft.com/office/drawing/2014/main" id="{AACD88AB-B548-E6E4-D51F-AF8ACA693F2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903933" y="2032507"/>
            <a:ext cx="3969268" cy="2680742"/>
          </a:xfrm>
          <a:prstGeom prst="rect">
            <a:avLst/>
          </a:prstGeom>
        </p:spPr>
      </p:pic>
      <p:sp>
        <p:nvSpPr>
          <p:cNvPr id="11" name="textruta 10">
            <a:extLst>
              <a:ext uri="{FF2B5EF4-FFF2-40B4-BE49-F238E27FC236}">
                <a16:creationId xmlns:a16="http://schemas.microsoft.com/office/drawing/2014/main" id="{8FDA8A55-B5FF-1BCB-E1C9-FD1D8ED09D77}"/>
              </a:ext>
            </a:extLst>
          </p:cNvPr>
          <p:cNvSpPr txBox="1"/>
          <p:nvPr/>
        </p:nvSpPr>
        <p:spPr>
          <a:xfrm>
            <a:off x="5284544" y="2303675"/>
            <a:ext cx="4720574" cy="646331"/>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3600" b="1" i="0" u="none" strike="noStrike" kern="1200" cap="none" spc="0" normalizeH="0" baseline="0" noProof="0">
                <a:ln>
                  <a:noFill/>
                </a:ln>
                <a:solidFill>
                  <a:prstClr val="white"/>
                </a:solidFill>
                <a:effectLst/>
                <a:uLnTx/>
                <a:uFillTx/>
                <a:latin typeface="Libre Franklin Black"/>
                <a:ea typeface="+mn-ea"/>
                <a:cs typeface="+mn-cs"/>
              </a:rPr>
              <a:t>...när tiden är ute?</a:t>
            </a:r>
            <a:endParaRPr kumimoji="0" lang="sv-SE" sz="1800" b="0" i="0" u="none" strike="noStrike" kern="1200" cap="none" spc="0" normalizeH="0" baseline="0" noProof="0">
              <a:ln>
                <a:noFill/>
              </a:ln>
              <a:solidFill>
                <a:prstClr val="white"/>
              </a:solidFill>
              <a:effectLst/>
              <a:uLnTx/>
              <a:uFillTx/>
              <a:latin typeface="Aptos" panose="020B0004020202020204"/>
              <a:ea typeface="+mn-ea"/>
              <a:cs typeface="+mn-cs"/>
            </a:endParaRPr>
          </a:p>
        </p:txBody>
      </p:sp>
      <p:sp>
        <p:nvSpPr>
          <p:cNvPr id="13" name="textruta 12">
            <a:extLst>
              <a:ext uri="{FF2B5EF4-FFF2-40B4-BE49-F238E27FC236}">
                <a16:creationId xmlns:a16="http://schemas.microsoft.com/office/drawing/2014/main" id="{7139F739-F128-EE97-7B0A-E9575B854D49}"/>
              </a:ext>
            </a:extLst>
          </p:cNvPr>
          <p:cNvSpPr txBox="1"/>
          <p:nvPr/>
        </p:nvSpPr>
        <p:spPr>
          <a:xfrm rot="5400000">
            <a:off x="8670307" y="3348904"/>
            <a:ext cx="5450092" cy="400110"/>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2000" b="0" i="0" u="none" strike="noStrike" kern="1200" cap="none" spc="0" normalizeH="0" baseline="0" noProof="0" dirty="0">
                <a:ln>
                  <a:noFill/>
                </a:ln>
                <a:solidFill>
                  <a:prstClr val="white"/>
                </a:solidFill>
                <a:effectLst/>
                <a:uLnTx/>
                <a:uFillTx/>
                <a:latin typeface="Libre Franklin" pitchFamily="2" charset="77"/>
                <a:ea typeface="+mn-lt"/>
                <a:cs typeface="+mn-lt"/>
              </a:rPr>
              <a:t>Grunderna i mötesteknik</a:t>
            </a:r>
            <a:endParaRPr kumimoji="0" lang="sv-SE" sz="1800" b="0" i="0" u="none" strike="noStrike" kern="1200" cap="none" spc="0" normalizeH="0" baseline="0" noProof="0" dirty="0">
              <a:ln>
                <a:noFill/>
              </a:ln>
              <a:solidFill>
                <a:prstClr val="white"/>
              </a:solidFill>
              <a:effectLst/>
              <a:uLnTx/>
              <a:uFillTx/>
              <a:latin typeface="Libre Franklin" pitchFamily="2" charset="77"/>
              <a:ea typeface="+mn-lt"/>
              <a:cs typeface="+mn-lt"/>
            </a:endParaRPr>
          </a:p>
        </p:txBody>
      </p:sp>
      <p:sp>
        <p:nvSpPr>
          <p:cNvPr id="14" name="textruta 13">
            <a:extLst>
              <a:ext uri="{FF2B5EF4-FFF2-40B4-BE49-F238E27FC236}">
                <a16:creationId xmlns:a16="http://schemas.microsoft.com/office/drawing/2014/main" id="{E3B827AA-5E32-1BCE-2DD9-AA7E63024D02}"/>
              </a:ext>
            </a:extLst>
          </p:cNvPr>
          <p:cNvSpPr txBox="1"/>
          <p:nvPr/>
        </p:nvSpPr>
        <p:spPr>
          <a:xfrm>
            <a:off x="5284544" y="3358438"/>
            <a:ext cx="5304590" cy="1754326"/>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3600" b="1" i="0" u="none" strike="noStrike" kern="1200" cap="none" spc="0" normalizeH="0" baseline="0" noProof="0">
                <a:ln>
                  <a:noFill/>
                </a:ln>
                <a:solidFill>
                  <a:prstClr val="white"/>
                </a:solidFill>
                <a:effectLst/>
                <a:uLnTx/>
                <a:uFillTx/>
                <a:latin typeface="Libre Franklin Black"/>
                <a:ea typeface="+mn-ea"/>
                <a:cs typeface="+mn-cs"/>
              </a:rPr>
              <a:t>...när vi pratat klart om allt på dagordningen?</a:t>
            </a:r>
            <a:endParaRPr kumimoji="0" lang="sv-SE" sz="1800" b="0" i="0" u="none" strike="noStrike" kern="1200" cap="none" spc="0" normalizeH="0" baseline="0" noProof="0">
              <a:ln>
                <a:noFill/>
              </a:ln>
              <a:solidFill>
                <a:prstClr val="white"/>
              </a:solidFill>
              <a:effectLst/>
              <a:uLnTx/>
              <a:uFillTx/>
              <a:latin typeface="Aptos" panose="020B0004020202020204"/>
              <a:ea typeface="+mn-ea"/>
              <a:cs typeface="+mn-cs"/>
            </a:endParaRPr>
          </a:p>
        </p:txBody>
      </p:sp>
      <p:sp>
        <p:nvSpPr>
          <p:cNvPr id="3" name="textruta 2">
            <a:extLst>
              <a:ext uri="{FF2B5EF4-FFF2-40B4-BE49-F238E27FC236}">
                <a16:creationId xmlns:a16="http://schemas.microsoft.com/office/drawing/2014/main" id="{A3013EDC-E247-0F3D-EBA8-A403D38C07E8}"/>
              </a:ext>
            </a:extLst>
          </p:cNvPr>
          <p:cNvSpPr txBox="1"/>
          <p:nvPr/>
        </p:nvSpPr>
        <p:spPr>
          <a:xfrm>
            <a:off x="1491485" y="2526221"/>
            <a:ext cx="3059538" cy="1631216"/>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5000" b="1" i="0" u="none" strike="noStrike" kern="1200" cap="none" spc="0" normalizeH="0" baseline="0" noProof="0">
                <a:ln>
                  <a:noFill/>
                </a:ln>
                <a:solidFill>
                  <a:srgbClr val="D8232A"/>
                </a:solidFill>
                <a:effectLst/>
                <a:uLnTx/>
                <a:uFillTx/>
                <a:latin typeface="Libre Franklin Black"/>
                <a:ea typeface="+mn-ea"/>
                <a:cs typeface="+mn-cs"/>
              </a:rPr>
              <a:t>Avsluta mötet...</a:t>
            </a:r>
            <a:endParaRPr kumimoji="0" lang="sv-SE" sz="1800" b="0" i="0" u="none" strike="noStrike" kern="1200" cap="none" spc="0" normalizeH="0" baseline="0" noProof="0">
              <a:ln>
                <a:noFill/>
              </a:ln>
              <a:solidFill>
                <a:prstClr val="black"/>
              </a:solidFill>
              <a:effectLst/>
              <a:uLnTx/>
              <a:uFillTx/>
              <a:latin typeface="Aptos" panose="020B0004020202020204"/>
              <a:ea typeface="+mn-ea"/>
              <a:cs typeface="+mn-cs"/>
            </a:endParaRPr>
          </a:p>
        </p:txBody>
      </p:sp>
    </p:spTree>
    <p:extLst>
      <p:ext uri="{BB962C8B-B14F-4D97-AF65-F5344CB8AC3E}">
        <p14:creationId xmlns:p14="http://schemas.microsoft.com/office/powerpoint/2010/main" val="357057076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Vänsterpartiet">
  <a:themeElements>
    <a:clrScheme name="V_Temafärger">
      <a:dk1>
        <a:sysClr val="windowText" lastClr="000000"/>
      </a:dk1>
      <a:lt1>
        <a:sysClr val="window" lastClr="FFFFFF"/>
      </a:lt1>
      <a:dk2>
        <a:srgbClr val="565656"/>
      </a:dk2>
      <a:lt2>
        <a:srgbClr val="EDEDED"/>
      </a:lt2>
      <a:accent1>
        <a:srgbClr val="ED1C24"/>
      </a:accent1>
      <a:accent2>
        <a:srgbClr val="000000"/>
      </a:accent2>
      <a:accent3>
        <a:srgbClr val="FFFFFF"/>
      </a:accent3>
      <a:accent4>
        <a:srgbClr val="406618"/>
      </a:accent4>
      <a:accent5>
        <a:srgbClr val="FAA61A"/>
      </a:accent5>
      <a:accent6>
        <a:srgbClr val="565656"/>
      </a:accent6>
      <a:hlink>
        <a:srgbClr val="0563C1"/>
      </a:hlink>
      <a:folHlink>
        <a:srgbClr val="954F72"/>
      </a:folHlink>
    </a:clrScheme>
    <a:fontScheme name="V_Temateckensnitt">
      <a:majorFont>
        <a:latin typeface="Libre Franklin Black"/>
        <a:ea typeface=""/>
        <a:cs typeface=""/>
      </a:majorFont>
      <a:minorFont>
        <a:latin typeface="Libre Franklin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bg1"/>
          </a:solidFill>
        </a:ln>
      </a:spPr>
      <a:bodyPr rtlCol="0" anchor="ctr"/>
      <a:lstStyle>
        <a:defPPr algn="ctr">
          <a:defRPr sz="1600"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1600" dirty="0" smtClean="0"/>
        </a:defPPr>
      </a:lstStyle>
    </a:txDef>
  </a:objectDefaults>
  <a:extraClrSchemeLst/>
  <a:extLst>
    <a:ext uri="{05A4C25C-085E-4340-85A3-A5531E510DB2}">
      <thm15:themeFamily xmlns:thm15="http://schemas.microsoft.com/office/thememl/2012/main" name="V_PowerPointmall.potx" id="{47DF8782-2B87-4413-9EF2-F22614A89809}" vid="{F829354A-DD3A-471A-83D6-4DC4443E7276}"/>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286</TotalTime>
  <Words>4407</Words>
  <Application>Microsoft Macintosh PowerPoint</Application>
  <PresentationFormat>Bredbild</PresentationFormat>
  <Paragraphs>243</Paragraphs>
  <Slides>11</Slides>
  <Notes>11</Notes>
  <HiddenSlides>0</HiddenSlides>
  <MMClips>0</MMClips>
  <ScaleCrop>false</ScaleCrop>
  <HeadingPairs>
    <vt:vector size="6" baseType="variant">
      <vt:variant>
        <vt:lpstr>Använt teckensnitt</vt:lpstr>
      </vt:variant>
      <vt:variant>
        <vt:i4>9</vt:i4>
      </vt:variant>
      <vt:variant>
        <vt:lpstr>Tema</vt:lpstr>
      </vt:variant>
      <vt:variant>
        <vt:i4>3</vt:i4>
      </vt:variant>
      <vt:variant>
        <vt:lpstr>Bildrubriker</vt:lpstr>
      </vt:variant>
      <vt:variant>
        <vt:i4>11</vt:i4>
      </vt:variant>
    </vt:vector>
  </HeadingPairs>
  <TitlesOfParts>
    <vt:vector size="23" baseType="lpstr">
      <vt:lpstr>Aptos</vt:lpstr>
      <vt:lpstr>Aptos Display</vt:lpstr>
      <vt:lpstr>Arial</vt:lpstr>
      <vt:lpstr>Calibri</vt:lpstr>
      <vt:lpstr>Courier New</vt:lpstr>
      <vt:lpstr>Libre Franklin</vt:lpstr>
      <vt:lpstr>Libre Franklin Black</vt:lpstr>
      <vt:lpstr>Libre Franklin Medium</vt:lpstr>
      <vt:lpstr>Symbol</vt:lpstr>
      <vt:lpstr>Office-tema</vt:lpstr>
      <vt:lpstr>1_Office-tema</vt:lpstr>
      <vt:lpstr>Vänsterpartiet</vt:lpstr>
      <vt:lpstr>Grunderna i mötesteknik</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Niels Stöber</dc:creator>
  <cp:lastModifiedBy>Niels Stöber</cp:lastModifiedBy>
  <cp:revision>1</cp:revision>
  <dcterms:created xsi:type="dcterms:W3CDTF">2025-02-27T05:30:03Z</dcterms:created>
  <dcterms:modified xsi:type="dcterms:W3CDTF">2025-02-27T10:16:11Z</dcterms:modified>
</cp:coreProperties>
</file>