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5"/>
  </p:notesMasterIdLst>
  <p:sldIdLst>
    <p:sldId id="256" r:id="rId5"/>
    <p:sldId id="412" r:id="rId6"/>
    <p:sldId id="364" r:id="rId7"/>
    <p:sldId id="359" r:id="rId8"/>
    <p:sldId id="369" r:id="rId9"/>
    <p:sldId id="370" r:id="rId10"/>
    <p:sldId id="371" r:id="rId11"/>
    <p:sldId id="372" r:id="rId12"/>
    <p:sldId id="373" r:id="rId13"/>
    <p:sldId id="374" r:id="rId14"/>
    <p:sldId id="375" r:id="rId15"/>
    <p:sldId id="376" r:id="rId16"/>
    <p:sldId id="378" r:id="rId17"/>
    <p:sldId id="379" r:id="rId18"/>
    <p:sldId id="380" r:id="rId19"/>
    <p:sldId id="381" r:id="rId20"/>
    <p:sldId id="382" r:id="rId21"/>
    <p:sldId id="384" r:id="rId22"/>
    <p:sldId id="383" r:id="rId23"/>
    <p:sldId id="385" r:id="rId24"/>
    <p:sldId id="386" r:id="rId25"/>
    <p:sldId id="387" r:id="rId26"/>
    <p:sldId id="388" r:id="rId27"/>
    <p:sldId id="390" r:id="rId28"/>
    <p:sldId id="389" r:id="rId29"/>
    <p:sldId id="391" r:id="rId30"/>
    <p:sldId id="392" r:id="rId31"/>
    <p:sldId id="396" r:id="rId32"/>
    <p:sldId id="393" r:id="rId33"/>
    <p:sldId id="394" r:id="rId34"/>
    <p:sldId id="395" r:id="rId35"/>
    <p:sldId id="398" r:id="rId36"/>
    <p:sldId id="399" r:id="rId37"/>
    <p:sldId id="400" r:id="rId38"/>
    <p:sldId id="401" r:id="rId39"/>
    <p:sldId id="402" r:id="rId40"/>
    <p:sldId id="403" r:id="rId41"/>
    <p:sldId id="404" r:id="rId42"/>
    <p:sldId id="405" r:id="rId43"/>
    <p:sldId id="406" r:id="rId44"/>
    <p:sldId id="407" r:id="rId45"/>
    <p:sldId id="408" r:id="rId46"/>
    <p:sldId id="409" r:id="rId47"/>
    <p:sldId id="368" r:id="rId48"/>
    <p:sldId id="410" r:id="rId49"/>
    <p:sldId id="411" r:id="rId50"/>
    <p:sldId id="413" r:id="rId51"/>
    <p:sldId id="414" r:id="rId52"/>
    <p:sldId id="415" r:id="rId53"/>
    <p:sldId id="354" r:id="rId54"/>
  </p:sldIdLst>
  <p:sldSz cx="10160000" cy="7620000"/>
  <p:notesSz cx="6794500" cy="9931400"/>
  <p:defaultTextStyle>
    <a:defPPr>
      <a:defRPr lang="en-US"/>
    </a:defPPr>
    <a:lvl1pPr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1pPr>
    <a:lvl2pPr marL="4572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2pPr>
    <a:lvl3pPr marL="9144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3pPr>
    <a:lvl4pPr marL="13716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4pPr>
    <a:lvl5pPr marL="18288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4FF"/>
    <a:srgbClr val="FFE315"/>
    <a:srgbClr val="DA291C"/>
    <a:srgbClr val="FFCD1E"/>
    <a:srgbClr val="73B632"/>
    <a:srgbClr val="FED415"/>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7450B3-0185-439D-91A2-C954F4D3BA97}" v="8" dt="2022-03-01T10:19:50.452"/>
    <p1510:client id="{1BC7F404-AB3E-18CF-14B4-75D41690EB30}" v="60" dt="2022-02-18T11:58:17.594"/>
    <p1510:client id="{1E2B7676-2550-499D-A313-9F6E820013FD}" v="47" dt="2022-02-18T08:57:23.886"/>
    <p1510:client id="{22C6AE9B-734A-4578-BEC1-16A0BB40E4CE}" v="14" dt="2022-02-17T09:48:03.395"/>
    <p1510:client id="{3146BAC3-AA50-46FC-875F-755D30C0B385}" v="38" dt="2022-02-17T09:44:38.257"/>
    <p1510:client id="{517C24BD-8FCF-46C7-BCDC-11E5C672A82C}" v="91" dt="2022-02-18T14:43:39.584"/>
    <p1510:client id="{5EF6AE08-EFEC-4131-81B2-BB6BA6AFC4A9}" v="878" dt="2022-02-17T11:31:47.449"/>
    <p1510:client id="{65E70853-6702-4669-ACE7-9DF402AD793A}" v="242" dt="2022-02-17T15:26:37.108"/>
    <p1510:client id="{8E3AD312-F772-4D03-9703-3A27DDC94583}" v="130" dt="2022-02-17T10:51:35.765"/>
    <p1510:client id="{A21B97EF-C041-448F-B4D4-A52ADAB2B37B}" v="16" dt="2022-02-17T10:24:16.177"/>
    <p1510:client id="{AB1FB05D-B5F4-4F4C-9691-75156ED05899}" v="2" dt="2022-01-09T09:59:54.862"/>
    <p1510:client id="{BC52DF58-4835-479A-ADAE-9C6DD20FC4E3}" v="60" dt="2022-01-09T10:07:25.281"/>
    <p1510:client id="{C83524AF-7DF4-4DDB-891F-0C7E6AEF3840}" v="13" dt="2022-03-08T20:25:09.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400" y="56"/>
      </p:cViewPr>
      <p:guideLst>
        <p:guide orient="horz" pos="2400"/>
        <p:guide pos="3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C4E2279F-A726-9A41-BAE7-CA2B1201D129}" type="datetimeFigureOut">
              <a:rPr lang="sv-SE"/>
              <a:pPr/>
              <a:t>2023-08-17</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A710FF66-0E20-A24B-A4FA-9B8E63EFA060}" type="slidenum">
              <a:rPr/>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err="1">
                <a:ea typeface="+mn-ea"/>
                <a:cs typeface="+mn-cs"/>
              </a:rPr>
              <a:t>Presentera</a:t>
            </a:r>
            <a:r>
              <a:rPr lang="en-US" sz="1200" baseline="0">
                <a:ea typeface="+mn-ea"/>
                <a:cs typeface="+mn-cs"/>
              </a:rPr>
              <a:t> dig för dem </a:t>
            </a:r>
            <a:r>
              <a:rPr lang="en-US" sz="1200" baseline="0" err="1">
                <a:ea typeface="+mn-ea"/>
                <a:cs typeface="+mn-cs"/>
              </a:rPr>
              <a:t>som</a:t>
            </a:r>
            <a:r>
              <a:rPr lang="en-US" sz="1200" baseline="0">
                <a:ea typeface="+mn-ea"/>
                <a:cs typeface="+mn-cs"/>
              </a:rPr>
              <a:t> </a:t>
            </a:r>
            <a:r>
              <a:rPr lang="en-US" sz="1200" baseline="0" err="1">
                <a:ea typeface="+mn-ea"/>
                <a:cs typeface="+mn-cs"/>
              </a:rPr>
              <a:t>ev</a:t>
            </a:r>
            <a:r>
              <a:rPr lang="en-US" sz="1200" baseline="0">
                <a:ea typeface="+mn-ea"/>
                <a:cs typeface="+mn-cs"/>
              </a:rPr>
              <a:t>. </a:t>
            </a:r>
            <a:r>
              <a:rPr lang="en-US" sz="1200" baseline="0" err="1">
                <a:ea typeface="+mn-ea"/>
                <a:cs typeface="+mn-cs"/>
              </a:rPr>
              <a:t>missade</a:t>
            </a:r>
            <a:r>
              <a:rPr lang="en-US" sz="1200" baseline="0">
                <a:ea typeface="+mn-ea"/>
                <a:cs typeface="+mn-cs"/>
              </a:rPr>
              <a:t> </a:t>
            </a:r>
            <a:r>
              <a:rPr lang="en-US" sz="1200" baseline="0" err="1">
                <a:ea typeface="+mn-ea"/>
                <a:cs typeface="+mn-cs"/>
              </a:rPr>
              <a:t>första</a:t>
            </a:r>
            <a:r>
              <a:rPr lang="en-US" sz="1200" baseline="0">
                <a:ea typeface="+mn-ea"/>
                <a:cs typeface="+mn-cs"/>
              </a:rPr>
              <a:t> </a:t>
            </a:r>
            <a:r>
              <a:rPr lang="en-US" sz="1200" baseline="0" err="1">
                <a:ea typeface="+mn-ea"/>
                <a:cs typeface="+mn-cs"/>
              </a:rPr>
              <a:t>tillfället</a:t>
            </a:r>
            <a:r>
              <a:rPr lang="en-US" sz="1200" baseline="0">
                <a:ea typeface="+mn-ea"/>
                <a:cs typeface="+mn-cs"/>
              </a:rPr>
              <a:t>.</a:t>
            </a:r>
          </a:p>
          <a:p>
            <a:r>
              <a:rPr lang="en-US" baseline="0"/>
              <a:t>Tills </a:t>
            </a:r>
            <a:r>
              <a:rPr lang="en-US" baseline="0" err="1"/>
              <a:t>idag</a:t>
            </a:r>
            <a:r>
              <a:rPr lang="en-US" baseline="0"/>
              <a:t> </a:t>
            </a:r>
            <a:r>
              <a:rPr lang="en-US" baseline="0" err="1"/>
              <a:t>är</a:t>
            </a:r>
            <a:r>
              <a:rPr lang="en-US" baseline="0"/>
              <a:t> det bra om de </a:t>
            </a:r>
            <a:r>
              <a:rPr lang="en-US" baseline="0" err="1"/>
              <a:t>läst</a:t>
            </a:r>
            <a:r>
              <a:rPr lang="en-US" baseline="0"/>
              <a:t> </a:t>
            </a:r>
            <a:r>
              <a:rPr lang="en-US" baseline="0" err="1"/>
              <a:t>sidorna</a:t>
            </a:r>
            <a:r>
              <a:rPr lang="en-US" baseline="0"/>
              <a:t> 19-32</a:t>
            </a:r>
          </a:p>
        </p:txBody>
      </p:sp>
      <p:sp>
        <p:nvSpPr>
          <p:cNvPr id="4" name="Slide Number Placeholder 3"/>
          <p:cNvSpPr>
            <a:spLocks noGrp="1"/>
          </p:cNvSpPr>
          <p:nvPr>
            <p:ph type="sldNum" sz="quarter" idx="10"/>
          </p:nvPr>
        </p:nvSpPr>
        <p:spPr/>
        <p:txBody>
          <a:bodyPr/>
          <a:lstStyle/>
          <a:p>
            <a:fld id="{A710FF66-0E20-A24B-A4FA-9B8E63EFA060}" type="slidenum">
              <a: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a:solidFill>
                  <a:schemeClr val="tx1"/>
                </a:solidFill>
                <a:latin typeface="+mn-lt"/>
                <a:ea typeface="+mn-ea"/>
                <a:cs typeface="+mn-cs"/>
              </a:rPr>
              <a:t>Skriv </a:t>
            </a:r>
            <a:r>
              <a:rPr sz="1200" kern="1200">
                <a:solidFill>
                  <a:schemeClr val="tx1"/>
                </a:solidFill>
                <a:latin typeface="+mn-lt"/>
                <a:ea typeface="+mn-ea"/>
                <a:cs typeface="+mn-cs"/>
              </a:rPr>
              <a:t>ner vem som gör vad i styrelsen. Vem gör dagordning, skriver protokoll och förbereder politiska diskussioner? Vem skriver förslag på verksamhetsplanering och verksamhetsberättelse? Vem förbereder fika och plockar undan efter mötet? Vad belönas i Vänsterpartiet? Är det samma saker oavsett kön</a:t>
            </a:r>
            <a:r>
              <a:rPr lang="sv-SE" sz="1200" kern="1200">
                <a:solidFill>
                  <a:schemeClr val="tx1"/>
                </a:solidFill>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För statistik över hur många kvinnor som är aktiva, vilka frågor de jobbar med, vems förslag som går igenom på mötena, talarstatistik, ansvarsområden, förtroendeuppdrag och dylikt.</a:t>
            </a:r>
            <a:r>
              <a:rPr lang="sv-SE" sz="1200" kern="1200">
                <a:solidFill>
                  <a:schemeClr val="tx1"/>
                </a:solidFill>
                <a:latin typeface="+mn-lt"/>
                <a:ea typeface="+mn-ea"/>
                <a:cs typeface="+mn-cs"/>
              </a:rPr>
              <a:t> </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Styrelsen måste även vara noga med hur de fördelar ansvaret mellan de aktiva medlemmarna i föreningen, distriktet, eller partiet. Lär känna era kvinnliga medlemmar ordentligt så ni vet vad de är intresserade av och vill jobba med så att ni kan stötta dem i detta. Nöj er inte med svar från kvinnor som hänvisar till att de inte kan eller har kunskap nog för uppdraget. Erbjud stöd och hjälp, och se det som ert ansvar att se till att kvinnor klarar av det uppdrag de fått. Följ upp hur arbetet går så att ni kan hjälpa till innan det är meningen att en uppgift ska vara klar. Att misslyckas stärker inte någon.</a:t>
            </a:r>
            <a:r>
              <a:rPr lang="sv-SE" sz="1200" kern="1200">
                <a:solidFill>
                  <a:schemeClr val="tx1"/>
                </a:solidFill>
                <a:latin typeface="+mn-lt"/>
                <a:ea typeface="+mn-ea"/>
                <a:cs typeface="+mn-cs"/>
              </a:rPr>
              <a:t> </a:t>
            </a:r>
            <a:r>
              <a:rPr sz="1200" kern="1200">
                <a:solidFill>
                  <a:schemeClr val="tx1"/>
                </a:solidFill>
                <a:latin typeface="+mn-lt"/>
                <a:ea typeface="+mn-ea"/>
                <a:cs typeface="+mn-cs"/>
              </a:rPr>
              <a:t>Lyft fram kvinnor och använd kvinnor som positiva exempel. Beröm och stötta kvinnors arbete och synpunkter. Använd er av olika arbetssätt och olika sätt att diskutera för att skapa utrymme för kvinnor. Var noga med att det fungerar på mötena, det är ert ansvar att det gör det. Var inte rädda för att utveckla och prova nya metoder för att ge kvinnor plats och makt i organisationen. Kontakta andra styrelser för att utbyta idéer och erfarenheter. </a:t>
            </a:r>
            <a:endParaRPr lang="sv-SE" sz="1200" kern="1200">
              <a:solidFill>
                <a:schemeClr val="tx1"/>
              </a:solidFill>
              <a:latin typeface="+mn-lt"/>
              <a:ea typeface="+mn-ea"/>
              <a:cs typeface="+mn-cs"/>
            </a:endParaRPr>
          </a:p>
          <a:p>
            <a:endParaRPr lang="sv-SE" sz="1200" kern="1200">
              <a:solidFill>
                <a:schemeClr val="tx1"/>
              </a:solidFill>
              <a:latin typeface="+mn-lt"/>
              <a:ea typeface="+mn-ea"/>
              <a:cs typeface="+mn-cs"/>
            </a:endParaRPr>
          </a:p>
          <a:p>
            <a:r>
              <a:rPr sz="1200" kern="1200">
                <a:solidFill>
                  <a:schemeClr val="tx1"/>
                </a:solidFill>
                <a:latin typeface="+mn-lt"/>
                <a:ea typeface="+mn-ea"/>
                <a:cs typeface="+mn-cs"/>
              </a:rPr>
              <a:t>Som styrelseledamot ska du vara en självklar person andra kan vända sig till. Som styrelse är det er roll att leda partiföreningens arbete. Detta kräver att ni är lyhörda för hur arbetet fungerar och för medlemmarnas synpunkter.</a:t>
            </a:r>
            <a:r>
              <a:rPr lang="sv-SE" sz="1200" kern="1200" baseline="0">
                <a:solidFill>
                  <a:schemeClr val="tx1"/>
                </a:solidFill>
                <a:latin typeface="+mn-lt"/>
                <a:ea typeface="+mn-ea"/>
                <a:cs typeface="+mn-cs"/>
              </a:rPr>
              <a:t> </a:t>
            </a:r>
            <a:r>
              <a:rPr sz="1200" kern="1200">
                <a:solidFill>
                  <a:schemeClr val="tx1"/>
                </a:solidFill>
                <a:latin typeface="+mn-lt"/>
                <a:ea typeface="+mn-ea"/>
                <a:cs typeface="+mn-cs"/>
              </a:rPr>
              <a:t>Diskutera i styrelsen hur ni ska reagera och bemöta härskartekniker och markera mot att kvinnor behandlas illa. Det är en trygghet för medlemmarna att veta att det är er roll att reagera. Markera tydligt och låt inte saker passera.Tydliga strukturer skapar trygghet. Ta fram en plan för hur det ska gå till om en kvinna känner sig kränkt eller orättvist behandlad. Utse kontaktpersoner och ansvariga så att det är tydligt vem hon ska vända sig till. Skapa kontaktnät på flera nivåer i partiet så att det alltid finns någon att prata med.</a:t>
            </a:r>
            <a:r>
              <a:rPr lang="sv-SE" sz="1200" kern="1200">
                <a:solidFill>
                  <a:schemeClr val="tx1"/>
                </a:solidFill>
                <a:latin typeface="+mn-lt"/>
                <a:ea typeface="+mn-ea"/>
                <a:cs typeface="+mn-cs"/>
              </a:rPr>
              <a:t> </a:t>
            </a:r>
          </a:p>
          <a:p>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11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a:t>När ni kartlagt</a:t>
            </a:r>
            <a:r>
              <a:rPr lang="sv-SE" baseline="0"/>
              <a:t> och tittat på statistiken ser ni vart det brister, </a:t>
            </a:r>
            <a:r>
              <a:rPr lang="sv-SE" sz="1200" kern="1200" baseline="0">
                <a:solidFill>
                  <a:schemeClr val="tx1"/>
                </a:solidFill>
                <a:latin typeface="+mn-lt"/>
                <a:ea typeface="+mn-ea"/>
                <a:cs typeface="+mn-cs"/>
              </a:rPr>
              <a:t>u</a:t>
            </a:r>
            <a:r>
              <a:rPr sz="1200" kern="1200">
                <a:solidFill>
                  <a:schemeClr val="tx1"/>
                </a:solidFill>
                <a:latin typeface="+mn-lt"/>
                <a:ea typeface="+mn-ea"/>
                <a:cs typeface="+mn-cs"/>
              </a:rPr>
              <a:t>tred situationen och gör upp planer på vad ni kan förbättra. Utvärderingar och diskussioner måste vara en återkommande del av verksamheten. Skriv rapporter om hur det ser ut för att kunna förbättr</a:t>
            </a:r>
            <a:r>
              <a:rPr lang="sv-SE" sz="1200" kern="1200">
                <a:solidFill>
                  <a:schemeClr val="tx1"/>
                </a:solidFill>
                <a:latin typeface="+mn-lt"/>
                <a:ea typeface="+mn-ea"/>
                <a:cs typeface="+mn-cs"/>
              </a:rPr>
              <a:t>a</a:t>
            </a:r>
            <a:r>
              <a:rPr lang="sv-SE" sz="1200" kern="1200" baseline="0">
                <a:solidFill>
                  <a:schemeClr val="tx1"/>
                </a:solidFill>
                <a:latin typeface="+mn-lt"/>
                <a:ea typeface="+mn-ea"/>
                <a:cs typeface="+mn-cs"/>
              </a:rPr>
              <a:t> och</a:t>
            </a:r>
            <a:r>
              <a:rPr sz="1200" kern="1200">
                <a:solidFill>
                  <a:schemeClr val="tx1"/>
                </a:solidFill>
                <a:latin typeface="+mn-lt"/>
                <a:ea typeface="+mn-ea"/>
                <a:cs typeface="+mn-cs"/>
              </a:rPr>
              <a:t> utveckla arbetet</a:t>
            </a:r>
            <a:r>
              <a:rPr lang="sv-SE" sz="1200" kern="1200">
                <a:solidFill>
                  <a:schemeClr val="tx1"/>
                </a:solidFill>
                <a:latin typeface="+mn-lt"/>
                <a:ea typeface="+mn-ea"/>
                <a:cs typeface="+mn-cs"/>
              </a:rPr>
              <a: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En valberedning har två uppdrag, dels att lägga fram ett förslag på en så bra styrelse som möjligt, dels att lägga fram ett förslag som får stöd av en majoritet.</a:t>
            </a:r>
            <a:endParaRPr lang="sv-SE" sz="1200" kern="120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Valberedningen är inte ensam ansvarig för att bryta en sned könsfördelning och bör ta upp frågan med styrelsen om det visar sig svårt att få fram kvinnor till förtroendeuppdrag och poster. Styrelsen måste analysera vad det beror på och vidta åtgärder för att ändra det. </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Stadgarna säger att ”Kvinnor ska vara representerade i valda organ och på förtroendeposter med minst 50 procent om inte synnerliga skäl förhindrar detta”. Det innebär att man kan välja styrelser med enbart kvinnor eller med en majoritet kvinnor men inte styrelser med en majoritet män.</a:t>
            </a:r>
            <a:r>
              <a:rPr lang="sv-SE" sz="1200" kern="1200">
                <a:solidFill>
                  <a:schemeClr val="tx1"/>
                </a:solidFill>
                <a:latin typeface="+mn-lt"/>
                <a:ea typeface="+mn-ea"/>
                <a:cs typeface="+mn-cs"/>
              </a:rPr>
              <a:t> </a:t>
            </a:r>
            <a:r>
              <a:rPr sz="1200" kern="1200">
                <a:solidFill>
                  <a:schemeClr val="tx1"/>
                </a:solidFill>
                <a:latin typeface="+mn-lt"/>
                <a:ea typeface="+mn-ea"/>
                <a:cs typeface="+mn-cs"/>
              </a:rPr>
              <a:t>Om en valberedning, trots ihärdigt arbete, inte lyckas få fram kvinnor som kandidater bör man redovisa vad man gjort för att få in fler nomineringar. Enligt stadgarna får kvoteringsregeln frångås om det finns ”synnerliga skäl” och i så fall ska särskilt beslut om detta fattas och skälen antecknas till protokollet. Vad som kan anses vara synnerliga skäl finns det inte något bestämt om, utan är upp till den väljande församlingen att bedöma.</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Det tillhör valberedningens uppgifter att särskilt gå in för att leta efter kvinnor och stötta kvinnor till att ställa upp. Den ska se till att i god tid få in många nomineringar, eller tillfråga fler kvinnor på eget initiativ. Valberedningen måste motverka vanliga föreställningar så som ”det fanns ingen kvinna som ställde upp/som ville/som var tillräckligt kompetent”. Att valberedningen tar fram internfemini</a:t>
            </a:r>
            <a:r>
              <a:rPr lang="sv-SE" sz="1200" kern="1200">
                <a:solidFill>
                  <a:schemeClr val="tx1"/>
                </a:solidFill>
                <a:latin typeface="+mn-lt"/>
                <a:ea typeface="+mn-ea"/>
                <a:cs typeface="+mn-cs"/>
              </a:rPr>
              <a:t>s</a:t>
            </a:r>
            <a:r>
              <a:rPr sz="1200" kern="1200">
                <a:solidFill>
                  <a:schemeClr val="tx1"/>
                </a:solidFill>
                <a:latin typeface="+mn-lt"/>
                <a:ea typeface="+mn-ea"/>
                <a:cs typeface="+mn-cs"/>
              </a:rPr>
              <a:t>tiskt avvägda förslag är en god grundförutsättning för ett framgångsrikt internfeministiskt arbete.</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Valberedningen bör särskilt uppmuntra kvinnor att ställa upp för omval, eftersom det är vanligare att män omväljs än att kvinnor gör det. Består styrelserna av män som suttit i många år och nyvalda kvinnor kommer de inte fungera jämställt även om de klarar kvoteringsstadgan. Jämställdhet handlar inte bara om vem som väljs, även om vem som väljs till vad. Om det är en majoritet män som innehar de tunga och statusfyllda uppdragen, kommer makten följdaktligen att koncentreras till männen. En jämn könsfördelning på våra kandidater räcker med andra ord inte. Att ta uppdrag som uppfattas som mer ansvarsfyllda kan ibland leda till att kvinnor tackar nej av rädsla för att inte motsvara förväntningarna. För att de kvinnorna ska kunna ta dessa uppdrag behöver det därför ges stöd och bekräftelse</a:t>
            </a:r>
            <a:r>
              <a:rPr lang="sv-SE" sz="1200" kern="1200">
                <a:solidFill>
                  <a:schemeClr val="tx1"/>
                </a:solidFill>
                <a:latin typeface="+mn-lt"/>
                <a:ea typeface="+mn-ea"/>
                <a:cs typeface="+mn-cs"/>
              </a:rPr>
              <a: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En valberedning behöver kunna diskutera sin egen roll i strukturerna på ett självreflekterande sätt. Till exempel kan det vara bra att ha en uttrycklig diskussion om hur könssammansättningen i valberedningen eller de egna fördomarna om kvinnor respektive män i politiken kan påverka arbete</a:t>
            </a:r>
            <a:r>
              <a:rPr lang="sv-SE" sz="1200" kern="1200">
                <a:solidFill>
                  <a:schemeClr val="tx1"/>
                </a:solidFill>
                <a:latin typeface="+mn-lt"/>
                <a:ea typeface="+mn-ea"/>
                <a:cs typeface="+mn-cs"/>
              </a:rPr>
              <a:t>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Ombudsmannen är nog den som känner flest i distriktet och har en möjlighet att vara extra uppmärksam</a:t>
            </a:r>
            <a:r>
              <a:rPr lang="sv-SE" sz="1200" kern="1200">
                <a:solidFill>
                  <a:schemeClr val="tx1"/>
                </a:solidFill>
                <a:latin typeface="+mn-lt"/>
                <a:ea typeface="+mn-ea"/>
                <a:cs typeface="+mn-cs"/>
              </a:rPr>
              <a: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Ombudsmannen kan hjälpa till att lyfta fram kvinnor, tipsa om föreläsare, nominera till valberedningar osv. Ombudsmannen har också tillgång till register och kan föra statistik över hur könfördelningen ser ut på kurser vad gäller föreläsare och talare</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19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Debattklimatet spelar stor roll för möjligheten för fler kvinnor att delta och ta plats i debatt och diskussion</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Att använda sig av en tydlig mötesteknik är en förutsättning för att alla ska ha samma möjlighet att komma till tals. Var noga med formalia. Förbered en dagordning så att alla vet vad mötet ska handla om och inga viktiga punkter glöms bort. Utse en mötesordförande som fördelar ordet så att alla får möjlighet och utrymme att prata. Använd andra- och tredje-talarlista för att släppa in fler i diskussionen och synliggöra om det är någon som tar extra mycket talarutrymme.</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Det är viktigt att föra talarstatistik under alla diskussioner. Vad säger resultatet om hur era möten fungerar? I vilka diskussioner dominerar män och när är det kvinnor som diskuterar?</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Arbeta medvetet för att få upp fler kvinnor i talarstolen. Har man väl stått där en gång är det inte lika svårt nästa gång. Öva på att tala och argumentera på kurser och satsa på förberedelser inför större arrangeman</a:t>
            </a:r>
            <a:r>
              <a:rPr lang="sv-SE" sz="1200" kern="1200">
                <a:solidFill>
                  <a:schemeClr val="tx1"/>
                </a:solidFill>
                <a:latin typeface="+mn-lt"/>
                <a:ea typeface="+mn-ea"/>
                <a:cs typeface="+mn-cs"/>
              </a:rPr>
              <a:t>g.</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Att kvinnors inlägg i debatter nonchaleras eller inte tas på lika stort allvar som mäns går att motverka genom tydlig ansvarsfördelning. Om det är kvinnor som ansvarar för olika punkter på dagordningen, är inledare och föredragande så är det de som lyfter initiativet och fokus i de olika diskussionerna.</a:t>
            </a:r>
            <a:endParaRPr lang="sv-SE"/>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24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Variera formerna för hur diskussionerna ska fungera. Använd rundor för att alla ska ges en möjlighet att yttra sig och använd gruppdiskussioner ibland. Olika former passar olika personer och det är viktigt att alla ges utrymme. Skapa separatistiska forum där kvinnor får möjlighet att diskutera utan män.</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Studier är en viktig del av Vänsterpartiet. Här får vi möjlighet att lära oss mer, utvecklas och argumentera. Studierna kan fylla många funktioner inom det internfeministiska arbetet. Dels för att det ger oss en möjlighet att studera kollektivt och dels för att vi får en möjlighet att integrera ett internfeministiskt arbetssätt i partiet</a:t>
            </a:r>
            <a:r>
              <a:rPr lang="sv-SE" sz="1200" kern="1200">
                <a:solidFill>
                  <a:schemeClr val="tx1"/>
                </a:solidFill>
                <a:latin typeface="+mn-lt"/>
                <a:ea typeface="+mn-ea"/>
                <a:cs typeface="+mn-cs"/>
              </a:rPr>
              <a:t>.</a:t>
            </a: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26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Liksom vid våra möten</a:t>
            </a:r>
            <a:r>
              <a:rPr lang="sv-SE" sz="1200" kern="1200" baseline="0">
                <a:solidFill>
                  <a:schemeClr val="tx1"/>
                </a:solidFill>
                <a:latin typeface="+mn-lt"/>
                <a:ea typeface="+mn-ea"/>
                <a:cs typeface="+mn-cs"/>
              </a:rPr>
              <a:t> är det bra att också vid kurstillfällen ha en tydlig mötesteknik, och s</a:t>
            </a:r>
            <a:r>
              <a:rPr sz="1200" kern="1200">
                <a:solidFill>
                  <a:schemeClr val="tx1"/>
                </a:solidFill>
                <a:latin typeface="+mn-lt"/>
                <a:ea typeface="+mn-ea"/>
                <a:cs typeface="+mn-cs"/>
              </a:rPr>
              <a:t>om arrangörer för en utbildning bör ni alltid se över vem i gruppen som har ansvar för vad. </a:t>
            </a:r>
            <a:r>
              <a:rPr lang="sv-SE" sz="1200" kern="1200">
                <a:solidFill>
                  <a:schemeClr val="tx1"/>
                </a:solidFill>
                <a:latin typeface="+mn-lt"/>
                <a:ea typeface="+mn-ea"/>
                <a:cs typeface="+mn-cs"/>
              </a:rPr>
              <a:t>Vem har</a:t>
            </a:r>
            <a:r>
              <a:rPr sz="1200" kern="1200">
                <a:solidFill>
                  <a:schemeClr val="tx1"/>
                </a:solidFill>
                <a:latin typeface="+mn-lt"/>
                <a:ea typeface="+mn-ea"/>
                <a:cs typeface="+mn-cs"/>
              </a:rPr>
              <a:t> ansvar för det teoretiska innehållet </a:t>
            </a:r>
            <a:r>
              <a:rPr lang="sv-SE" sz="1200" kern="1200">
                <a:solidFill>
                  <a:schemeClr val="tx1"/>
                </a:solidFill>
                <a:latin typeface="+mn-lt"/>
                <a:ea typeface="+mn-ea"/>
                <a:cs typeface="+mn-cs"/>
              </a:rPr>
              <a:t>respektive </a:t>
            </a:r>
            <a:r>
              <a:rPr sz="1200" kern="1200">
                <a:solidFill>
                  <a:schemeClr val="tx1"/>
                </a:solidFill>
                <a:latin typeface="+mn-lt"/>
                <a:ea typeface="+mn-ea"/>
                <a:cs typeface="+mn-cs"/>
              </a:rPr>
              <a:t>mat, fika och städ</a:t>
            </a:r>
            <a:r>
              <a:rPr lang="sv-SE" sz="1200" kern="1200">
                <a:solidFill>
                  <a:schemeClr val="tx1"/>
                </a:solidFill>
                <a:latin typeface="+mn-lt"/>
                <a:ea typeface="+mn-ea"/>
                <a:cs typeface="+mn-cs"/>
              </a:rPr>
              <a: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När vi anordnar utbildningar eller studier bör vi alltid formulera en målsättning kring internfeminism. En målsättning som vi sedan har med oss när vi planerar föredrag och bokar föreläsare. Fundera över vilka föreläsningsämnen ni väljer. Varför har man ofta med arbetarrörelsens historia,</a:t>
            </a:r>
            <a:r>
              <a:rPr lang="sv-SE" sz="1200" kern="1200">
                <a:solidFill>
                  <a:schemeClr val="tx1"/>
                </a:solidFill>
                <a:latin typeface="+mn-lt"/>
                <a:ea typeface="+mn-ea"/>
                <a:cs typeface="+mn-cs"/>
              </a:rPr>
              <a:t> </a:t>
            </a:r>
            <a:r>
              <a:rPr sz="1200" kern="1200">
                <a:solidFill>
                  <a:schemeClr val="tx1"/>
                </a:solidFill>
                <a:latin typeface="+mn-lt"/>
                <a:ea typeface="+mn-ea"/>
                <a:cs typeface="+mn-cs"/>
              </a:rPr>
              <a:t>men sällan kvinnorörelsens? Från vilka organisationer bjuder ni in externa föreläsare och varför?</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Fundera även över vem som föreläser om vad. Se till att ha kvinnor som föreläser om ämnen som marxism och ekonomisk politik. Samtidigt som männen i organisationen är med och tar ansvar för ämnen som feminism och socialpolitik. Det är viktigt att både män och kvinnor utbildar sig i feminism. Det ska vara lika statusfyllt att vara expert på feministisk teori som att vara detsamma på marxistisk teo</a:t>
            </a:r>
            <a:r>
              <a:rPr lang="sv-SE" sz="1200" kern="1200">
                <a:solidFill>
                  <a:schemeClr val="tx1"/>
                </a:solidFill>
                <a:latin typeface="+mn-lt"/>
                <a:ea typeface="+mn-ea"/>
                <a:cs typeface="+mn-cs"/>
              </a:rPr>
              <a:t>ri.</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29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effectLst/>
                <a:latin typeface="+mn-lt"/>
                <a:ea typeface="Geneva" charset="-128"/>
                <a:cs typeface="Geneva" charset="-128"/>
              </a:rPr>
              <a:t>Så,</a:t>
            </a:r>
            <a:r>
              <a:rPr lang="sv-SE" sz="1200" kern="1200" baseline="0">
                <a:solidFill>
                  <a:schemeClr val="tx1"/>
                </a:solidFill>
                <a:effectLst/>
                <a:latin typeface="+mn-lt"/>
                <a:ea typeface="Geneva" charset="-128"/>
                <a:cs typeface="Geneva" charset="-128"/>
              </a:rPr>
              <a:t> vi ska idag prata om </a:t>
            </a:r>
            <a:r>
              <a:rPr sz="1200" kern="1200">
                <a:solidFill>
                  <a:schemeClr val="tx1"/>
                </a:solidFill>
                <a:latin typeface="+mn-lt"/>
                <a:ea typeface="+mn-ea"/>
                <a:cs typeface="+mn-cs"/>
              </a:rPr>
              <a:t>olika verktyg som kan användas i arbetet med att synliggöra och förändra könsmaktsordningen i Vänsterpartiet. Arbetet för en väl fungerande internfeminism måste ske medvetet, på många olika sätt och på alla nivåer i partiet</a:t>
            </a:r>
            <a:r>
              <a:rPr lang="sv-SE" sz="1200" kern="1200">
                <a:solidFill>
                  <a:schemeClr val="tx1"/>
                </a:solidFill>
                <a:latin typeface="+mn-lt"/>
                <a:ea typeface="+mn-ea"/>
                <a:cs typeface="+mn-cs"/>
              </a:rPr>
              <a:t>.</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Kvinnor i partiet måste även få större möjlighet att bli experter. Idag är det mycket vanligare att man hänvisar till män som experter. Kvinnor bör därför aktivt rekryteras till studier på högre nivå.</a:t>
            </a:r>
            <a:r>
              <a:rPr lang="sv-SE" sz="1200" kern="1200">
                <a:solidFill>
                  <a:schemeClr val="tx1"/>
                </a:solidFill>
                <a:latin typeface="+mn-lt"/>
                <a:ea typeface="+mn-ea"/>
                <a:cs typeface="+mn-cs"/>
              </a:rPr>
              <a:t> </a:t>
            </a:r>
            <a:r>
              <a:rPr sz="1200" kern="1200">
                <a:solidFill>
                  <a:schemeClr val="tx1"/>
                </a:solidFill>
                <a:latin typeface="+mn-lt"/>
                <a:ea typeface="+mn-ea"/>
                <a:cs typeface="+mn-cs"/>
              </a:rPr>
              <a:t>För att underlätta arbetet med att hitta kvinnor som är experter inom olika områden kan man sammanställa en talar- och föreläsarbank. På det sättet blir det även lättare att tipsa andra arrangörer eller journalister som vill komma i kontakt med någon från Vänsterpartiet. Finns det brister i talarbanken, gör medvetna satsningar på kvinnor och de ämnen där det sviktar.</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30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Separatistiska studier är ett annat verktyg för att förbättra kvinnors deltagande och kan användas på många olika sätt. I en miljö med enbart kvinnor behöver man inte kämpa för utrymmet på samma sätt och separatism kan därför vara en taktik för att ge kvinnor utrymme både att formulera feministiska dagordningar och att fördjupa teoretiska och ideologiska kunskaper, gärna inom de områden där män annars dominerar. Separatistiska ledarutbildningar för kvinnor är också ett sätt att använda studier för att bygga kvinnliga auktoriteter, exempelvis förtroendevalda i parlamenten</a:t>
            </a:r>
            <a:r>
              <a:rPr lang="sv-SE" sz="1200" kern="1200">
                <a:solidFill>
                  <a:schemeClr val="tx1"/>
                </a:solidFill>
                <a:latin typeface="+mn-lt"/>
                <a:ea typeface="+mn-ea"/>
                <a:cs typeface="+mn-cs"/>
              </a:rPr>
              <a:t>.</a:t>
            </a:r>
          </a:p>
          <a:p>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dirty="0">
                <a:solidFill>
                  <a:schemeClr val="tx1"/>
                </a:solidFill>
                <a:latin typeface="+mn-lt"/>
                <a:ea typeface="+mn-ea"/>
                <a:cs typeface="+mn-cs"/>
              </a:rPr>
              <a:t>För att kunna bygga verkliga kvinnliga förebilder som har en auktoritet i hela partiet behövs ett medvetet arbete.</a:t>
            </a:r>
            <a:endParaRPr lang="sv-SE"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dirty="0">
                <a:solidFill>
                  <a:schemeClr val="tx1"/>
                </a:solidFill>
                <a:latin typeface="+mn-lt"/>
                <a:ea typeface="+mn-ea"/>
                <a:cs typeface="+mn-cs"/>
              </a:rPr>
              <a:t>Det är bra att uppmuntra och lyfta fram kvinnor. Detta kan man göra när man tillsätter politiska uppdrag eller genom att hänvisa till kvinnor vid förfrågningar om föreläsare eller debattörer. Med fler kvinnor som förebilder i organisationen kan bilden av vilka Vänsterpartiet är stärkas både i och uta</a:t>
            </a:r>
            <a:r>
              <a:rPr lang="sv-SE" sz="1200" kern="1200" dirty="0">
                <a:solidFill>
                  <a:schemeClr val="tx1"/>
                </a:solidFill>
                <a:latin typeface="+mn-lt"/>
                <a:ea typeface="+mn-ea"/>
                <a:cs typeface="+mn-cs"/>
              </a:rPr>
              <a:t>n</a:t>
            </a:r>
            <a:r>
              <a:rPr sz="1200" kern="1200" dirty="0">
                <a:solidFill>
                  <a:schemeClr val="tx1"/>
                </a:solidFill>
                <a:latin typeface="+mn-lt"/>
                <a:ea typeface="+mn-ea"/>
                <a:cs typeface="+mn-cs"/>
              </a:rPr>
              <a:t>för organisationen.</a:t>
            </a:r>
            <a:endParaRPr lang="sv-SE" sz="1200" kern="1200" dirty="0">
              <a:solidFill>
                <a:schemeClr val="tx1"/>
              </a:solidFill>
              <a:latin typeface="+mn-lt"/>
              <a:ea typeface="+mn-ea"/>
              <a:cs typeface="+mn-cs"/>
            </a:endParaRPr>
          </a:p>
          <a:p>
            <a:r>
              <a:rPr sz="1200" kern="1200" dirty="0">
                <a:solidFill>
                  <a:schemeClr val="tx1"/>
                </a:solidFill>
                <a:latin typeface="+mn-lt"/>
                <a:ea typeface="+mn-ea"/>
                <a:cs typeface="+mn-cs"/>
              </a:rPr>
              <a:t>Lyft fram de kvinnor i organisationen som har förtroendeuppdrag och är ledare. Ett bra ledarskap behöver inte präglas av vad som uppfattas som manliga egenskaper, utan kan se ut på en rad olika sätt. Använd kvinnor som positiva exempel. Hänvisa till vad andra kvinnor har sagt, skrivit eller gjort, för att faktiskt synliggöra allt det kvinnor gör inom olika områden i partiet</a:t>
            </a:r>
            <a:endParaRPr lang="sv-SE"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dirty="0">
                <a:solidFill>
                  <a:schemeClr val="tx1"/>
                </a:solidFill>
                <a:latin typeface="+mn-lt"/>
                <a:ea typeface="+mn-ea"/>
                <a:cs typeface="+mn-cs"/>
              </a:rPr>
              <a:t>Använd positiv särbehandling när det anlitas föredragshållare och när ansvarsfördelning sker inom organisationen. Gör medvetna satsningar på att få kvinnor att skriva artiklar både till interna forum och till utåtriktat material. Om det oftast är män som syns i media så kommer folk uppfatta Vänsterpartiet som ett mansdominerat parti. Tänk alltid över vem ni väljer till presskontakt.</a:t>
            </a:r>
            <a:endParaRPr lang="sv-SE"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Förebilder består av både kvinnor som är framträdande i organisationen, och de kvinnor inom organisationen som man vet att man kan få stöd, tips och hjälp av. Uppmuntra kvinnor att bygga kontaktnät med varandra. Grupper på sociala medier, e-postlistor och separatistiska träffar är några tips på hur kontaktnät kan skapas</a:t>
            </a:r>
            <a:r>
              <a:rPr lang="sv-SE" sz="1200" kern="120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710FF66-0E20-A24B-A4FA-9B8E63EFA060}" type="slidenum">
              <a:rPr/>
              <a:pPr/>
              <a:t>35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För att få föreningen till en plats för </a:t>
            </a:r>
            <a:r>
              <a:rPr lang="sv-SE" sz="1200" kern="1200">
                <a:solidFill>
                  <a:schemeClr val="tx1"/>
                </a:solidFill>
                <a:latin typeface="+mn-lt"/>
                <a:ea typeface="+mn-ea"/>
                <a:cs typeface="+mn-cs"/>
              </a:rPr>
              <a:t>alla</a:t>
            </a:r>
            <a:r>
              <a:rPr lang="sv-SE" sz="1200" kern="1200" baseline="0">
                <a:solidFill>
                  <a:schemeClr val="tx1"/>
                </a:solidFill>
                <a:latin typeface="+mn-lt"/>
                <a:ea typeface="+mn-ea"/>
                <a:cs typeface="+mn-cs"/>
              </a:rPr>
              <a:t> </a:t>
            </a:r>
            <a:r>
              <a:rPr sz="1200" kern="1200">
                <a:solidFill>
                  <a:schemeClr val="tx1"/>
                </a:solidFill>
                <a:latin typeface="+mn-lt"/>
                <a:ea typeface="+mn-ea"/>
                <a:cs typeface="+mn-cs"/>
              </a:rPr>
              <a:t>måste man börja med att inventera läget i dag. Vad har föreningen för medlemmar? Vilka har gått med det senaste året? Gör en enkätundersökning om varför medlemmarn</a:t>
            </a:r>
            <a:r>
              <a:rPr lang="sv-SE" sz="1200" kern="1200">
                <a:solidFill>
                  <a:schemeClr val="tx1"/>
                </a:solidFill>
                <a:latin typeface="+mn-lt"/>
                <a:ea typeface="+mn-ea"/>
                <a:cs typeface="+mn-cs"/>
              </a:rPr>
              <a:t>a </a:t>
            </a:r>
            <a:r>
              <a:rPr sz="1200" kern="1200">
                <a:solidFill>
                  <a:schemeClr val="tx1"/>
                </a:solidFill>
                <a:latin typeface="+mn-lt"/>
                <a:ea typeface="+mn-ea"/>
                <a:cs typeface="+mn-cs"/>
              </a:rPr>
              <a:t>har valt att gå med i Vänsterpartiet. Se om det finns någon skillnad mellan könen. Med det som underlag kan det vara lättare att göra riktade medlemsvärvningskampanjer för att få med fler kvinnor i partiet. </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Det internfeministiska arbetet behöver också bidra till att skapa en miljö som är lika välkomnande för kvinnor som för män. Ibland kan kvinnliga medlemmar behöva extra uppmärksamhet för att känna att de kan delta på samma villkor som män. Se till att alltid uppmärksamma och välkomna kvinnor som kommer till möten och andra aktiviteter. Om det framkommer att kvinnor har svårare att trivas, diskutera i styrelsen hur ni kan förändra det.</a:t>
            </a:r>
            <a:r>
              <a:rPr lang="sv-SE" sz="1200" kern="1200">
                <a:solidFill>
                  <a:schemeClr val="tx1"/>
                </a:solidFill>
                <a:latin typeface="+mn-lt"/>
                <a:ea typeface="+mn-ea"/>
                <a:cs typeface="+mn-cs"/>
              </a:rPr>
              <a:t> Här kan ni också titta på hur lokalen ser ut,</a:t>
            </a:r>
            <a:r>
              <a:rPr lang="sv-SE" sz="1200" kern="1200" baseline="0">
                <a:solidFill>
                  <a:schemeClr val="tx1"/>
                </a:solidFill>
                <a:latin typeface="+mn-lt"/>
                <a:ea typeface="+mn-ea"/>
                <a:cs typeface="+mn-cs"/>
              </a:rPr>
              <a:t> kan alla känna sig trygga där? Vad hänger på väggarna? Vilka signaler vill ni sända då en ny person besöker den?</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Ett sätt att få in nya kvinnor i partiets verksamhet är att utse kontaktpersoner eller mentorer. Det är bra om kvinnor får andra kvinnor som mentorer eftersom nästan alla kvinnor i partiet har gått igenom liknande saker och därmed kan stötta varandra i det</a:t>
            </a:r>
            <a:r>
              <a:rPr lang="sv-SE" sz="1200" kern="120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710FF66-0E20-A24B-A4FA-9B8E63EFA060}" type="slidenum">
              <a:rPr/>
              <a:pPr/>
              <a:t>39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Det är viktigt att vi har tydliga mål och delmål med vårt internfeministiska arbete. Det krävs även en tydlig strategi för att konkretisera hur vi ska uppnå dessa mål. Strategin ska vara en vägledning för hur det internfeministiska arbetet ska utformas och strategidiskussioner bör vara återkommande och uppföljande.</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Jag</a:t>
            </a:r>
            <a:r>
              <a:rPr lang="sv-SE" sz="1200" kern="1200" baseline="0">
                <a:solidFill>
                  <a:schemeClr val="tx1"/>
                </a:solidFill>
                <a:latin typeface="+mn-lt"/>
                <a:ea typeface="+mn-ea"/>
                <a:cs typeface="+mn-cs"/>
              </a:rPr>
              <a:t> vill helst anta att alla i partiet numera vet detta men det </a:t>
            </a:r>
          </a:p>
          <a:p>
            <a:endParaRPr lang="sv-SE" sz="1200" kern="1200" baseline="0">
              <a:solidFill>
                <a:schemeClr val="tx1"/>
              </a:solidFill>
              <a:latin typeface="+mn-lt"/>
              <a:ea typeface="+mn-ea"/>
              <a:cs typeface="+mn-cs"/>
            </a:endParaRPr>
          </a:p>
          <a:p>
            <a:r>
              <a:rPr sz="1200" kern="1200">
                <a:solidFill>
                  <a:schemeClr val="tx1"/>
                </a:solidFill>
                <a:latin typeface="+mn-lt"/>
                <a:ea typeface="+mn-ea"/>
                <a:cs typeface="+mn-cs"/>
              </a:rPr>
              <a:t>Det finns alltid en feministisk vinkel på alla frågor, på samma sätt som det finns en socialistisk. Genom att hela tiden aktivt undersöka den vidgar vi våra perspektiv, får nya tankar och idéer om hur vi kan nå ut med vår politik.</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Integrera feminismen som perspektiv i de politiska frågor det arbetas med för tillfället. Ha feministiskt perspektiv som en stående punkt på dagordningen oavsett om det är politik eller organisation som diskuteras. Acceptera inte förklaringar som hävdar att det inte finns ett feministiskt perspektiv eller arbetssätt. </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Prioritera upp feminismen genom att göra den närvarande. Låt inte det feministiska arbetet ständigt hänvisas till det feministiska utskottet eller någon särskild arbetsgrupp. Feminismen är en av våra grunder och därför ska det feministiska arbetet också alltid vara närvarande och finnas i medvetandet hos alla medlemmar i Vänsterpartiet, oavsett kön</a:t>
            </a:r>
            <a:r>
              <a:rPr lang="sv-SE" sz="1200" kern="120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710FF66-0E20-A24B-A4FA-9B8E63EFA060}" type="slidenum">
              <a:rPr/>
              <a:pPr/>
              <a:t>42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Tänk på detta </a:t>
            </a:r>
            <a:r>
              <a:rPr lang="sv-SE" sz="1200" kern="1200">
                <a:solidFill>
                  <a:schemeClr val="tx1"/>
                </a:solidFill>
                <a:latin typeface="+mn-lt"/>
                <a:ea typeface="+mn-ea"/>
                <a:cs typeface="+mn-cs"/>
              </a:rPr>
              <a:t>även </a:t>
            </a:r>
            <a:r>
              <a:rPr sz="1200" kern="1200">
                <a:solidFill>
                  <a:schemeClr val="tx1"/>
                </a:solidFill>
                <a:latin typeface="+mn-lt"/>
                <a:ea typeface="+mn-ea"/>
                <a:cs typeface="+mn-cs"/>
              </a:rPr>
              <a:t>i kampanjplaneringen och i det utåtriktade arbetet. Tänk också på att det spelar roll vilka som får synas i media, vem som tar de stora fullmäktigedebatterna och vilka som är ute på arbetsplatserna och pratar politik.</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A710FF66-0E20-A24B-A4FA-9B8E63EFA060}" type="slidenum">
              <a:rPr/>
              <a:pPr/>
              <a:t>44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6D7FB2AA-1C25-F24E-B7E1-049DEC952471}"/>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FE6F321-0A31-7749-BC71-E08CC5248A76}"/>
              </a:ext>
            </a:extLst>
          </p:cNvPr>
          <p:cNvSpPr>
            <a:spLocks noGrp="1"/>
          </p:cNvSpPr>
          <p:nvPr>
            <p:ph type="body" idx="1"/>
          </p:nvPr>
        </p:nvSpPr>
        <p:spPr/>
        <p:txBody>
          <a:bodyPr>
            <a:normAutofit/>
          </a:bodyPr>
          <a:lstStyle/>
          <a:p>
            <a:pPr>
              <a:lnSpc>
                <a:spcPct val="90000"/>
              </a:lnSpc>
              <a:spcAft>
                <a:spcPts val="600"/>
              </a:spcAft>
            </a:pPr>
            <a:r>
              <a:rPr lang="en-US" altLang="sv-SE" err="1">
                <a:ea typeface="Geneva" panose="020B0503030404040204" pitchFamily="34" charset="0"/>
              </a:rPr>
              <a:t>Innan</a:t>
            </a:r>
            <a:r>
              <a:rPr lang="en-US" altLang="sv-SE">
                <a:ea typeface="Geneva" panose="020B0503030404040204" pitchFamily="34" charset="0"/>
              </a:rPr>
              <a:t> vi </a:t>
            </a:r>
            <a:r>
              <a:rPr lang="en-US" altLang="sv-SE" err="1">
                <a:ea typeface="Geneva" panose="020B0503030404040204" pitchFamily="34" charset="0"/>
              </a:rPr>
              <a:t>sätter</a:t>
            </a:r>
            <a:r>
              <a:rPr lang="en-US" altLang="sv-SE">
                <a:ea typeface="Geneva" panose="020B0503030404040204" pitchFamily="34" charset="0"/>
              </a:rPr>
              <a:t> </a:t>
            </a:r>
            <a:r>
              <a:rPr lang="en-US" altLang="sv-SE" err="1">
                <a:ea typeface="Geneva" panose="020B0503030404040204" pitchFamily="34" charset="0"/>
              </a:rPr>
              <a:t>igång</a:t>
            </a:r>
            <a:r>
              <a:rPr lang="en-US" altLang="sv-SE">
                <a:ea typeface="Geneva" panose="020B0503030404040204" pitchFamily="34" charset="0"/>
              </a:rPr>
              <a:t> med </a:t>
            </a:r>
            <a:r>
              <a:rPr lang="en-US" altLang="sv-SE" err="1">
                <a:ea typeface="Geneva" panose="020B0503030404040204" pitchFamily="34" charset="0"/>
              </a:rPr>
              <a:t>konkreta</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praktiska</a:t>
            </a:r>
            <a:r>
              <a:rPr lang="en-US" altLang="sv-SE">
                <a:ea typeface="Geneva" panose="020B0503030404040204" pitchFamily="34" charset="0"/>
              </a:rPr>
              <a:t> </a:t>
            </a:r>
            <a:r>
              <a:rPr lang="en-US" altLang="sv-SE" err="1">
                <a:ea typeface="Geneva" panose="020B0503030404040204" pitchFamily="34" charset="0"/>
              </a:rPr>
              <a:t>övningar</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till </a:t>
            </a:r>
            <a:r>
              <a:rPr lang="en-US" altLang="sv-SE" err="1">
                <a:ea typeface="Geneva" panose="020B0503030404040204" pitchFamily="34" charset="0"/>
              </a:rPr>
              <a:t>stor</a:t>
            </a:r>
            <a:r>
              <a:rPr lang="en-US" altLang="sv-SE">
                <a:ea typeface="Geneva" panose="020B0503030404040204" pitchFamily="34" charset="0"/>
              </a:rPr>
              <a:t> del </a:t>
            </a:r>
            <a:r>
              <a:rPr lang="en-US" altLang="sv-SE" err="1">
                <a:ea typeface="Geneva" panose="020B0503030404040204" pitchFamily="34" charset="0"/>
              </a:rPr>
              <a:t>kommer</a:t>
            </a:r>
            <a:r>
              <a:rPr lang="en-US" altLang="sv-SE">
                <a:ea typeface="Geneva" panose="020B0503030404040204" pitchFamily="34" charset="0"/>
              </a:rPr>
              <a:t> ta </a:t>
            </a:r>
            <a:r>
              <a:rPr lang="en-US" altLang="sv-SE" err="1">
                <a:ea typeface="Geneva" panose="020B0503030404040204" pitchFamily="34" charset="0"/>
              </a:rPr>
              <a:t>upp</a:t>
            </a:r>
            <a:r>
              <a:rPr lang="en-US" altLang="sv-SE">
                <a:ea typeface="Geneva" panose="020B0503030404040204" pitchFamily="34" charset="0"/>
              </a:rPr>
              <a:t> </a:t>
            </a:r>
            <a:r>
              <a:rPr lang="en-US" altLang="sv-SE" err="1">
                <a:ea typeface="Geneva" panose="020B0503030404040204" pitchFamily="34" charset="0"/>
              </a:rPr>
              <a:t>målsättningar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strategier</a:t>
            </a:r>
            <a:r>
              <a:rPr lang="en-US" altLang="sv-SE">
                <a:ea typeface="Geneva" panose="020B0503030404040204" pitchFamily="34" charset="0"/>
              </a:rPr>
              <a:t> </a:t>
            </a:r>
            <a:r>
              <a:rPr lang="en-US" altLang="sv-SE" err="1">
                <a:ea typeface="Geneva" panose="020B0503030404040204" pitchFamily="34" charset="0"/>
              </a:rPr>
              <a:t>kring</a:t>
            </a:r>
            <a:r>
              <a:rPr lang="en-US" altLang="sv-SE">
                <a:ea typeface="Geneva" panose="020B0503030404040204" pitchFamily="34" charset="0"/>
              </a:rPr>
              <a:t> det </a:t>
            </a:r>
            <a:r>
              <a:rPr lang="en-US" altLang="sv-SE" err="1">
                <a:ea typeface="Geneva" panose="020B0503030404040204" pitchFamily="34" charset="0"/>
              </a:rPr>
              <a:t>internfeministiska</a:t>
            </a:r>
            <a:r>
              <a:rPr lang="en-US" altLang="sv-SE">
                <a:ea typeface="Geneva" panose="020B0503030404040204" pitchFamily="34" charset="0"/>
              </a:rPr>
              <a:t> </a:t>
            </a:r>
            <a:r>
              <a:rPr lang="en-US" altLang="sv-SE" err="1">
                <a:ea typeface="Geneva" panose="020B0503030404040204" pitchFamily="34" charset="0"/>
              </a:rPr>
              <a:t>arbetet</a:t>
            </a:r>
            <a:r>
              <a:rPr lang="en-US" altLang="sv-SE">
                <a:ea typeface="Geneva" panose="020B0503030404040204" pitchFamily="34" charset="0"/>
              </a:rPr>
              <a:t>, </a:t>
            </a:r>
            <a:r>
              <a:rPr lang="en-US" altLang="sv-SE" err="1">
                <a:ea typeface="Geneva" panose="020B0503030404040204" pitchFamily="34" charset="0"/>
              </a:rPr>
              <a:t>låt</a:t>
            </a:r>
            <a:r>
              <a:rPr lang="en-US" altLang="sv-SE">
                <a:ea typeface="Geneva" panose="020B0503030404040204" pitchFamily="34" charset="0"/>
              </a:rPr>
              <a:t> </a:t>
            </a:r>
            <a:r>
              <a:rPr lang="en-US" altLang="sv-SE" err="1">
                <a:ea typeface="Geneva" panose="020B0503030404040204" pitchFamily="34" charset="0"/>
              </a:rPr>
              <a:t>oss</a:t>
            </a:r>
            <a:r>
              <a:rPr lang="en-US" altLang="sv-SE">
                <a:ea typeface="Geneva" panose="020B0503030404040204" pitchFamily="34" charset="0"/>
              </a:rPr>
              <a:t> </a:t>
            </a:r>
            <a:r>
              <a:rPr lang="en-US" altLang="sv-SE" err="1">
                <a:ea typeface="Geneva" panose="020B0503030404040204" pitchFamily="34" charset="0"/>
              </a:rPr>
              <a:t>titta</a:t>
            </a:r>
            <a:r>
              <a:rPr lang="en-US" altLang="sv-SE">
                <a:ea typeface="Geneva" panose="020B0503030404040204" pitchFamily="34" charset="0"/>
              </a:rPr>
              <a:t> lite </a:t>
            </a:r>
            <a:r>
              <a:rPr lang="en-US" altLang="sv-SE" err="1">
                <a:ea typeface="Geneva" panose="020B0503030404040204" pitchFamily="34" charset="0"/>
              </a:rPr>
              <a:t>snabbt</a:t>
            </a:r>
            <a:r>
              <a:rPr lang="en-US" altLang="sv-SE">
                <a:ea typeface="Geneva" panose="020B0503030404040204" pitchFamily="34" charset="0"/>
              </a:rPr>
              <a:t> </a:t>
            </a:r>
            <a:r>
              <a:rPr lang="en-US" altLang="sv-SE" err="1">
                <a:ea typeface="Geneva" panose="020B0503030404040204" pitchFamily="34" charset="0"/>
              </a:rPr>
              <a:t>på</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a:t>
            </a:r>
            <a:r>
              <a:rPr lang="en-US" altLang="sv-SE" err="1">
                <a:ea typeface="Geneva" panose="020B0503030404040204" pitchFamily="34" charset="0"/>
              </a:rPr>
              <a:t>olika</a:t>
            </a:r>
            <a:r>
              <a:rPr lang="en-US" altLang="sv-SE">
                <a:ea typeface="Geneva" panose="020B0503030404040204" pitchFamily="34" charset="0"/>
              </a:rPr>
              <a:t> </a:t>
            </a:r>
            <a:r>
              <a:rPr lang="en-US" altLang="sv-SE" err="1">
                <a:ea typeface="Geneva" panose="020B0503030404040204" pitchFamily="34" charset="0"/>
              </a:rPr>
              <a:t>mål</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resultat</a:t>
            </a:r>
            <a:r>
              <a:rPr lang="en-US" altLang="sv-SE">
                <a:ea typeface="Geneva" panose="020B0503030404040204" pitchFamily="34" charset="0"/>
              </a:rPr>
              <a:t> </a:t>
            </a:r>
            <a:r>
              <a:rPr lang="en-US" altLang="sv-SE" err="1">
                <a:ea typeface="Geneva" panose="020B0503030404040204" pitchFamily="34" charset="0"/>
              </a:rPr>
              <a:t>kan</a:t>
            </a:r>
            <a:r>
              <a:rPr lang="en-US" altLang="sv-SE">
                <a:ea typeface="Geneva" panose="020B0503030404040204" pitchFamily="34" charset="0"/>
              </a:rPr>
              <a:t> </a:t>
            </a:r>
            <a:r>
              <a:rPr lang="en-US" altLang="sv-SE" err="1">
                <a:ea typeface="Geneva" panose="020B0503030404040204" pitchFamily="34" charset="0"/>
              </a:rPr>
              <a:t>mätas</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se </a:t>
            </a:r>
            <a:r>
              <a:rPr lang="en-US" altLang="sv-SE" err="1">
                <a:ea typeface="Geneva" panose="020B0503030404040204" pitchFamily="34" charset="0"/>
              </a:rPr>
              <a:t>ut.</a:t>
            </a:r>
            <a:r>
              <a:rPr lang="en-US" altLang="sv-SE">
                <a:ea typeface="Geneva" panose="020B0503030404040204" pitchFamily="34" charset="0"/>
              </a:rPr>
              <a:t> </a:t>
            </a:r>
          </a:p>
          <a:p>
            <a:pPr>
              <a:lnSpc>
                <a:spcPct val="90000"/>
              </a:lnSpc>
              <a:spcAft>
                <a:spcPts val="600"/>
              </a:spcAft>
            </a:pPr>
            <a:endParaRPr lang="en-US" altLang="sv-SE">
              <a:ea typeface="Geneva" panose="020B0503030404040204" pitchFamily="34" charset="0"/>
            </a:endParaRPr>
          </a:p>
          <a:p>
            <a:pPr>
              <a:lnSpc>
                <a:spcPct val="90000"/>
              </a:lnSpc>
              <a:spcAft>
                <a:spcPts val="600"/>
              </a:spcAft>
            </a:pPr>
            <a:r>
              <a:rPr lang="en-US" altLang="sv-SE">
                <a:ea typeface="Geneva" panose="020B0503030404040204" pitchFamily="34" charset="0"/>
              </a:rPr>
              <a:t>Det ska </a:t>
            </a:r>
            <a:r>
              <a:rPr lang="en-US" altLang="sv-SE" err="1">
                <a:ea typeface="Geneva" panose="020B0503030404040204" pitchFamily="34" charset="0"/>
              </a:rPr>
              <a:t>finnas</a:t>
            </a:r>
            <a:r>
              <a:rPr lang="en-US" altLang="sv-SE">
                <a:ea typeface="Geneva" panose="020B0503030404040204" pitchFamily="34" charset="0"/>
              </a:rPr>
              <a:t> bade </a:t>
            </a:r>
            <a:r>
              <a:rPr lang="en-US" altLang="sv-SE" err="1">
                <a:ea typeface="Geneva" panose="020B0503030404040204" pitchFamily="34" charset="0"/>
              </a:rPr>
              <a:t>kvantitativa</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kvalitativa</a:t>
            </a:r>
            <a:r>
              <a:rPr lang="en-US" altLang="sv-SE">
                <a:ea typeface="Geneva" panose="020B0503030404040204" pitchFamily="34" charset="0"/>
              </a:rPr>
              <a:t> </a:t>
            </a:r>
            <a:r>
              <a:rPr lang="en-US" altLang="sv-SE" err="1">
                <a:ea typeface="Geneva" panose="020B0503030404040204" pitchFamily="34" charset="0"/>
              </a:rPr>
              <a:t>delar</a:t>
            </a:r>
            <a:r>
              <a:rPr lang="en-US" altLang="sv-SE">
                <a:ea typeface="Geneva" panose="020B0503030404040204" pitchFamily="34" charset="0"/>
              </a:rPr>
              <a:t>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jämställdhetsmål</a:t>
            </a:r>
            <a:r>
              <a:rPr lang="en-US" altLang="sv-SE">
                <a:ea typeface="Geneva" panose="020B0503030404040204" pitchFamily="34" charset="0"/>
              </a:rPr>
              <a:t>. </a:t>
            </a:r>
          </a:p>
          <a:p>
            <a:pPr>
              <a:lnSpc>
                <a:spcPct val="90000"/>
              </a:lnSpc>
              <a:spcAft>
                <a:spcPts val="600"/>
              </a:spcAft>
            </a:pPr>
            <a:endParaRPr lang="en-US" altLang="sv-SE">
              <a:ea typeface="Geneva" panose="020B0503030404040204" pitchFamily="34" charset="0"/>
            </a:endParaRPr>
          </a:p>
          <a:p>
            <a:pPr>
              <a:lnSpc>
                <a:spcPct val="90000"/>
              </a:lnSpc>
              <a:spcAft>
                <a:spcPts val="600"/>
              </a:spcAft>
            </a:pPr>
            <a:r>
              <a:rPr lang="en-US" altLang="sv-SE" err="1">
                <a:ea typeface="Geneva" panose="020B0503030404040204" pitchFamily="34" charset="0"/>
              </a:rPr>
              <a:t>Kvantitet</a:t>
            </a:r>
            <a:r>
              <a:rPr lang="en-US" altLang="sv-SE">
                <a:ea typeface="Geneva" panose="020B0503030404040204" pitchFamily="34" charset="0"/>
              </a:rPr>
              <a:t> </a:t>
            </a:r>
            <a:r>
              <a:rPr lang="en-US" altLang="sv-SE" err="1">
                <a:ea typeface="Geneva" panose="020B0503030404040204" pitchFamily="34" charset="0"/>
              </a:rPr>
              <a:t>handlar</a:t>
            </a:r>
            <a:r>
              <a:rPr lang="en-US" altLang="sv-SE">
                <a:ea typeface="Geneva" panose="020B0503030404040204" pitchFamily="34" charset="0"/>
              </a:rPr>
              <a:t> om </a:t>
            </a:r>
            <a:r>
              <a:rPr lang="en-US" altLang="sv-SE" err="1">
                <a:ea typeface="Geneva" panose="020B0503030404040204" pitchFamily="34" charset="0"/>
              </a:rPr>
              <a:t>exempelvis</a:t>
            </a:r>
            <a:r>
              <a:rPr lang="en-US" altLang="sv-SE">
                <a:ea typeface="Geneva" panose="020B0503030404040204" pitchFamily="34" charset="0"/>
              </a:rPr>
              <a:t> representation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talartid</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a:t>
            </a:r>
            <a:r>
              <a:rPr lang="en-US" altLang="sv-SE" err="1">
                <a:ea typeface="Geneva" panose="020B0503030404040204" pitchFamily="34" charset="0"/>
              </a:rPr>
              <a:t>många</a:t>
            </a:r>
            <a:r>
              <a:rPr lang="en-US" altLang="sv-SE">
                <a:ea typeface="Geneva" panose="020B0503030404040204" pitchFamily="34" charset="0"/>
              </a:rPr>
              <a:t> </a:t>
            </a:r>
            <a:r>
              <a:rPr lang="en-US" altLang="sv-SE" err="1">
                <a:ea typeface="Geneva" panose="020B0503030404040204" pitchFamily="34" charset="0"/>
              </a:rPr>
              <a:t>kvinnor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män</a:t>
            </a:r>
            <a:r>
              <a:rPr lang="en-US" altLang="sv-SE">
                <a:ea typeface="Geneva" panose="020B0503030404040204" pitchFamily="34" charset="0"/>
              </a:rPr>
              <a:t> </a:t>
            </a:r>
            <a:r>
              <a:rPr lang="en-US" altLang="sv-SE" err="1">
                <a:ea typeface="Geneva" panose="020B0503030404040204" pitchFamily="34" charset="0"/>
              </a:rPr>
              <a:t>finns</a:t>
            </a:r>
            <a:r>
              <a:rPr lang="en-US" altLang="sv-SE">
                <a:ea typeface="Geneva" panose="020B0503030404040204" pitchFamily="34" charset="0"/>
              </a:rPr>
              <a:t>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organisationen</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politiska</a:t>
            </a:r>
            <a:r>
              <a:rPr lang="en-US" altLang="sv-SE">
                <a:ea typeface="Geneva" panose="020B0503030404040204" pitchFamily="34" charset="0"/>
              </a:rPr>
              <a:t> </a:t>
            </a:r>
            <a:r>
              <a:rPr lang="en-US" altLang="sv-SE" err="1">
                <a:ea typeface="Geneva" panose="020B0503030404040204" pitchFamily="34" charset="0"/>
              </a:rPr>
              <a:t>uppdrag</a:t>
            </a:r>
            <a:r>
              <a:rPr lang="en-US" altLang="sv-SE">
                <a:ea typeface="Geneva" panose="020B0503030404040204" pitchFamily="34" charset="0"/>
              </a:rPr>
              <a:t> </a:t>
            </a:r>
            <a:r>
              <a:rPr lang="en-US" altLang="sv-SE" err="1">
                <a:ea typeface="Geneva" panose="020B0503030404040204" pitchFamily="34" charset="0"/>
              </a:rPr>
              <a:t>fördelade</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a:t>
            </a:r>
            <a:r>
              <a:rPr lang="en-US" altLang="sv-SE" err="1">
                <a:ea typeface="Geneva" panose="020B0503030404040204" pitchFamily="34" charset="0"/>
              </a:rPr>
              <a:t>fördelas</a:t>
            </a:r>
            <a:r>
              <a:rPr lang="en-US" altLang="sv-SE">
                <a:ea typeface="Geneva" panose="020B0503030404040204" pitchFamily="34" charset="0"/>
              </a:rPr>
              <a:t> </a:t>
            </a:r>
            <a:r>
              <a:rPr lang="en-US" altLang="sv-SE" err="1">
                <a:ea typeface="Geneva" panose="020B0503030404040204" pitchFamily="34" charset="0"/>
              </a:rPr>
              <a:t>talartid</a:t>
            </a:r>
            <a:r>
              <a:rPr lang="en-US" altLang="sv-SE">
                <a:ea typeface="Geneva" panose="020B0503030404040204" pitchFamily="34" charset="0"/>
              </a:rPr>
              <a:t> etc.? </a:t>
            </a:r>
          </a:p>
          <a:p>
            <a:pPr>
              <a:lnSpc>
                <a:spcPct val="90000"/>
              </a:lnSpc>
              <a:spcAft>
                <a:spcPts val="600"/>
              </a:spcAft>
            </a:pPr>
            <a:endParaRPr lang="en-US" altLang="sv-SE">
              <a:ea typeface="Geneva" panose="020B0503030404040204" pitchFamily="34" charset="0"/>
            </a:endParaRPr>
          </a:p>
          <a:p>
            <a:pPr>
              <a:lnSpc>
                <a:spcPct val="90000"/>
              </a:lnSpc>
              <a:spcAft>
                <a:spcPts val="600"/>
              </a:spcAft>
            </a:pPr>
            <a:r>
              <a:rPr lang="en-US" altLang="sv-SE" err="1">
                <a:ea typeface="Geneva" panose="020B0503030404040204" pitchFamily="34" charset="0"/>
              </a:rPr>
              <a:t>Kvalitet</a:t>
            </a:r>
            <a:r>
              <a:rPr lang="en-US" altLang="sv-SE">
                <a:ea typeface="Geneva" panose="020B0503030404040204" pitchFamily="34" charset="0"/>
              </a:rPr>
              <a:t> </a:t>
            </a:r>
            <a:r>
              <a:rPr lang="en-US" altLang="sv-SE" err="1">
                <a:ea typeface="Geneva" panose="020B0503030404040204" pitchFamily="34" charset="0"/>
              </a:rPr>
              <a:t>handlar</a:t>
            </a:r>
            <a:r>
              <a:rPr lang="en-US" altLang="sv-SE">
                <a:ea typeface="Geneva" panose="020B0503030404040204" pitchFamily="34" charset="0"/>
              </a:rPr>
              <a:t> om </a:t>
            </a:r>
            <a:r>
              <a:rPr lang="en-US" altLang="sv-SE" err="1">
                <a:ea typeface="Geneva" panose="020B0503030404040204" pitchFamily="34" charset="0"/>
              </a:rPr>
              <a:t>resurser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villkor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svårare</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mäta</a:t>
            </a:r>
            <a:r>
              <a:rPr lang="en-US" altLang="sv-SE">
                <a:ea typeface="Geneva" panose="020B0503030404040204" pitchFamily="34" charset="0"/>
              </a:rPr>
              <a:t>. Det </a:t>
            </a:r>
            <a:r>
              <a:rPr lang="en-US" altLang="sv-SE" err="1">
                <a:ea typeface="Geneva" panose="020B0503030404040204" pitchFamily="34" charset="0"/>
              </a:rPr>
              <a:t>kan</a:t>
            </a:r>
            <a:r>
              <a:rPr lang="en-US" altLang="sv-SE">
                <a:ea typeface="Geneva" panose="020B0503030404040204" pitchFamily="34" charset="0"/>
              </a:rPr>
              <a:t> </a:t>
            </a:r>
            <a:r>
              <a:rPr lang="en-US" altLang="sv-SE" err="1">
                <a:ea typeface="Geneva" panose="020B0503030404040204" pitchFamily="34" charset="0"/>
              </a:rPr>
              <a:t>handla</a:t>
            </a:r>
            <a:r>
              <a:rPr lang="en-US" altLang="sv-SE">
                <a:ea typeface="Geneva" panose="020B0503030404040204" pitchFamily="34" charset="0"/>
              </a:rPr>
              <a:t> om de </a:t>
            </a:r>
            <a:r>
              <a:rPr lang="en-US" altLang="sv-SE" err="1">
                <a:ea typeface="Geneva" panose="020B0503030404040204" pitchFamily="34" charset="0"/>
              </a:rPr>
              <a:t>olika</a:t>
            </a:r>
            <a:r>
              <a:rPr lang="en-US" altLang="sv-SE">
                <a:ea typeface="Geneva" panose="020B0503030404040204" pitchFamily="34" charset="0"/>
              </a:rPr>
              <a:t> </a:t>
            </a:r>
            <a:r>
              <a:rPr lang="en-US" altLang="sv-SE" err="1">
                <a:ea typeface="Geneva" panose="020B0503030404040204" pitchFamily="34" charset="0"/>
              </a:rPr>
              <a:t>uppdragens</a:t>
            </a:r>
            <a:r>
              <a:rPr lang="en-US" altLang="sv-SE">
                <a:ea typeface="Geneva" panose="020B0503030404040204" pitchFamily="34" charset="0"/>
              </a:rPr>
              <a:t> status, </a:t>
            </a:r>
            <a:r>
              <a:rPr lang="en-US" altLang="sv-SE" err="1">
                <a:ea typeface="Geneva" panose="020B0503030404040204" pitchFamily="34" charset="0"/>
              </a:rPr>
              <a:t>tillgång</a:t>
            </a:r>
            <a:r>
              <a:rPr lang="en-US" altLang="sv-SE">
                <a:ea typeface="Geneva" panose="020B0503030404040204" pitchFamily="34" charset="0"/>
              </a:rPr>
              <a:t> till </a:t>
            </a:r>
            <a:r>
              <a:rPr lang="en-US" altLang="sv-SE" err="1">
                <a:ea typeface="Geneva" panose="020B0503030404040204" pitchFamily="34" charset="0"/>
              </a:rPr>
              <a:t>resurser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välmående</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formell</a:t>
            </a:r>
            <a:r>
              <a:rPr lang="en-US" altLang="sv-SE">
                <a:ea typeface="Geneva" panose="020B0503030404040204" pitchFamily="34" charset="0"/>
              </a:rPr>
              <a:t> </a:t>
            </a:r>
            <a:r>
              <a:rPr lang="en-US" altLang="sv-SE" err="1">
                <a:ea typeface="Geneva" panose="020B0503030404040204" pitchFamily="34" charset="0"/>
              </a:rPr>
              <a:t>såväl</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informell</a:t>
            </a:r>
            <a:r>
              <a:rPr lang="en-US" altLang="sv-SE">
                <a:ea typeface="Geneva" panose="020B0503030404040204" pitchFamily="34" charset="0"/>
              </a:rPr>
              <a:t> </a:t>
            </a:r>
            <a:r>
              <a:rPr lang="en-US" altLang="sv-SE" err="1">
                <a:ea typeface="Geneva" panose="020B0503030404040204" pitchFamily="34" charset="0"/>
              </a:rPr>
              <a:t>makt</a:t>
            </a:r>
            <a:r>
              <a:rPr lang="en-US" altLang="sv-SE">
                <a:ea typeface="Geneva" panose="020B0503030404040204" pitchFamily="34" charset="0"/>
              </a:rPr>
              <a:t> </a:t>
            </a:r>
            <a:r>
              <a:rPr lang="en-US" altLang="sv-SE" err="1">
                <a:ea typeface="Geneva" panose="020B0503030404040204" pitchFamily="34" charset="0"/>
              </a:rPr>
              <a:t>inom</a:t>
            </a:r>
            <a:r>
              <a:rPr lang="en-US" altLang="sv-SE">
                <a:ea typeface="Geneva" panose="020B0503030404040204" pitchFamily="34" charset="0"/>
              </a:rPr>
              <a:t> </a:t>
            </a:r>
            <a:r>
              <a:rPr lang="en-US" altLang="sv-SE" err="1">
                <a:ea typeface="Geneva" panose="020B0503030404040204" pitchFamily="34" charset="0"/>
              </a:rPr>
              <a:t>organisationen</a:t>
            </a:r>
            <a:r>
              <a:rPr lang="en-US" altLang="sv-SE">
                <a:ea typeface="Geneva" panose="020B0503030404040204" pitchFamily="34" charset="0"/>
              </a:rPr>
              <a:t>.</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ACDC3ADC-F41C-8D43-A352-49365D79F56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40434DF-8B5A-274D-A89D-38B3C345D113}"/>
              </a:ext>
            </a:extLst>
          </p:cNvPr>
          <p:cNvSpPr>
            <a:spLocks noGrp="1"/>
          </p:cNvSpPr>
          <p:nvPr>
            <p:ph type="body" idx="1"/>
          </p:nvPr>
        </p:nvSpPr>
        <p:spPr/>
        <p:txBody>
          <a:bodyPr>
            <a:normAutofit fontScale="40000" lnSpcReduction="20000"/>
          </a:bodyPr>
          <a:lstStyle/>
          <a:p>
            <a:pPr>
              <a:lnSpc>
                <a:spcPct val="90000"/>
              </a:lnSpc>
            </a:pPr>
            <a:r>
              <a:rPr lang="sv-SE" altLang="sv-SE" sz="1100" noProof="0">
                <a:ea typeface="Geneva" panose="020B0503030404040204" pitchFamily="34" charset="0"/>
              </a:rPr>
              <a:t>Övningen består av tre delar. Varje del diskuteras var för sig och vi har 10 minuter på oss för att diskutera varje del så att alla hinns med.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1 handlar om att formulera jämställdhetsmål. Målen ska vara möjliga att uppnå på ett år.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hjälp att komma igång, ge dem förslag på områden som jämställdhetsmålen kan innefatta:</a:t>
            </a:r>
          </a:p>
          <a:p>
            <a:pPr>
              <a:lnSpc>
                <a:spcPct val="90000"/>
              </a:lnSpc>
            </a:pPr>
            <a:r>
              <a:rPr lang="sv-SE" altLang="sv-SE" sz="1100" noProof="0">
                <a:ea typeface="Geneva" panose="020B0503030404040204" pitchFamily="34" charset="0"/>
              </a:rPr>
              <a:t> Representation</a:t>
            </a:r>
          </a:p>
          <a:p>
            <a:pPr>
              <a:lnSpc>
                <a:spcPct val="90000"/>
              </a:lnSpc>
            </a:pPr>
            <a:r>
              <a:rPr lang="sv-SE" altLang="sv-SE" sz="1100" noProof="0">
                <a:ea typeface="Geneva" panose="020B0503030404040204" pitchFamily="34" charset="0"/>
              </a:rPr>
              <a:t> Nomineringar</a:t>
            </a:r>
          </a:p>
          <a:p>
            <a:pPr>
              <a:lnSpc>
                <a:spcPct val="90000"/>
              </a:lnSpc>
            </a:pPr>
            <a:r>
              <a:rPr lang="sv-SE" altLang="sv-SE" sz="1100" noProof="0">
                <a:ea typeface="Geneva" panose="020B0503030404040204" pitchFamily="34" charset="0"/>
              </a:rPr>
              <a:t> Mediautrymme</a:t>
            </a:r>
          </a:p>
          <a:p>
            <a:pPr>
              <a:lnSpc>
                <a:spcPct val="90000"/>
              </a:lnSpc>
            </a:pPr>
            <a:r>
              <a:rPr lang="sv-SE" altLang="sv-SE" sz="1100" noProof="0">
                <a:ea typeface="Geneva" panose="020B0503030404040204" pitchFamily="34" charset="0"/>
              </a:rPr>
              <a:t> Könsuppdelad statistik</a:t>
            </a:r>
          </a:p>
          <a:p>
            <a:pPr>
              <a:lnSpc>
                <a:spcPct val="90000"/>
              </a:lnSpc>
            </a:pPr>
            <a:r>
              <a:rPr lang="sv-SE" altLang="sv-SE" sz="1100" noProof="0">
                <a:ea typeface="Geneva" panose="020B0503030404040204" pitchFamily="34" charset="0"/>
              </a:rPr>
              <a:t> Inbjudna föreläsare/gäster</a:t>
            </a:r>
          </a:p>
          <a:p>
            <a:pPr>
              <a:lnSpc>
                <a:spcPct val="90000"/>
              </a:lnSpc>
            </a:pPr>
            <a:r>
              <a:rPr lang="sv-SE" altLang="sv-SE" sz="1100" noProof="0">
                <a:ea typeface="Geneva" panose="020B0503030404040204" pitchFamily="34" charset="0"/>
              </a:rPr>
              <a:t> Resursfördelning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mer hjälp, ge dem några förslag på jämställdhetsmål:</a:t>
            </a:r>
          </a:p>
          <a:p>
            <a:pPr>
              <a:lnSpc>
                <a:spcPct val="90000"/>
              </a:lnSpc>
            </a:pPr>
            <a:r>
              <a:rPr lang="sv-SE" altLang="sv-SE" sz="1100" noProof="0">
                <a:ea typeface="Geneva" panose="020B0503030404040204" pitchFamily="34" charset="0"/>
              </a:rPr>
              <a:t> Lika många kvinnor som män ska synas i media.</a:t>
            </a:r>
          </a:p>
          <a:p>
            <a:pPr>
              <a:lnSpc>
                <a:spcPct val="90000"/>
              </a:lnSpc>
            </a:pPr>
            <a:r>
              <a:rPr lang="sv-SE" altLang="sv-SE" sz="1100" noProof="0">
                <a:ea typeface="Geneva" panose="020B0503030404040204" pitchFamily="34" charset="0"/>
              </a:rPr>
              <a:t> Vi ska rekrytera lika många kvinnor och män till att bli nya medlemmar.</a:t>
            </a:r>
          </a:p>
          <a:p>
            <a:pPr>
              <a:lnSpc>
                <a:spcPct val="90000"/>
              </a:lnSpc>
            </a:pPr>
            <a:r>
              <a:rPr lang="sv-SE" altLang="sv-SE" sz="1100" noProof="0">
                <a:ea typeface="Geneva" panose="020B0503030404040204" pitchFamily="34" charset="0"/>
              </a:rPr>
              <a:t> Vi ska ha en jämn könsfördelning på föreläsare och kursledare.</a:t>
            </a:r>
          </a:p>
          <a:p>
            <a:pPr>
              <a:lnSpc>
                <a:spcPct val="90000"/>
              </a:lnSpc>
            </a:pPr>
            <a:r>
              <a:rPr lang="sv-SE" altLang="sv-SE" sz="1100" noProof="0">
                <a:ea typeface="Geneva" panose="020B0503030404040204" pitchFamily="34" charset="0"/>
              </a:rPr>
              <a:t> Vi ska ha minst 50 procent kvinnor på valbara platser på våra listor till valet.</a:t>
            </a:r>
          </a:p>
          <a:p>
            <a:pPr>
              <a:lnSpc>
                <a:spcPct val="90000"/>
              </a:lnSpc>
            </a:pPr>
            <a:r>
              <a:rPr lang="sv-SE" altLang="sv-SE" sz="1100" noProof="0">
                <a:ea typeface="Geneva" panose="020B0503030404040204" pitchFamily="34" charset="0"/>
              </a:rPr>
              <a:t> Vi ska ha lika många bilder på kvinnor och män i vårt material.</a:t>
            </a:r>
          </a:p>
          <a:p>
            <a:pPr>
              <a:lnSpc>
                <a:spcPct val="90000"/>
              </a:lnSpc>
            </a:pPr>
            <a:r>
              <a:rPr lang="sv-SE" altLang="sv-SE" sz="1100" noProof="0">
                <a:ea typeface="Geneva" panose="020B0503030404040204" pitchFamily="34" charset="0"/>
              </a:rPr>
              <a:t> Vi ska ha minst 50 procent kvinnor på scenen på vårt 1 maj-firande.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2 handlar om att formulera möjliga orsak till varför dessa mål inte redan är uppfyllda. Diskutera ett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vägledning, föreslå några orsaker för att få igång diskussionen:</a:t>
            </a:r>
          </a:p>
          <a:p>
            <a:pPr>
              <a:lnSpc>
                <a:spcPct val="90000"/>
              </a:lnSpc>
            </a:pPr>
            <a:r>
              <a:rPr lang="sv-SE" altLang="sv-SE" sz="1100" noProof="0">
                <a:ea typeface="Geneva" panose="020B0503030404040204" pitchFamily="34" charset="0"/>
              </a:rPr>
              <a:t> Vi diskuterar aldrig hur vi kan jobba internfeministsikt.</a:t>
            </a:r>
          </a:p>
          <a:p>
            <a:pPr>
              <a:lnSpc>
                <a:spcPct val="90000"/>
              </a:lnSpc>
            </a:pPr>
            <a:r>
              <a:rPr lang="sv-SE" altLang="sv-SE" sz="1100" noProof="0">
                <a:ea typeface="Geneva" panose="020B0503030404040204" pitchFamily="34" charset="0"/>
              </a:rPr>
              <a:t> Ingen i föreningen är intresserad av internfeminism.</a:t>
            </a:r>
          </a:p>
          <a:p>
            <a:pPr>
              <a:lnSpc>
                <a:spcPct val="90000"/>
              </a:lnSpc>
            </a:pPr>
            <a:r>
              <a:rPr lang="sv-SE" altLang="sv-SE" sz="1100" noProof="0">
                <a:ea typeface="Geneva" panose="020B0503030404040204" pitchFamily="34" charset="0"/>
              </a:rPr>
              <a:t> Vi anser att vår förening redan är jämställd.</a:t>
            </a:r>
          </a:p>
          <a:p>
            <a:pPr>
              <a:lnSpc>
                <a:spcPct val="90000"/>
              </a:lnSpc>
            </a:pPr>
            <a:r>
              <a:rPr lang="sv-SE" altLang="sv-SE" sz="1100" noProof="0">
                <a:ea typeface="Geneva" panose="020B0503030404040204" pitchFamily="34" charset="0"/>
              </a:rPr>
              <a:t> Vi har inte kunskapen om hur vi kan förändra och jobba med detta.</a:t>
            </a:r>
          </a:p>
          <a:p>
            <a:pPr>
              <a:lnSpc>
                <a:spcPct val="90000"/>
              </a:lnSpc>
            </a:pPr>
            <a:r>
              <a:rPr lang="sv-SE" altLang="sv-SE" sz="1100" noProof="0">
                <a:ea typeface="Geneva" panose="020B0503030404040204" pitchFamily="34" charset="0"/>
              </a:rPr>
              <a:t> De som vill jobba internfeministiskt blir motarbetade/osynliggjorda.</a:t>
            </a:r>
          </a:p>
          <a:p>
            <a:pPr>
              <a:lnSpc>
                <a:spcPct val="90000"/>
              </a:lnSpc>
            </a:pPr>
            <a:r>
              <a:rPr lang="sv-SE" altLang="sv-SE" sz="1100" noProof="0">
                <a:ea typeface="Geneva" panose="020B0503030404040204" pitchFamily="34" charset="0"/>
              </a:rPr>
              <a:t> Vi har inte tid/ork att prioritera internfeministiskt arbete.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I del 3 fokuserar vi sedan på åtgärder för att uppnå era mål. Diskutera åtgärd för ett specifikt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Exempel på åtgärder i fall grupperna har svårt att komma i gång: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Mål: Att kvinnor och män tar lika stor plats på våra möten.</a:t>
            </a:r>
          </a:p>
          <a:p>
            <a:pPr>
              <a:lnSpc>
                <a:spcPct val="90000"/>
              </a:lnSpc>
            </a:pPr>
            <a:r>
              <a:rPr lang="sv-SE" altLang="sv-SE" sz="1100" noProof="0">
                <a:ea typeface="Geneva" panose="020B0503030404040204" pitchFamily="34" charset="0"/>
              </a:rPr>
              <a:t>Åtgärd: Börja föra talarstatistik.</a:t>
            </a:r>
          </a:p>
          <a:p>
            <a:pPr>
              <a:lnSpc>
                <a:spcPct val="90000"/>
              </a:lnSpc>
            </a:pPr>
            <a:r>
              <a:rPr lang="sv-SE" altLang="sv-SE" sz="1100" noProof="0">
                <a:ea typeface="Geneva" panose="020B0503030404040204" pitchFamily="34" charset="0"/>
              </a:rPr>
              <a:t>Åtgärd: Införa rundor, smågrupper samt andra- och tredjetalarlista.</a:t>
            </a:r>
          </a:p>
          <a:p>
            <a:pPr>
              <a:lnSpc>
                <a:spcPct val="90000"/>
              </a:lnSpc>
            </a:pPr>
            <a:r>
              <a:rPr lang="sv-SE" altLang="sv-SE" sz="1100" noProof="0">
                <a:ea typeface="Geneva" panose="020B0503030404040204" pitchFamily="34" charset="0"/>
              </a:rPr>
              <a:t>Mål: En jämn könsfördelning för politiska uppdrag.</a:t>
            </a:r>
          </a:p>
          <a:p>
            <a:pPr>
              <a:lnSpc>
                <a:spcPct val="90000"/>
              </a:lnSpc>
            </a:pPr>
            <a:r>
              <a:rPr lang="sv-SE" altLang="sv-SE" sz="1100" noProof="0">
                <a:ea typeface="Geneva" panose="020B0503030404040204" pitchFamily="34" charset="0"/>
              </a:rPr>
              <a:t>Åtgärd: Besluta om att en kvinna ska stå överst på våra listor alternativt att alltid ha kvinnor på andra och tredje plats om en man står överst.</a:t>
            </a:r>
          </a:p>
          <a:p>
            <a:pPr>
              <a:lnSpc>
                <a:spcPct val="90000"/>
              </a:lnSpc>
            </a:pPr>
            <a:r>
              <a:rPr lang="sv-SE" altLang="sv-SE" sz="1100" noProof="0">
                <a:ea typeface="Geneva" panose="020B0503030404040204" pitchFamily="34" charset="0"/>
              </a:rPr>
              <a:t>Åtgärd: Att aktivt arbeta för att stödja och peppa kvinnor att ställa upp samt avsätta X kr till resor och kurser för kvinnor som är intresserade av politiska uppdrag.</a:t>
            </a:r>
          </a:p>
          <a:p>
            <a:pPr>
              <a:lnSpc>
                <a:spcPct val="90000"/>
              </a:lnSpc>
            </a:pPr>
            <a:r>
              <a:rPr lang="sv-SE" altLang="sv-SE" sz="1100" noProof="0">
                <a:ea typeface="Geneva" panose="020B0503030404040204" pitchFamily="34" charset="0"/>
              </a:rPr>
              <a:t>Mål: Att höja kunskapen om internfeminism generellt i föreningen.</a:t>
            </a:r>
          </a:p>
          <a:p>
            <a:pPr>
              <a:lnSpc>
                <a:spcPct val="90000"/>
              </a:lnSpc>
            </a:pPr>
            <a:r>
              <a:rPr lang="sv-SE" altLang="sv-SE" sz="1100" noProof="0">
                <a:ea typeface="Geneva" panose="020B0503030404040204" pitchFamily="34" charset="0"/>
              </a:rPr>
              <a:t>Åtgärd: Att anordna en studiecirkel utifrån partiets internfeministiska handbok.</a:t>
            </a:r>
          </a:p>
          <a:p>
            <a:pPr>
              <a:lnSpc>
                <a:spcPct val="90000"/>
              </a:lnSpc>
            </a:pPr>
            <a:r>
              <a:rPr lang="sv-SE" altLang="sv-SE" sz="1100" noProof="0">
                <a:ea typeface="Geneva" panose="020B0503030404040204" pitchFamily="34" charset="0"/>
              </a:rPr>
              <a:t>Åtgärd: Bjuda in en föreläsare att prata om internfeminism.</a:t>
            </a:r>
          </a:p>
          <a:p>
            <a:pPr>
              <a:lnSpc>
                <a:spcPct val="90000"/>
              </a:lnSpc>
            </a:pPr>
            <a:r>
              <a:rPr lang="sv-SE" altLang="sv-SE" sz="1100" noProof="0">
                <a:ea typeface="Geneva" panose="020B0503030404040204" pitchFamily="34" charset="0"/>
              </a:rPr>
              <a:t>Mål: Att ha material som attraherar både kvinnor och män.</a:t>
            </a:r>
          </a:p>
          <a:p>
            <a:pPr>
              <a:lnSpc>
                <a:spcPct val="90000"/>
              </a:lnSpc>
            </a:pPr>
            <a:r>
              <a:rPr lang="sv-SE" altLang="sv-SE" sz="1100" noProof="0">
                <a:ea typeface="Geneva" panose="020B0503030404040204" pitchFamily="34" charset="0"/>
              </a:rPr>
              <a:t>Åtgärd: Att tillsammans feministgranska materialet genom att räkna hur många kvinnor respektive män som syns på bilderna samt räkna citat av kvinnor respektive män i materialet.</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ni har tillräckligt med, ta er 15 minuter på slutet för att samla alla. Låt grupperna presentera ett mål de har listat, samt orsaker för varför detta mål inte har uppfyllts redan och möjlig åtgärder för att uppnå detta specifika mål. </a:t>
            </a:r>
          </a:p>
          <a:p>
            <a:pPr>
              <a:lnSpc>
                <a:spcPct val="90000"/>
              </a:lnSpc>
            </a:pPr>
            <a:endParaRPr lang="sv-SE" altLang="sv-SE" sz="1100" noProof="0">
              <a:ea typeface="Geneva" panose="020B050303040404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ACDC3ADC-F41C-8D43-A352-49365D79F56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40434DF-8B5A-274D-A89D-38B3C345D113}"/>
              </a:ext>
            </a:extLst>
          </p:cNvPr>
          <p:cNvSpPr>
            <a:spLocks noGrp="1"/>
          </p:cNvSpPr>
          <p:nvPr>
            <p:ph type="body" idx="1"/>
          </p:nvPr>
        </p:nvSpPr>
        <p:spPr/>
        <p:txBody>
          <a:bodyPr>
            <a:normAutofit fontScale="40000" lnSpcReduction="20000"/>
          </a:bodyPr>
          <a:lstStyle/>
          <a:p>
            <a:pPr>
              <a:lnSpc>
                <a:spcPct val="90000"/>
              </a:lnSpc>
            </a:pPr>
            <a:r>
              <a:rPr lang="sv-SE" altLang="sv-SE" sz="1100" noProof="0">
                <a:ea typeface="Geneva" panose="020B0503030404040204" pitchFamily="34" charset="0"/>
              </a:rPr>
              <a:t>Övningen består av tre delar. Varje del diskuteras var för sig och vi har 10 minuter på oss för att diskutera varje del så att alla hinns med.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1 handlar om att formulera jämställdhetsmål. Målen ska vara möjliga att uppnå på ett år.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hjälp att komma igång, ge dem förslag på områden som jämställdhetsmålen kan innefatta:</a:t>
            </a:r>
          </a:p>
          <a:p>
            <a:pPr>
              <a:lnSpc>
                <a:spcPct val="90000"/>
              </a:lnSpc>
            </a:pPr>
            <a:r>
              <a:rPr lang="sv-SE" altLang="sv-SE" sz="1100" noProof="0">
                <a:ea typeface="Geneva" panose="020B0503030404040204" pitchFamily="34" charset="0"/>
              </a:rPr>
              <a:t> Representation</a:t>
            </a:r>
          </a:p>
          <a:p>
            <a:pPr>
              <a:lnSpc>
                <a:spcPct val="90000"/>
              </a:lnSpc>
            </a:pPr>
            <a:r>
              <a:rPr lang="sv-SE" altLang="sv-SE" sz="1100" noProof="0">
                <a:ea typeface="Geneva" panose="020B0503030404040204" pitchFamily="34" charset="0"/>
              </a:rPr>
              <a:t> Nomineringar</a:t>
            </a:r>
          </a:p>
          <a:p>
            <a:pPr>
              <a:lnSpc>
                <a:spcPct val="90000"/>
              </a:lnSpc>
            </a:pPr>
            <a:r>
              <a:rPr lang="sv-SE" altLang="sv-SE" sz="1100" noProof="0">
                <a:ea typeface="Geneva" panose="020B0503030404040204" pitchFamily="34" charset="0"/>
              </a:rPr>
              <a:t> Mediautrymme</a:t>
            </a:r>
          </a:p>
          <a:p>
            <a:pPr>
              <a:lnSpc>
                <a:spcPct val="90000"/>
              </a:lnSpc>
            </a:pPr>
            <a:r>
              <a:rPr lang="sv-SE" altLang="sv-SE" sz="1100" noProof="0">
                <a:ea typeface="Geneva" panose="020B0503030404040204" pitchFamily="34" charset="0"/>
              </a:rPr>
              <a:t> Könsuppdelad statistik</a:t>
            </a:r>
          </a:p>
          <a:p>
            <a:pPr>
              <a:lnSpc>
                <a:spcPct val="90000"/>
              </a:lnSpc>
            </a:pPr>
            <a:r>
              <a:rPr lang="sv-SE" altLang="sv-SE" sz="1100" noProof="0">
                <a:ea typeface="Geneva" panose="020B0503030404040204" pitchFamily="34" charset="0"/>
              </a:rPr>
              <a:t> Inbjudna föreläsare/gäster</a:t>
            </a:r>
          </a:p>
          <a:p>
            <a:pPr>
              <a:lnSpc>
                <a:spcPct val="90000"/>
              </a:lnSpc>
            </a:pPr>
            <a:r>
              <a:rPr lang="sv-SE" altLang="sv-SE" sz="1100" noProof="0">
                <a:ea typeface="Geneva" panose="020B0503030404040204" pitchFamily="34" charset="0"/>
              </a:rPr>
              <a:t> Resursfördelning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mer hjälp, ge dem några förslag på jämställdhetsmål:</a:t>
            </a:r>
          </a:p>
          <a:p>
            <a:pPr>
              <a:lnSpc>
                <a:spcPct val="90000"/>
              </a:lnSpc>
            </a:pPr>
            <a:r>
              <a:rPr lang="sv-SE" altLang="sv-SE" sz="1100" noProof="0">
                <a:ea typeface="Geneva" panose="020B0503030404040204" pitchFamily="34" charset="0"/>
              </a:rPr>
              <a:t> Lika många kvinnor som män ska synas i media.</a:t>
            </a:r>
          </a:p>
          <a:p>
            <a:pPr>
              <a:lnSpc>
                <a:spcPct val="90000"/>
              </a:lnSpc>
            </a:pPr>
            <a:r>
              <a:rPr lang="sv-SE" altLang="sv-SE" sz="1100" noProof="0">
                <a:ea typeface="Geneva" panose="020B0503030404040204" pitchFamily="34" charset="0"/>
              </a:rPr>
              <a:t> Vi ska rekrytera lika många kvinnor och män till att bli nya medlemmar.</a:t>
            </a:r>
          </a:p>
          <a:p>
            <a:pPr>
              <a:lnSpc>
                <a:spcPct val="90000"/>
              </a:lnSpc>
            </a:pPr>
            <a:r>
              <a:rPr lang="sv-SE" altLang="sv-SE" sz="1100" noProof="0">
                <a:ea typeface="Geneva" panose="020B0503030404040204" pitchFamily="34" charset="0"/>
              </a:rPr>
              <a:t> Vi ska ha en jämn könsfördelning på föreläsare och kursledare.</a:t>
            </a:r>
          </a:p>
          <a:p>
            <a:pPr>
              <a:lnSpc>
                <a:spcPct val="90000"/>
              </a:lnSpc>
            </a:pPr>
            <a:r>
              <a:rPr lang="sv-SE" altLang="sv-SE" sz="1100" noProof="0">
                <a:ea typeface="Geneva" panose="020B0503030404040204" pitchFamily="34" charset="0"/>
              </a:rPr>
              <a:t> Vi ska ha minst 50 procent kvinnor på valbara platser på våra listor till valet.</a:t>
            </a:r>
          </a:p>
          <a:p>
            <a:pPr>
              <a:lnSpc>
                <a:spcPct val="90000"/>
              </a:lnSpc>
            </a:pPr>
            <a:r>
              <a:rPr lang="sv-SE" altLang="sv-SE" sz="1100" noProof="0">
                <a:ea typeface="Geneva" panose="020B0503030404040204" pitchFamily="34" charset="0"/>
              </a:rPr>
              <a:t> Vi ska ha lika många bilder på kvinnor och män i vårt material.</a:t>
            </a:r>
          </a:p>
          <a:p>
            <a:pPr>
              <a:lnSpc>
                <a:spcPct val="90000"/>
              </a:lnSpc>
            </a:pPr>
            <a:r>
              <a:rPr lang="sv-SE" altLang="sv-SE" sz="1100" noProof="0">
                <a:ea typeface="Geneva" panose="020B0503030404040204" pitchFamily="34" charset="0"/>
              </a:rPr>
              <a:t> Vi ska ha minst 50 procent kvinnor på scenen på vårt 1 maj-firande.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2 handlar om att formulera möjliga orsak till varför dessa mål inte redan är uppfyllda. Diskutera ett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vägledning, föreslå några orsaker för att få igång diskussionen:</a:t>
            </a:r>
          </a:p>
          <a:p>
            <a:pPr>
              <a:lnSpc>
                <a:spcPct val="90000"/>
              </a:lnSpc>
            </a:pPr>
            <a:r>
              <a:rPr lang="sv-SE" altLang="sv-SE" sz="1100" noProof="0">
                <a:ea typeface="Geneva" panose="020B0503030404040204" pitchFamily="34" charset="0"/>
              </a:rPr>
              <a:t> Vi diskuterar aldrig hur vi kan jobba internfeministsikt.</a:t>
            </a:r>
          </a:p>
          <a:p>
            <a:pPr>
              <a:lnSpc>
                <a:spcPct val="90000"/>
              </a:lnSpc>
            </a:pPr>
            <a:r>
              <a:rPr lang="sv-SE" altLang="sv-SE" sz="1100" noProof="0">
                <a:ea typeface="Geneva" panose="020B0503030404040204" pitchFamily="34" charset="0"/>
              </a:rPr>
              <a:t> Ingen i föreningen är intresserad av internfeminism.</a:t>
            </a:r>
          </a:p>
          <a:p>
            <a:pPr>
              <a:lnSpc>
                <a:spcPct val="90000"/>
              </a:lnSpc>
            </a:pPr>
            <a:r>
              <a:rPr lang="sv-SE" altLang="sv-SE" sz="1100" noProof="0">
                <a:ea typeface="Geneva" panose="020B0503030404040204" pitchFamily="34" charset="0"/>
              </a:rPr>
              <a:t> Vi anser att vår förening redan är jämställd.</a:t>
            </a:r>
          </a:p>
          <a:p>
            <a:pPr>
              <a:lnSpc>
                <a:spcPct val="90000"/>
              </a:lnSpc>
            </a:pPr>
            <a:r>
              <a:rPr lang="sv-SE" altLang="sv-SE" sz="1100" noProof="0">
                <a:ea typeface="Geneva" panose="020B0503030404040204" pitchFamily="34" charset="0"/>
              </a:rPr>
              <a:t> Vi har inte kunskapen om hur vi kan förändra och jobba med detta.</a:t>
            </a:r>
          </a:p>
          <a:p>
            <a:pPr>
              <a:lnSpc>
                <a:spcPct val="90000"/>
              </a:lnSpc>
            </a:pPr>
            <a:r>
              <a:rPr lang="sv-SE" altLang="sv-SE" sz="1100" noProof="0">
                <a:ea typeface="Geneva" panose="020B0503030404040204" pitchFamily="34" charset="0"/>
              </a:rPr>
              <a:t> De som vill jobba internfeministiskt blir motarbetade/osynliggjorda.</a:t>
            </a:r>
          </a:p>
          <a:p>
            <a:pPr>
              <a:lnSpc>
                <a:spcPct val="90000"/>
              </a:lnSpc>
            </a:pPr>
            <a:r>
              <a:rPr lang="sv-SE" altLang="sv-SE" sz="1100" noProof="0">
                <a:ea typeface="Geneva" panose="020B0503030404040204" pitchFamily="34" charset="0"/>
              </a:rPr>
              <a:t> Vi har inte tid/ork att prioritera internfeministiskt arbete.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I del 3 fokuserar vi sedan på åtgärder för att uppnå era mål. Diskutera åtgärd för ett specifikt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Exempel på åtgärder i fall grupperna har svårt att komma i gång: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Mål: Att kvinnor och män tar lika stor plats på våra möten.</a:t>
            </a:r>
          </a:p>
          <a:p>
            <a:pPr>
              <a:lnSpc>
                <a:spcPct val="90000"/>
              </a:lnSpc>
            </a:pPr>
            <a:r>
              <a:rPr lang="sv-SE" altLang="sv-SE" sz="1100" noProof="0">
                <a:ea typeface="Geneva" panose="020B0503030404040204" pitchFamily="34" charset="0"/>
              </a:rPr>
              <a:t>Åtgärd: Börja föra talarstatistik.</a:t>
            </a:r>
          </a:p>
          <a:p>
            <a:pPr>
              <a:lnSpc>
                <a:spcPct val="90000"/>
              </a:lnSpc>
            </a:pPr>
            <a:r>
              <a:rPr lang="sv-SE" altLang="sv-SE" sz="1100" noProof="0">
                <a:ea typeface="Geneva" panose="020B0503030404040204" pitchFamily="34" charset="0"/>
              </a:rPr>
              <a:t>Åtgärd: Införa rundor, smågrupper samt andra- och tredjetalarlista.</a:t>
            </a:r>
          </a:p>
          <a:p>
            <a:pPr>
              <a:lnSpc>
                <a:spcPct val="90000"/>
              </a:lnSpc>
            </a:pPr>
            <a:r>
              <a:rPr lang="sv-SE" altLang="sv-SE" sz="1100" noProof="0">
                <a:ea typeface="Geneva" panose="020B0503030404040204" pitchFamily="34" charset="0"/>
              </a:rPr>
              <a:t>Mål: En jämn könsfördelning för politiska uppdrag.</a:t>
            </a:r>
          </a:p>
          <a:p>
            <a:pPr>
              <a:lnSpc>
                <a:spcPct val="90000"/>
              </a:lnSpc>
            </a:pPr>
            <a:r>
              <a:rPr lang="sv-SE" altLang="sv-SE" sz="1100" noProof="0">
                <a:ea typeface="Geneva" panose="020B0503030404040204" pitchFamily="34" charset="0"/>
              </a:rPr>
              <a:t>Åtgärd: Besluta om att en kvinna ska stå överst på våra listor alternativt att alltid ha kvinnor på andra och tredje plats om en man står överst.</a:t>
            </a:r>
          </a:p>
          <a:p>
            <a:pPr>
              <a:lnSpc>
                <a:spcPct val="90000"/>
              </a:lnSpc>
            </a:pPr>
            <a:r>
              <a:rPr lang="sv-SE" altLang="sv-SE" sz="1100" noProof="0">
                <a:ea typeface="Geneva" panose="020B0503030404040204" pitchFamily="34" charset="0"/>
              </a:rPr>
              <a:t>Åtgärd: Att aktivt arbeta för att stödja och peppa kvinnor att ställa upp samt avsätta X kr till resor och kurser för kvinnor som är intresserade av politiska uppdrag.</a:t>
            </a:r>
          </a:p>
          <a:p>
            <a:pPr>
              <a:lnSpc>
                <a:spcPct val="90000"/>
              </a:lnSpc>
            </a:pPr>
            <a:r>
              <a:rPr lang="sv-SE" altLang="sv-SE" sz="1100" noProof="0">
                <a:ea typeface="Geneva" panose="020B0503030404040204" pitchFamily="34" charset="0"/>
              </a:rPr>
              <a:t>Mål: Att höja kunskapen om internfeminism generellt i föreningen.</a:t>
            </a:r>
          </a:p>
          <a:p>
            <a:pPr>
              <a:lnSpc>
                <a:spcPct val="90000"/>
              </a:lnSpc>
            </a:pPr>
            <a:r>
              <a:rPr lang="sv-SE" altLang="sv-SE" sz="1100" noProof="0">
                <a:ea typeface="Geneva" panose="020B0503030404040204" pitchFamily="34" charset="0"/>
              </a:rPr>
              <a:t>Åtgärd: Att anordna en studiecirkel utifrån partiets internfeministiska handbok.</a:t>
            </a:r>
          </a:p>
          <a:p>
            <a:pPr>
              <a:lnSpc>
                <a:spcPct val="90000"/>
              </a:lnSpc>
            </a:pPr>
            <a:r>
              <a:rPr lang="sv-SE" altLang="sv-SE" sz="1100" noProof="0">
                <a:ea typeface="Geneva" panose="020B0503030404040204" pitchFamily="34" charset="0"/>
              </a:rPr>
              <a:t>Åtgärd: Bjuda in en föreläsare att prata om internfeminism.</a:t>
            </a:r>
          </a:p>
          <a:p>
            <a:pPr>
              <a:lnSpc>
                <a:spcPct val="90000"/>
              </a:lnSpc>
            </a:pPr>
            <a:r>
              <a:rPr lang="sv-SE" altLang="sv-SE" sz="1100" noProof="0">
                <a:ea typeface="Geneva" panose="020B0503030404040204" pitchFamily="34" charset="0"/>
              </a:rPr>
              <a:t>Mål: Att ha material som attraherar både kvinnor och män.</a:t>
            </a:r>
          </a:p>
          <a:p>
            <a:pPr>
              <a:lnSpc>
                <a:spcPct val="90000"/>
              </a:lnSpc>
            </a:pPr>
            <a:r>
              <a:rPr lang="sv-SE" altLang="sv-SE" sz="1100" noProof="0">
                <a:ea typeface="Geneva" panose="020B0503030404040204" pitchFamily="34" charset="0"/>
              </a:rPr>
              <a:t>Åtgärd: Att tillsammans feministgranska materialet genom att räkna hur många kvinnor respektive män som syns på bilderna samt räkna citat av kvinnor respektive män i materialet.</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ni har tillräckligt med, ta er 15 minuter på slutet för att samla alla. Låt grupperna presentera ett mål de har listat, samt orsaker för varför detta mål inte har uppfyllts redan och möjlig åtgärder för att uppnå detta specifika mål. </a:t>
            </a:r>
          </a:p>
          <a:p>
            <a:pPr>
              <a:lnSpc>
                <a:spcPct val="90000"/>
              </a:lnSpc>
            </a:pPr>
            <a:endParaRPr lang="sv-SE" altLang="sv-SE" sz="1100" noProof="0">
              <a:ea typeface="Geneva" panose="020B0503030404040204" pitchFamily="34" charset="0"/>
            </a:endParaRPr>
          </a:p>
        </p:txBody>
      </p:sp>
    </p:spTree>
    <p:extLst>
      <p:ext uri="{BB962C8B-B14F-4D97-AF65-F5344CB8AC3E}">
        <p14:creationId xmlns:p14="http://schemas.microsoft.com/office/powerpoint/2010/main" val="27116946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ACDC3ADC-F41C-8D43-A352-49365D79F56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40434DF-8B5A-274D-A89D-38B3C345D113}"/>
              </a:ext>
            </a:extLst>
          </p:cNvPr>
          <p:cNvSpPr>
            <a:spLocks noGrp="1"/>
          </p:cNvSpPr>
          <p:nvPr>
            <p:ph type="body" idx="1"/>
          </p:nvPr>
        </p:nvSpPr>
        <p:spPr/>
        <p:txBody>
          <a:bodyPr>
            <a:normAutofit fontScale="40000" lnSpcReduction="20000"/>
          </a:bodyPr>
          <a:lstStyle/>
          <a:p>
            <a:pPr>
              <a:lnSpc>
                <a:spcPct val="90000"/>
              </a:lnSpc>
            </a:pPr>
            <a:r>
              <a:rPr lang="sv-SE" altLang="sv-SE" sz="1100" noProof="0">
                <a:ea typeface="Geneva" panose="020B0503030404040204" pitchFamily="34" charset="0"/>
              </a:rPr>
              <a:t>Övningen består av tre delar. Varje del diskuteras var för sig och vi har 10 minuter på oss för att diskutera varje del så att alla hinns med.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1 handlar om att formulera jämställdhetsmål. Målen ska vara möjliga att uppnå på ett år.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hjälp att komma igång, ge dem förslag på områden som jämställdhetsmålen kan innefatta:</a:t>
            </a:r>
          </a:p>
          <a:p>
            <a:pPr>
              <a:lnSpc>
                <a:spcPct val="90000"/>
              </a:lnSpc>
            </a:pPr>
            <a:r>
              <a:rPr lang="sv-SE" altLang="sv-SE" sz="1100" noProof="0">
                <a:ea typeface="Geneva" panose="020B0503030404040204" pitchFamily="34" charset="0"/>
              </a:rPr>
              <a:t> Representation</a:t>
            </a:r>
          </a:p>
          <a:p>
            <a:pPr>
              <a:lnSpc>
                <a:spcPct val="90000"/>
              </a:lnSpc>
            </a:pPr>
            <a:r>
              <a:rPr lang="sv-SE" altLang="sv-SE" sz="1100" noProof="0">
                <a:ea typeface="Geneva" panose="020B0503030404040204" pitchFamily="34" charset="0"/>
              </a:rPr>
              <a:t> Nomineringar</a:t>
            </a:r>
          </a:p>
          <a:p>
            <a:pPr>
              <a:lnSpc>
                <a:spcPct val="90000"/>
              </a:lnSpc>
            </a:pPr>
            <a:r>
              <a:rPr lang="sv-SE" altLang="sv-SE" sz="1100" noProof="0">
                <a:ea typeface="Geneva" panose="020B0503030404040204" pitchFamily="34" charset="0"/>
              </a:rPr>
              <a:t> Mediautrymme</a:t>
            </a:r>
          </a:p>
          <a:p>
            <a:pPr>
              <a:lnSpc>
                <a:spcPct val="90000"/>
              </a:lnSpc>
            </a:pPr>
            <a:r>
              <a:rPr lang="sv-SE" altLang="sv-SE" sz="1100" noProof="0">
                <a:ea typeface="Geneva" panose="020B0503030404040204" pitchFamily="34" charset="0"/>
              </a:rPr>
              <a:t> Könsuppdelad statistik</a:t>
            </a:r>
          </a:p>
          <a:p>
            <a:pPr>
              <a:lnSpc>
                <a:spcPct val="90000"/>
              </a:lnSpc>
            </a:pPr>
            <a:r>
              <a:rPr lang="sv-SE" altLang="sv-SE" sz="1100" noProof="0">
                <a:ea typeface="Geneva" panose="020B0503030404040204" pitchFamily="34" charset="0"/>
              </a:rPr>
              <a:t> Inbjudna föreläsare/gäster</a:t>
            </a:r>
          </a:p>
          <a:p>
            <a:pPr>
              <a:lnSpc>
                <a:spcPct val="90000"/>
              </a:lnSpc>
            </a:pPr>
            <a:r>
              <a:rPr lang="sv-SE" altLang="sv-SE" sz="1100" noProof="0">
                <a:ea typeface="Geneva" panose="020B0503030404040204" pitchFamily="34" charset="0"/>
              </a:rPr>
              <a:t> Resursfördelning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mer hjälp, ge dem några förslag på jämställdhetsmål:</a:t>
            </a:r>
          </a:p>
          <a:p>
            <a:pPr>
              <a:lnSpc>
                <a:spcPct val="90000"/>
              </a:lnSpc>
            </a:pPr>
            <a:r>
              <a:rPr lang="sv-SE" altLang="sv-SE" sz="1100" noProof="0">
                <a:ea typeface="Geneva" panose="020B0503030404040204" pitchFamily="34" charset="0"/>
              </a:rPr>
              <a:t> Lika många kvinnor som män ska synas i media.</a:t>
            </a:r>
          </a:p>
          <a:p>
            <a:pPr>
              <a:lnSpc>
                <a:spcPct val="90000"/>
              </a:lnSpc>
            </a:pPr>
            <a:r>
              <a:rPr lang="sv-SE" altLang="sv-SE" sz="1100" noProof="0">
                <a:ea typeface="Geneva" panose="020B0503030404040204" pitchFamily="34" charset="0"/>
              </a:rPr>
              <a:t> Vi ska rekrytera lika många kvinnor och män till att bli nya medlemmar.</a:t>
            </a:r>
          </a:p>
          <a:p>
            <a:pPr>
              <a:lnSpc>
                <a:spcPct val="90000"/>
              </a:lnSpc>
            </a:pPr>
            <a:r>
              <a:rPr lang="sv-SE" altLang="sv-SE" sz="1100" noProof="0">
                <a:ea typeface="Geneva" panose="020B0503030404040204" pitchFamily="34" charset="0"/>
              </a:rPr>
              <a:t> Vi ska ha en jämn könsfördelning på föreläsare och kursledare.</a:t>
            </a:r>
          </a:p>
          <a:p>
            <a:pPr>
              <a:lnSpc>
                <a:spcPct val="90000"/>
              </a:lnSpc>
            </a:pPr>
            <a:r>
              <a:rPr lang="sv-SE" altLang="sv-SE" sz="1100" noProof="0">
                <a:ea typeface="Geneva" panose="020B0503030404040204" pitchFamily="34" charset="0"/>
              </a:rPr>
              <a:t> Vi ska ha minst 50 procent kvinnor på valbara platser på våra listor till valet.</a:t>
            </a:r>
          </a:p>
          <a:p>
            <a:pPr>
              <a:lnSpc>
                <a:spcPct val="90000"/>
              </a:lnSpc>
            </a:pPr>
            <a:r>
              <a:rPr lang="sv-SE" altLang="sv-SE" sz="1100" noProof="0">
                <a:ea typeface="Geneva" panose="020B0503030404040204" pitchFamily="34" charset="0"/>
              </a:rPr>
              <a:t> Vi ska ha lika många bilder på kvinnor och män i vårt material.</a:t>
            </a:r>
          </a:p>
          <a:p>
            <a:pPr>
              <a:lnSpc>
                <a:spcPct val="90000"/>
              </a:lnSpc>
            </a:pPr>
            <a:r>
              <a:rPr lang="sv-SE" altLang="sv-SE" sz="1100" noProof="0">
                <a:ea typeface="Geneva" panose="020B0503030404040204" pitchFamily="34" charset="0"/>
              </a:rPr>
              <a:t> Vi ska ha minst 50 procent kvinnor på scenen på vårt 1 maj-firande.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2 handlar om att formulera möjliga orsak till varför dessa mål inte redan är uppfyllda. Diskutera ett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vägledning, föreslå några orsaker för att få igång diskussionen:</a:t>
            </a:r>
          </a:p>
          <a:p>
            <a:pPr>
              <a:lnSpc>
                <a:spcPct val="90000"/>
              </a:lnSpc>
            </a:pPr>
            <a:r>
              <a:rPr lang="sv-SE" altLang="sv-SE" sz="1100" noProof="0">
                <a:ea typeface="Geneva" panose="020B0503030404040204" pitchFamily="34" charset="0"/>
              </a:rPr>
              <a:t> Vi diskuterar aldrig hur vi kan jobba internfeministsikt.</a:t>
            </a:r>
          </a:p>
          <a:p>
            <a:pPr>
              <a:lnSpc>
                <a:spcPct val="90000"/>
              </a:lnSpc>
            </a:pPr>
            <a:r>
              <a:rPr lang="sv-SE" altLang="sv-SE" sz="1100" noProof="0">
                <a:ea typeface="Geneva" panose="020B0503030404040204" pitchFamily="34" charset="0"/>
              </a:rPr>
              <a:t> Ingen i föreningen är intresserad av internfeminism.</a:t>
            </a:r>
          </a:p>
          <a:p>
            <a:pPr>
              <a:lnSpc>
                <a:spcPct val="90000"/>
              </a:lnSpc>
            </a:pPr>
            <a:r>
              <a:rPr lang="sv-SE" altLang="sv-SE" sz="1100" noProof="0">
                <a:ea typeface="Geneva" panose="020B0503030404040204" pitchFamily="34" charset="0"/>
              </a:rPr>
              <a:t> Vi anser att vår förening redan är jämställd.</a:t>
            </a:r>
          </a:p>
          <a:p>
            <a:pPr>
              <a:lnSpc>
                <a:spcPct val="90000"/>
              </a:lnSpc>
            </a:pPr>
            <a:r>
              <a:rPr lang="sv-SE" altLang="sv-SE" sz="1100" noProof="0">
                <a:ea typeface="Geneva" panose="020B0503030404040204" pitchFamily="34" charset="0"/>
              </a:rPr>
              <a:t> Vi har inte kunskapen om hur vi kan förändra och jobba med detta.</a:t>
            </a:r>
          </a:p>
          <a:p>
            <a:pPr>
              <a:lnSpc>
                <a:spcPct val="90000"/>
              </a:lnSpc>
            </a:pPr>
            <a:r>
              <a:rPr lang="sv-SE" altLang="sv-SE" sz="1100" noProof="0">
                <a:ea typeface="Geneva" panose="020B0503030404040204" pitchFamily="34" charset="0"/>
              </a:rPr>
              <a:t> De som vill jobba internfeministiskt blir motarbetade/osynliggjorda.</a:t>
            </a:r>
          </a:p>
          <a:p>
            <a:pPr>
              <a:lnSpc>
                <a:spcPct val="90000"/>
              </a:lnSpc>
            </a:pPr>
            <a:r>
              <a:rPr lang="sv-SE" altLang="sv-SE" sz="1100" noProof="0">
                <a:ea typeface="Geneva" panose="020B0503030404040204" pitchFamily="34" charset="0"/>
              </a:rPr>
              <a:t> Vi har inte tid/ork att prioritera internfeministiskt arbete.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I del 3 fokuserar vi sedan på åtgärder för att uppnå era mål. Diskutera åtgärd för ett specifikt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Exempel på åtgärder i fall grupperna har svårt att komma i gång: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Mål: Att kvinnor och män tar lika stor plats på våra möten.</a:t>
            </a:r>
          </a:p>
          <a:p>
            <a:pPr>
              <a:lnSpc>
                <a:spcPct val="90000"/>
              </a:lnSpc>
            </a:pPr>
            <a:r>
              <a:rPr lang="sv-SE" altLang="sv-SE" sz="1100" noProof="0">
                <a:ea typeface="Geneva" panose="020B0503030404040204" pitchFamily="34" charset="0"/>
              </a:rPr>
              <a:t>Åtgärd: Börja föra talarstatistik.</a:t>
            </a:r>
          </a:p>
          <a:p>
            <a:pPr>
              <a:lnSpc>
                <a:spcPct val="90000"/>
              </a:lnSpc>
            </a:pPr>
            <a:r>
              <a:rPr lang="sv-SE" altLang="sv-SE" sz="1100" noProof="0">
                <a:ea typeface="Geneva" panose="020B0503030404040204" pitchFamily="34" charset="0"/>
              </a:rPr>
              <a:t>Åtgärd: Införa rundor, smågrupper samt andra- och tredjetalarlista.</a:t>
            </a:r>
          </a:p>
          <a:p>
            <a:pPr>
              <a:lnSpc>
                <a:spcPct val="90000"/>
              </a:lnSpc>
            </a:pPr>
            <a:r>
              <a:rPr lang="sv-SE" altLang="sv-SE" sz="1100" noProof="0">
                <a:ea typeface="Geneva" panose="020B0503030404040204" pitchFamily="34" charset="0"/>
              </a:rPr>
              <a:t>Mål: En jämn könsfördelning för politiska uppdrag.</a:t>
            </a:r>
          </a:p>
          <a:p>
            <a:pPr>
              <a:lnSpc>
                <a:spcPct val="90000"/>
              </a:lnSpc>
            </a:pPr>
            <a:r>
              <a:rPr lang="sv-SE" altLang="sv-SE" sz="1100" noProof="0">
                <a:ea typeface="Geneva" panose="020B0503030404040204" pitchFamily="34" charset="0"/>
              </a:rPr>
              <a:t>Åtgärd: Besluta om att en kvinna ska stå överst på våra listor alternativt att alltid ha kvinnor på andra och tredje plats om en man står överst.</a:t>
            </a:r>
          </a:p>
          <a:p>
            <a:pPr>
              <a:lnSpc>
                <a:spcPct val="90000"/>
              </a:lnSpc>
            </a:pPr>
            <a:r>
              <a:rPr lang="sv-SE" altLang="sv-SE" sz="1100" noProof="0">
                <a:ea typeface="Geneva" panose="020B0503030404040204" pitchFamily="34" charset="0"/>
              </a:rPr>
              <a:t>Åtgärd: Att aktivt arbeta för att stödja och peppa kvinnor att ställa upp samt avsätta X kr till resor och kurser för kvinnor som är intresserade av politiska uppdrag.</a:t>
            </a:r>
          </a:p>
          <a:p>
            <a:pPr>
              <a:lnSpc>
                <a:spcPct val="90000"/>
              </a:lnSpc>
            </a:pPr>
            <a:r>
              <a:rPr lang="sv-SE" altLang="sv-SE" sz="1100" noProof="0">
                <a:ea typeface="Geneva" panose="020B0503030404040204" pitchFamily="34" charset="0"/>
              </a:rPr>
              <a:t>Mål: Att höja kunskapen om internfeminism generellt i föreningen.</a:t>
            </a:r>
          </a:p>
          <a:p>
            <a:pPr>
              <a:lnSpc>
                <a:spcPct val="90000"/>
              </a:lnSpc>
            </a:pPr>
            <a:r>
              <a:rPr lang="sv-SE" altLang="sv-SE" sz="1100" noProof="0">
                <a:ea typeface="Geneva" panose="020B0503030404040204" pitchFamily="34" charset="0"/>
              </a:rPr>
              <a:t>Åtgärd: Att anordna en studiecirkel utifrån partiets internfeministiska handbok.</a:t>
            </a:r>
          </a:p>
          <a:p>
            <a:pPr>
              <a:lnSpc>
                <a:spcPct val="90000"/>
              </a:lnSpc>
            </a:pPr>
            <a:r>
              <a:rPr lang="sv-SE" altLang="sv-SE" sz="1100" noProof="0">
                <a:ea typeface="Geneva" panose="020B0503030404040204" pitchFamily="34" charset="0"/>
              </a:rPr>
              <a:t>Åtgärd: Bjuda in en föreläsare att prata om internfeminism.</a:t>
            </a:r>
          </a:p>
          <a:p>
            <a:pPr>
              <a:lnSpc>
                <a:spcPct val="90000"/>
              </a:lnSpc>
            </a:pPr>
            <a:r>
              <a:rPr lang="sv-SE" altLang="sv-SE" sz="1100" noProof="0">
                <a:ea typeface="Geneva" panose="020B0503030404040204" pitchFamily="34" charset="0"/>
              </a:rPr>
              <a:t>Mål: Att ha material som attraherar både kvinnor och män.</a:t>
            </a:r>
          </a:p>
          <a:p>
            <a:pPr>
              <a:lnSpc>
                <a:spcPct val="90000"/>
              </a:lnSpc>
            </a:pPr>
            <a:r>
              <a:rPr lang="sv-SE" altLang="sv-SE" sz="1100" noProof="0">
                <a:ea typeface="Geneva" panose="020B0503030404040204" pitchFamily="34" charset="0"/>
              </a:rPr>
              <a:t>Åtgärd: Att tillsammans feministgranska materialet genom att räkna hur många kvinnor respektive män som syns på bilderna samt räkna citat av kvinnor respektive män i materialet.</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ni har tillräckligt med, ta er 15 minuter på slutet för att samla alla. Låt grupperna presentera ett mål de har listat, samt orsaker för varför detta mål inte har uppfyllts redan och möjlig åtgärder för att uppnå detta specifika mål. </a:t>
            </a:r>
          </a:p>
          <a:p>
            <a:pPr>
              <a:lnSpc>
                <a:spcPct val="90000"/>
              </a:lnSpc>
            </a:pPr>
            <a:endParaRPr lang="sv-SE" altLang="sv-SE" sz="1100" noProof="0">
              <a:ea typeface="Geneva" panose="020B0503030404040204" pitchFamily="34" charset="0"/>
            </a:endParaRPr>
          </a:p>
        </p:txBody>
      </p:sp>
    </p:spTree>
    <p:extLst>
      <p:ext uri="{BB962C8B-B14F-4D97-AF65-F5344CB8AC3E}">
        <p14:creationId xmlns:p14="http://schemas.microsoft.com/office/powerpoint/2010/main" val="40656183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ACDC3ADC-F41C-8D43-A352-49365D79F56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40434DF-8B5A-274D-A89D-38B3C345D113}"/>
              </a:ext>
            </a:extLst>
          </p:cNvPr>
          <p:cNvSpPr>
            <a:spLocks noGrp="1"/>
          </p:cNvSpPr>
          <p:nvPr>
            <p:ph type="body" idx="1"/>
          </p:nvPr>
        </p:nvSpPr>
        <p:spPr/>
        <p:txBody>
          <a:bodyPr>
            <a:normAutofit fontScale="40000" lnSpcReduction="20000"/>
          </a:bodyPr>
          <a:lstStyle/>
          <a:p>
            <a:pPr>
              <a:lnSpc>
                <a:spcPct val="90000"/>
              </a:lnSpc>
            </a:pPr>
            <a:r>
              <a:rPr lang="sv-SE" altLang="sv-SE" sz="1100" noProof="0">
                <a:ea typeface="Geneva" panose="020B0503030404040204" pitchFamily="34" charset="0"/>
              </a:rPr>
              <a:t>Övningen består av tre delar. Varje del diskuteras var för sig och vi har 10 minuter på oss för att diskutera varje del så att alla hinns med.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1 handlar om att formulera jämställdhetsmål. Målen ska vara möjliga att uppnå på ett år. </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hjälp att komma igång, ge dem förslag på områden som jämställdhetsmålen kan innefatta:</a:t>
            </a:r>
          </a:p>
          <a:p>
            <a:pPr>
              <a:lnSpc>
                <a:spcPct val="90000"/>
              </a:lnSpc>
            </a:pPr>
            <a:r>
              <a:rPr lang="sv-SE" altLang="sv-SE" sz="1100" noProof="0">
                <a:ea typeface="Geneva" panose="020B0503030404040204" pitchFamily="34" charset="0"/>
              </a:rPr>
              <a:t> Representation</a:t>
            </a:r>
          </a:p>
          <a:p>
            <a:pPr>
              <a:lnSpc>
                <a:spcPct val="90000"/>
              </a:lnSpc>
            </a:pPr>
            <a:r>
              <a:rPr lang="sv-SE" altLang="sv-SE" sz="1100" noProof="0">
                <a:ea typeface="Geneva" panose="020B0503030404040204" pitchFamily="34" charset="0"/>
              </a:rPr>
              <a:t> Nomineringar</a:t>
            </a:r>
          </a:p>
          <a:p>
            <a:pPr>
              <a:lnSpc>
                <a:spcPct val="90000"/>
              </a:lnSpc>
            </a:pPr>
            <a:r>
              <a:rPr lang="sv-SE" altLang="sv-SE" sz="1100" noProof="0">
                <a:ea typeface="Geneva" panose="020B0503030404040204" pitchFamily="34" charset="0"/>
              </a:rPr>
              <a:t> Mediautrymme</a:t>
            </a:r>
          </a:p>
          <a:p>
            <a:pPr>
              <a:lnSpc>
                <a:spcPct val="90000"/>
              </a:lnSpc>
            </a:pPr>
            <a:r>
              <a:rPr lang="sv-SE" altLang="sv-SE" sz="1100" noProof="0">
                <a:ea typeface="Geneva" panose="020B0503030404040204" pitchFamily="34" charset="0"/>
              </a:rPr>
              <a:t> Könsuppdelad statistik</a:t>
            </a:r>
          </a:p>
          <a:p>
            <a:pPr>
              <a:lnSpc>
                <a:spcPct val="90000"/>
              </a:lnSpc>
            </a:pPr>
            <a:r>
              <a:rPr lang="sv-SE" altLang="sv-SE" sz="1100" noProof="0">
                <a:ea typeface="Geneva" panose="020B0503030404040204" pitchFamily="34" charset="0"/>
              </a:rPr>
              <a:t> Inbjudna föreläsare/gäster</a:t>
            </a:r>
          </a:p>
          <a:p>
            <a:pPr>
              <a:lnSpc>
                <a:spcPct val="90000"/>
              </a:lnSpc>
            </a:pPr>
            <a:r>
              <a:rPr lang="sv-SE" altLang="sv-SE" sz="1100" noProof="0">
                <a:ea typeface="Geneva" panose="020B0503030404040204" pitchFamily="34" charset="0"/>
              </a:rPr>
              <a:t> Resursfördelning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mer hjälp, ge dem några förslag på jämställdhetsmål:</a:t>
            </a:r>
          </a:p>
          <a:p>
            <a:pPr>
              <a:lnSpc>
                <a:spcPct val="90000"/>
              </a:lnSpc>
            </a:pPr>
            <a:r>
              <a:rPr lang="sv-SE" altLang="sv-SE" sz="1100" noProof="0">
                <a:ea typeface="Geneva" panose="020B0503030404040204" pitchFamily="34" charset="0"/>
              </a:rPr>
              <a:t> Lika många kvinnor som män ska synas i media.</a:t>
            </a:r>
          </a:p>
          <a:p>
            <a:pPr>
              <a:lnSpc>
                <a:spcPct val="90000"/>
              </a:lnSpc>
            </a:pPr>
            <a:r>
              <a:rPr lang="sv-SE" altLang="sv-SE" sz="1100" noProof="0">
                <a:ea typeface="Geneva" panose="020B0503030404040204" pitchFamily="34" charset="0"/>
              </a:rPr>
              <a:t> Vi ska rekrytera lika många kvinnor och män till att bli nya medlemmar.</a:t>
            </a:r>
          </a:p>
          <a:p>
            <a:pPr>
              <a:lnSpc>
                <a:spcPct val="90000"/>
              </a:lnSpc>
            </a:pPr>
            <a:r>
              <a:rPr lang="sv-SE" altLang="sv-SE" sz="1100" noProof="0">
                <a:ea typeface="Geneva" panose="020B0503030404040204" pitchFamily="34" charset="0"/>
              </a:rPr>
              <a:t> Vi ska ha en jämn könsfördelning på föreläsare och kursledare.</a:t>
            </a:r>
          </a:p>
          <a:p>
            <a:pPr>
              <a:lnSpc>
                <a:spcPct val="90000"/>
              </a:lnSpc>
            </a:pPr>
            <a:r>
              <a:rPr lang="sv-SE" altLang="sv-SE" sz="1100" noProof="0">
                <a:ea typeface="Geneva" panose="020B0503030404040204" pitchFamily="34" charset="0"/>
              </a:rPr>
              <a:t> Vi ska ha minst 50 procent kvinnor på valbara platser på våra listor till valet.</a:t>
            </a:r>
          </a:p>
          <a:p>
            <a:pPr>
              <a:lnSpc>
                <a:spcPct val="90000"/>
              </a:lnSpc>
            </a:pPr>
            <a:r>
              <a:rPr lang="sv-SE" altLang="sv-SE" sz="1100" noProof="0">
                <a:ea typeface="Geneva" panose="020B0503030404040204" pitchFamily="34" charset="0"/>
              </a:rPr>
              <a:t> Vi ska ha lika många bilder på kvinnor och män i vårt material.</a:t>
            </a:r>
          </a:p>
          <a:p>
            <a:pPr>
              <a:lnSpc>
                <a:spcPct val="90000"/>
              </a:lnSpc>
            </a:pPr>
            <a:r>
              <a:rPr lang="sv-SE" altLang="sv-SE" sz="1100" noProof="0">
                <a:ea typeface="Geneva" panose="020B0503030404040204" pitchFamily="34" charset="0"/>
              </a:rPr>
              <a:t> Vi ska ha minst 50 procent kvinnor på scenen på vårt 1 maj-firande.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Del 2 handlar om att formulera möjliga orsak till varför dessa mål inte redan är uppfyllda. Diskutera ett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gruppen behöver vägledning, föreslå några orsaker för att få igång diskussionen:</a:t>
            </a:r>
          </a:p>
          <a:p>
            <a:pPr>
              <a:lnSpc>
                <a:spcPct val="90000"/>
              </a:lnSpc>
            </a:pPr>
            <a:r>
              <a:rPr lang="sv-SE" altLang="sv-SE" sz="1100" noProof="0">
                <a:ea typeface="Geneva" panose="020B0503030404040204" pitchFamily="34" charset="0"/>
              </a:rPr>
              <a:t> Vi diskuterar aldrig hur vi kan jobba internfeministsikt.</a:t>
            </a:r>
          </a:p>
          <a:p>
            <a:pPr>
              <a:lnSpc>
                <a:spcPct val="90000"/>
              </a:lnSpc>
            </a:pPr>
            <a:r>
              <a:rPr lang="sv-SE" altLang="sv-SE" sz="1100" noProof="0">
                <a:ea typeface="Geneva" panose="020B0503030404040204" pitchFamily="34" charset="0"/>
              </a:rPr>
              <a:t> Ingen i föreningen är intresserad av internfeminism.</a:t>
            </a:r>
          </a:p>
          <a:p>
            <a:pPr>
              <a:lnSpc>
                <a:spcPct val="90000"/>
              </a:lnSpc>
            </a:pPr>
            <a:r>
              <a:rPr lang="sv-SE" altLang="sv-SE" sz="1100" noProof="0">
                <a:ea typeface="Geneva" panose="020B0503030404040204" pitchFamily="34" charset="0"/>
              </a:rPr>
              <a:t> Vi anser att vår förening redan är jämställd.</a:t>
            </a:r>
          </a:p>
          <a:p>
            <a:pPr>
              <a:lnSpc>
                <a:spcPct val="90000"/>
              </a:lnSpc>
            </a:pPr>
            <a:r>
              <a:rPr lang="sv-SE" altLang="sv-SE" sz="1100" noProof="0">
                <a:ea typeface="Geneva" panose="020B0503030404040204" pitchFamily="34" charset="0"/>
              </a:rPr>
              <a:t> Vi har inte kunskapen om hur vi kan förändra och jobba med detta.</a:t>
            </a:r>
          </a:p>
          <a:p>
            <a:pPr>
              <a:lnSpc>
                <a:spcPct val="90000"/>
              </a:lnSpc>
            </a:pPr>
            <a:r>
              <a:rPr lang="sv-SE" altLang="sv-SE" sz="1100" noProof="0">
                <a:ea typeface="Geneva" panose="020B0503030404040204" pitchFamily="34" charset="0"/>
              </a:rPr>
              <a:t> De som vill jobba internfeministiskt blir motarbetade/osynliggjorda.</a:t>
            </a:r>
          </a:p>
          <a:p>
            <a:pPr>
              <a:lnSpc>
                <a:spcPct val="90000"/>
              </a:lnSpc>
            </a:pPr>
            <a:r>
              <a:rPr lang="sv-SE" altLang="sv-SE" sz="1100" noProof="0">
                <a:ea typeface="Geneva" panose="020B0503030404040204" pitchFamily="34" charset="0"/>
              </a:rPr>
              <a:t> Vi har inte tid/ork att prioritera internfeministiskt arbete.</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I del 3 fokuserar vi sedan på åtgärder för att uppnå era mål. Diskutera åtgärd för ett specifikt mål i taget.</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Exempel på åtgärder i fall grupperna har svårt att komma i gång:</a:t>
            </a: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Mål: Att kvinnor och män tar lika stor plats på våra möten.</a:t>
            </a:r>
          </a:p>
          <a:p>
            <a:pPr>
              <a:lnSpc>
                <a:spcPct val="90000"/>
              </a:lnSpc>
            </a:pPr>
            <a:r>
              <a:rPr lang="sv-SE" altLang="sv-SE" sz="1100" noProof="0">
                <a:ea typeface="Geneva" panose="020B0503030404040204" pitchFamily="34" charset="0"/>
              </a:rPr>
              <a:t>Åtgärd: Börja föra talarstatistik.</a:t>
            </a:r>
          </a:p>
          <a:p>
            <a:pPr>
              <a:lnSpc>
                <a:spcPct val="90000"/>
              </a:lnSpc>
            </a:pPr>
            <a:r>
              <a:rPr lang="sv-SE" altLang="sv-SE" sz="1100" noProof="0">
                <a:ea typeface="Geneva" panose="020B0503030404040204" pitchFamily="34" charset="0"/>
              </a:rPr>
              <a:t>Åtgärd: Införa rundor, smågrupper samt andra- och tredjetalarlista.</a:t>
            </a:r>
          </a:p>
          <a:p>
            <a:pPr>
              <a:lnSpc>
                <a:spcPct val="90000"/>
              </a:lnSpc>
            </a:pPr>
            <a:r>
              <a:rPr lang="sv-SE" altLang="sv-SE" sz="1100" noProof="0">
                <a:ea typeface="Geneva" panose="020B0503030404040204" pitchFamily="34" charset="0"/>
              </a:rPr>
              <a:t>Mål: En jämn könsfördelning för politiska uppdrag.</a:t>
            </a:r>
          </a:p>
          <a:p>
            <a:pPr>
              <a:lnSpc>
                <a:spcPct val="90000"/>
              </a:lnSpc>
            </a:pPr>
            <a:r>
              <a:rPr lang="sv-SE" altLang="sv-SE" sz="1100" noProof="0">
                <a:ea typeface="Geneva" panose="020B0503030404040204" pitchFamily="34" charset="0"/>
              </a:rPr>
              <a:t>Åtgärd: Besluta om att en kvinna ska stå överst på våra listor alternativt att alltid ha kvinnor på andra och tredje plats om en man står överst.</a:t>
            </a:r>
          </a:p>
          <a:p>
            <a:pPr>
              <a:lnSpc>
                <a:spcPct val="90000"/>
              </a:lnSpc>
            </a:pPr>
            <a:r>
              <a:rPr lang="sv-SE" altLang="sv-SE" sz="1100" noProof="0">
                <a:ea typeface="Geneva" panose="020B0503030404040204" pitchFamily="34" charset="0"/>
              </a:rPr>
              <a:t>Åtgärd: Att aktivt arbeta för att stödja och peppa kvinnor att ställa upp samt avsätta X kr till resor och kurser för kvinnor som är intresserade av politiska uppdrag.</a:t>
            </a:r>
          </a:p>
          <a:p>
            <a:pPr>
              <a:lnSpc>
                <a:spcPct val="90000"/>
              </a:lnSpc>
            </a:pPr>
            <a:r>
              <a:rPr lang="sv-SE" altLang="sv-SE" sz="1100" noProof="0">
                <a:ea typeface="Geneva" panose="020B0503030404040204" pitchFamily="34" charset="0"/>
              </a:rPr>
              <a:t>Mål: Att höja kunskapen om internfeminism generellt i föreningen.</a:t>
            </a:r>
          </a:p>
          <a:p>
            <a:pPr>
              <a:lnSpc>
                <a:spcPct val="90000"/>
              </a:lnSpc>
            </a:pPr>
            <a:r>
              <a:rPr lang="sv-SE" altLang="sv-SE" sz="1100" noProof="0">
                <a:ea typeface="Geneva" panose="020B0503030404040204" pitchFamily="34" charset="0"/>
              </a:rPr>
              <a:t>Åtgärd: Att anordna en studiecirkel utifrån partiets internfeministiska handbok.</a:t>
            </a:r>
          </a:p>
          <a:p>
            <a:pPr>
              <a:lnSpc>
                <a:spcPct val="90000"/>
              </a:lnSpc>
            </a:pPr>
            <a:r>
              <a:rPr lang="sv-SE" altLang="sv-SE" sz="1100" noProof="0">
                <a:ea typeface="Geneva" panose="020B0503030404040204" pitchFamily="34" charset="0"/>
              </a:rPr>
              <a:t>Åtgärd: Bjuda in en föreläsare att prata om internfeminism.</a:t>
            </a:r>
          </a:p>
          <a:p>
            <a:pPr>
              <a:lnSpc>
                <a:spcPct val="90000"/>
              </a:lnSpc>
            </a:pPr>
            <a:r>
              <a:rPr lang="sv-SE" altLang="sv-SE" sz="1100" noProof="0">
                <a:ea typeface="Geneva" panose="020B0503030404040204" pitchFamily="34" charset="0"/>
              </a:rPr>
              <a:t>Mål: Att ha material som attraherar både kvinnor och män.</a:t>
            </a:r>
          </a:p>
          <a:p>
            <a:pPr>
              <a:lnSpc>
                <a:spcPct val="90000"/>
              </a:lnSpc>
            </a:pPr>
            <a:r>
              <a:rPr lang="sv-SE" altLang="sv-SE" sz="1100" noProof="0">
                <a:ea typeface="Geneva" panose="020B0503030404040204" pitchFamily="34" charset="0"/>
              </a:rPr>
              <a:t>Åtgärd: Att tillsammans feministgranska materialet genom att räkna hur många kvinnor respektive män som syns på bilderna samt räkna citat av kvinnor respektive män i materialet.</a:t>
            </a:r>
          </a:p>
          <a:p>
            <a:pPr>
              <a:lnSpc>
                <a:spcPct val="90000"/>
              </a:lnSpc>
            </a:pPr>
            <a:endParaRPr lang="sv-SE" altLang="sv-SE" sz="1100" noProof="0">
              <a:ea typeface="Geneva" panose="020B0503030404040204" pitchFamily="34" charset="0"/>
            </a:endParaRPr>
          </a:p>
          <a:p>
            <a:pPr>
              <a:lnSpc>
                <a:spcPct val="90000"/>
              </a:lnSpc>
            </a:pPr>
            <a:endParaRPr lang="sv-SE" altLang="sv-SE" sz="1100" noProof="0">
              <a:ea typeface="Geneva" panose="020B0503030404040204" pitchFamily="34" charset="0"/>
            </a:endParaRPr>
          </a:p>
          <a:p>
            <a:pPr>
              <a:lnSpc>
                <a:spcPct val="90000"/>
              </a:lnSpc>
            </a:pPr>
            <a:r>
              <a:rPr lang="sv-SE" altLang="sv-SE" sz="1100" noProof="0">
                <a:ea typeface="Geneva" panose="020B0503030404040204" pitchFamily="34" charset="0"/>
              </a:rPr>
              <a:t>Om ni har tillräckligt med, ta er 15 minuter på slutet för att samla alla. Låt grupperna presentera ett mål de har listat, samt orsaker för varför detta mål inte har uppfyllts redan och möjlig åtgärder för att uppnå detta specifika mål. </a:t>
            </a:r>
          </a:p>
          <a:p>
            <a:pPr>
              <a:lnSpc>
                <a:spcPct val="90000"/>
              </a:lnSpc>
            </a:pPr>
            <a:endParaRPr lang="sv-SE" altLang="sv-SE" sz="1100" noProof="0">
              <a:ea typeface="Geneva" panose="020B0503030404040204" pitchFamily="34" charset="0"/>
            </a:endParaRPr>
          </a:p>
        </p:txBody>
      </p:sp>
    </p:spTree>
    <p:extLst>
      <p:ext uri="{BB962C8B-B14F-4D97-AF65-F5344CB8AC3E}">
        <p14:creationId xmlns:p14="http://schemas.microsoft.com/office/powerpoint/2010/main" val="517522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Att utarbeta en strategi handlar även om att upptäcka brister och</a:t>
            </a:r>
            <a:r>
              <a:rPr lang="sv-SE" sz="1200" kern="1200">
                <a:solidFill>
                  <a:schemeClr val="tx1"/>
                </a:solidFill>
                <a:latin typeface="+mn-lt"/>
                <a:ea typeface="+mn-ea"/>
                <a:cs typeface="+mn-cs"/>
              </a:rPr>
              <a:t>...</a:t>
            </a:r>
            <a:endParaRPr lang="sv-SE" sz="1200" kern="1200">
              <a:solidFill>
                <a:schemeClr val="tx1"/>
              </a:solidFill>
              <a:effectLst/>
              <a:latin typeface="+mn-lt"/>
              <a:ea typeface="Geneva" charset="-128"/>
              <a:cs typeface="Geneva" charset="-128"/>
            </a:endParaRP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50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a:t>
            </a:r>
            <a:r>
              <a:rPr sz="1200" kern="1200">
                <a:solidFill>
                  <a:schemeClr val="tx1"/>
                </a:solidFill>
                <a:latin typeface="+mn-lt"/>
                <a:ea typeface="+mn-ea"/>
                <a:cs typeface="+mn-cs"/>
              </a:rPr>
              <a:t>hitta sätt att åtgärda dem. Använd politisk och organisatorisk fantasi för att utmana strukturer och perspektiv, det är annars lätt att göra saker som man alltid har gjort.</a:t>
            </a:r>
            <a:r>
              <a:rPr lang="sv-SE" sz="1200" kern="1200" baseline="0">
                <a:solidFill>
                  <a:schemeClr val="tx1"/>
                </a:solidFill>
                <a:latin typeface="+mn-lt"/>
                <a:ea typeface="+mn-ea"/>
                <a:cs typeface="+mn-cs"/>
              </a:rPr>
              <a:t> Jag vet att ni fick en uppgift till idag och det var att presentera tre aktivitetsförslag </a:t>
            </a:r>
            <a:r>
              <a:rPr lang="en-US" sz="1200" kern="1200">
                <a:solidFill>
                  <a:schemeClr val="tx1"/>
                </a:solidFill>
                <a:latin typeface="+mn-lt"/>
                <a:ea typeface="+mn-ea"/>
                <a:cs typeface="+mn-cs"/>
              </a:rPr>
              <a:t>som du vill att ni i föreningen genomför under 2021 för att stärka det internfeministiska arbetet i föreningen</a:t>
            </a:r>
            <a:r>
              <a:rPr lang="en-US" sz="1200" kern="1200" baseline="0">
                <a:solidFill>
                  <a:schemeClr val="tx1"/>
                </a:solidFill>
                <a:latin typeface="+mn-lt"/>
                <a:ea typeface="+mn-ea"/>
                <a:cs typeface="+mn-cs"/>
              </a:rPr>
              <a:t> och jag tänker att det ni tänkt ut i den uppgiften kommer att vara väldigt användbar till den övningen jag har åt er lite senare.</a:t>
            </a:r>
            <a:r>
              <a:rPr lang="sv-SE" sz="1200" kern="1200" baseline="0">
                <a:solidFill>
                  <a:schemeClr val="tx1"/>
                </a:solidFill>
                <a:latin typeface="+mn-lt"/>
                <a:ea typeface="+mn-ea"/>
                <a:cs typeface="+mn-cs"/>
              </a:rPr>
              <a:t> </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Styrelser på alla nivåer har det övergripande ansvaret för Vänsterpartiets verksamhet, så också för det internfeministiska arbetet. Det är styrelsens ansvar att en internfeministisk strategi tas fram och att resultatet av arbetet följs upp och utvärderas. Det finns </a:t>
            </a:r>
            <a:r>
              <a:rPr lang="sv-SE" sz="1200" kern="1200">
                <a:solidFill>
                  <a:schemeClr val="tx1"/>
                </a:solidFill>
                <a:latin typeface="+mn-lt"/>
                <a:ea typeface="+mn-ea"/>
                <a:cs typeface="+mn-cs"/>
              </a:rPr>
              <a:t>ALLTID </a:t>
            </a:r>
            <a:r>
              <a:rPr sz="1200" kern="1200">
                <a:solidFill>
                  <a:schemeClr val="tx1"/>
                </a:solidFill>
                <a:latin typeface="+mn-lt"/>
                <a:ea typeface="+mn-ea"/>
                <a:cs typeface="+mn-cs"/>
              </a:rPr>
              <a:t>sätt att förbättra arbetet</a:t>
            </a:r>
            <a:r>
              <a:rPr lang="sv-SE" sz="1200" kern="1200">
                <a:solidFill>
                  <a:schemeClr val="tx1"/>
                </a:solidFill>
                <a:latin typeface="+mn-lt"/>
                <a:ea typeface="+mn-ea"/>
                <a:cs typeface="+mn-cs"/>
              </a:rPr>
              <a:t>.</a:t>
            </a:r>
            <a:endParaRPr lang="sv-SE"/>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En grundläggande förutsättning för att lyckas med det internfeministiska arbetet är att det sker kontinuerligt och systematiskt. För att få ett framgångsrikt internfeministiskt arbete krävs långsiktig planering av styrelser på alla nivåer inom partiet. Arbetar inte styrelserna med internfeminismen kommer det vara mycket svårare för den övriga organisationen och hitta former för att göra det. </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I alla styrelseutbildningar som genomförs ska information om hur man arbetar med internfeminism ingå. Det är styrelserna som sköter stora delar av planeringen för organisationen och det finns många frågeställningar som rör jämställdheten som styrelsen behöver förhålla sig till. Finns det behov av barnpassning för att alla ska kunna delta? Finns det en grupp som har svårt att ha helgmöten? Hur ska vi få en jämnare fördelning av vilka som tar det praktiska ansvaret för mötet? </a:t>
            </a:r>
            <a:endParaRPr lang="sv-SE" sz="1200" kern="120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200" kern="1200">
                <a:solidFill>
                  <a:schemeClr val="tx1"/>
                </a:solidFill>
                <a:latin typeface="+mn-lt"/>
                <a:ea typeface="+mn-ea"/>
                <a:cs typeface="+mn-cs"/>
              </a:rPr>
              <a:t>Diskussionerna är viktiga för att synliggöra informella strukturer och uppmärksamma invanda beteenden och mönster. Använd konstruktiv kritik för att förbättra och utveckla diskussionerna och arbetet i styrelsen. Vad en styrelse gör och vem som gör vad har stor internfeministisk betydelse. Om det är män som i större utsträckning förbereder de politiska diskussionerna, skriver uttalanden och kampanjplaner och kvinnor som tar ansvar för det praktiska kring arrangemangen så blir föreningens aktiviteter präglade av det. </a:t>
            </a:r>
            <a:endParaRPr lang="sv-SE"/>
          </a:p>
        </p:txBody>
      </p:sp>
      <p:sp>
        <p:nvSpPr>
          <p:cNvPr id="4" name="Slide Number Placeholder 3"/>
          <p:cNvSpPr>
            <a:spLocks noGrp="1"/>
          </p:cNvSpPr>
          <p:nvPr>
            <p:ph type="sldNum" sz="quarter" idx="10"/>
          </p:nvPr>
        </p:nvSpPr>
        <p:spPr/>
        <p:txBody>
          <a:bodyPr/>
          <a:lstStyle/>
          <a:p>
            <a:fld id="{A710FF66-0E20-A24B-A4FA-9B8E63EFA060}" type="slidenum">
              <a:rPr/>
              <a:pPr/>
              <a:t>9</a:t>
            </a:fld>
            <a:endParaRPr lang="en-US"/>
          </a:p>
        </p:txBody>
      </p:sp>
    </p:spTree>
    <p:extLst>
      <p:ext uri="{BB962C8B-B14F-4D97-AF65-F5344CB8AC3E}">
        <p14:creationId xmlns:p14="http://schemas.microsoft.com/office/powerpoint/2010/main" val="1095750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70000" y="1247775"/>
            <a:ext cx="7620000" cy="2652713"/>
          </a:xfrm>
          <a:prstGeom prst="rect">
            <a:avLst/>
          </a:prstGeo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270000" y="4002088"/>
            <a:ext cx="7620000" cy="18399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a:xfrm>
            <a:off x="698500" y="2028825"/>
            <a:ext cx="8763000" cy="48339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270750" y="406400"/>
            <a:ext cx="2190750" cy="6456363"/>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98500" y="406400"/>
            <a:ext cx="6419850" cy="6456363"/>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98500" y="2028825"/>
            <a:ext cx="87630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93738" y="1900238"/>
            <a:ext cx="8763000" cy="3168650"/>
          </a:xfrm>
          <a:prstGeom prst="rect">
            <a:avLst/>
          </a:prstGeo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693738" y="5099050"/>
            <a:ext cx="8763000" cy="166687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Klicka här för att ändra format på bakgrundstexten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985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51562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700088" y="406400"/>
            <a:ext cx="8763000" cy="1471613"/>
          </a:xfrm>
          <a:prstGeom prst="rect">
            <a:avLst/>
          </a:prstGeom>
        </p:spPr>
        <p:txBody>
          <a:bodyPr/>
          <a:lstStyle/>
          <a:p>
            <a:r>
              <a:rPr lang="sv-SE"/>
              <a:t>Klicka här för att ändra format</a:t>
            </a:r>
          </a:p>
        </p:txBody>
      </p:sp>
      <p:sp>
        <p:nvSpPr>
          <p:cNvPr id="3" name="Platshållare för text 2"/>
          <p:cNvSpPr>
            <a:spLocks noGrp="1"/>
          </p:cNvSpPr>
          <p:nvPr>
            <p:ph type="body" idx="1"/>
          </p:nvPr>
        </p:nvSpPr>
        <p:spPr>
          <a:xfrm>
            <a:off x="700088" y="1868488"/>
            <a:ext cx="4297362"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700088" y="2782888"/>
            <a:ext cx="4297362"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143500" y="1868488"/>
            <a:ext cx="4319588"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143500" y="2782888"/>
            <a:ext cx="4319588"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4319588" y="1096963"/>
            <a:ext cx="5143500" cy="54149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4319588" y="1096963"/>
            <a:ext cx="5143500" cy="541496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sym typeface="Gill Sans" charset="0"/>
            </a:endParaRP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srcRect/>
          <a:stretch>
            <a:fillRect/>
          </a:stretch>
        </p:blipFill>
        <p:spPr bwMode="auto">
          <a:xfrm>
            <a:off x="508000" y="6350000"/>
            <a:ext cx="762000" cy="7620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6400" kern="1200">
          <a:solidFill>
            <a:schemeClr val="tx1"/>
          </a:solidFill>
          <a:latin typeface="+mj-lt"/>
          <a:ea typeface="+mj-ea"/>
          <a:cs typeface="+mj-cs"/>
          <a:sym typeface="Gill Sans" charset="0"/>
        </a:defRPr>
      </a:lvl1pPr>
      <a:lvl2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9pPr>
    </p:titleStyle>
    <p:bodyStyle>
      <a:lvl1pPr marL="6985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1pPr>
      <a:lvl2pPr marL="10414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2pPr>
      <a:lvl3pPr marL="13843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3pPr>
      <a:lvl4pPr marL="17399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4pPr>
      <a:lvl5pPr marL="20828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s://youtu.be/bLF6sAAMb4s" TargetMode="External"/><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youtu.be/Ei6JvK0W60I?list=PL80A36AC2B0F84807" TargetMode="External"/><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2590800"/>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Internfeministisk handbok – träff 2</a:t>
            </a:r>
          </a:p>
        </p:txBody>
      </p:sp>
      <p:sp>
        <p:nvSpPr>
          <p:cNvPr id="3076" name="textruta 1"/>
          <p:cNvSpPr txBox="1">
            <a:spLocks noChangeArrowheads="1"/>
          </p:cNvSpPr>
          <p:nvPr/>
        </p:nvSpPr>
        <p:spPr bwMode="auto">
          <a:xfrm>
            <a:off x="1574800" y="4309646"/>
            <a:ext cx="7345363" cy="338554"/>
          </a:xfrm>
          <a:prstGeom prst="rect">
            <a:avLst/>
          </a:prstGeom>
          <a:noFill/>
          <a:ln w="9525">
            <a:noFill/>
            <a:miter lim="800000"/>
            <a:headEnd/>
            <a:tailEnd/>
          </a:ln>
        </p:spPr>
        <p:txBody>
          <a:bodyPr lIns="91440" tIns="45720" rIns="91440" bIns="45720" anchor="t">
            <a:prstTxWarp prst="textNoShape">
              <a:avLst/>
            </a:prstTxWarp>
            <a:spAutoFit/>
          </a:bodyPr>
          <a:lstStyle/>
          <a:p>
            <a:r>
              <a:rPr lang="sv-SE" sz="1600">
                <a:solidFill>
                  <a:srgbClr val="FFFFFF"/>
                </a:solidFill>
                <a:latin typeface="Libre Franklin ExtraBold"/>
                <a:ea typeface="ヒラギノ角ゴ ProN W3"/>
              </a:rPr>
              <a:t>Namn på kursledare</a:t>
            </a:r>
            <a:endParaRPr lang="sv-SE"/>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Kontinuerligt &amp; systematiskt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Styrelseutbildningen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Kartlägg &amp; för statistik</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Kontinuerligt &amp; systematiskt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Styrelseutbildningen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Kartlägg &amp; för statistik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Stöd och struktur</a:t>
            </a:r>
          </a:p>
        </p:txBody>
      </p:sp>
    </p:spTree>
    <p:extLst>
      <p:ext uri="{BB962C8B-B14F-4D97-AF65-F5344CB8AC3E}">
        <p14:creationId xmlns:p14="http://schemas.microsoft.com/office/powerpoint/2010/main" val="41339389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Kontinuerligt &amp; systematiskt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Styrelseutbildningen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Kartlägg &amp; för statistik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Stöd och struktur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Följ upp &amp; utvärdera</a:t>
            </a:r>
          </a:p>
        </p:txBody>
      </p:sp>
    </p:spTree>
    <p:extLst>
      <p:ext uri="{BB962C8B-B14F-4D97-AF65-F5344CB8AC3E}">
        <p14:creationId xmlns:p14="http://schemas.microsoft.com/office/powerpoint/2010/main" val="413393890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VALBEREDNINGENS ANSVAR</a:t>
            </a:r>
          </a:p>
        </p:txBody>
      </p:sp>
      <p:sp>
        <p:nvSpPr>
          <p:cNvPr id="4" name="Rubrik 1"/>
          <p:cNvSpPr txBox="1">
            <a:spLocks noChangeArrowheads="1"/>
          </p:cNvSpPr>
          <p:nvPr/>
        </p:nvSpPr>
        <p:spPr bwMode="auto">
          <a:xfrm>
            <a:off x="11752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VALBEREDNINGENS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21</a:t>
            </a:r>
          </a:p>
        </p:txBody>
      </p:sp>
    </p:spTree>
    <p:extLst>
      <p:ext uri="{BB962C8B-B14F-4D97-AF65-F5344CB8AC3E}">
        <p14:creationId xmlns:p14="http://schemas.microsoft.com/office/powerpoint/2010/main" val="41339389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VALBEREDNINGENS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21</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Internfeministiskt avvägda förslag</a:t>
            </a:r>
          </a:p>
        </p:txBody>
      </p:sp>
    </p:spTree>
    <p:extLst>
      <p:ext uri="{BB962C8B-B14F-4D97-AF65-F5344CB8AC3E}">
        <p14:creationId xmlns:p14="http://schemas.microsoft.com/office/powerpoint/2010/main" val="413393890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VALBEREDNINGENS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21</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Internfeministiskt avvägda förslag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Uppmuntra och stödja till omval</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VALBEREDNINGENS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21</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Internfeministiskt avvägda förslag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Uppmuntra och stödja till omval</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Diskutera sin egen roll</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lIns="91440" tIns="45720" rIns="91440" bIns="45720" anchor="t">
            <a:prstTxWarp prst="textNoShape">
              <a:avLst/>
            </a:prstTxWarp>
          </a:bodyPr>
          <a:lstStyle/>
          <a:p>
            <a:r>
              <a:rPr lang="sv-SE" sz="5400" dirty="0">
                <a:solidFill>
                  <a:schemeClr val="bg1"/>
                </a:solidFill>
                <a:latin typeface="Libre Franklin Black"/>
                <a:ea typeface="Libre Franklin Black" charset="0"/>
                <a:cs typeface="Libre Franklin Black" charset="0"/>
              </a:rPr>
              <a:t>OMBUDSMANNENS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lIns="91440" tIns="45720" rIns="91440" bIns="45720" anchor="t">
            <a:prstTxWarp prst="textNoShape">
              <a:avLst/>
            </a:prstTxWarp>
          </a:bodyPr>
          <a:lstStyle/>
          <a:p>
            <a:r>
              <a:rPr lang="sv-SE" sz="5400" dirty="0">
                <a:solidFill>
                  <a:schemeClr val="bg1"/>
                </a:solidFill>
                <a:latin typeface="Libre Franklin Black"/>
                <a:ea typeface="Libre Franklin Black" charset="0"/>
                <a:cs typeface="Libre Franklin Black" charset="0"/>
              </a:rPr>
              <a:t>OMBUDSMANNENS ANSVAR</a:t>
            </a:r>
          </a:p>
        </p:txBody>
      </p:sp>
      <p:sp>
        <p:nvSpPr>
          <p:cNvPr id="4" name="Rubrik 1"/>
          <p:cNvSpPr txBox="1">
            <a:spLocks noChangeArrowheads="1"/>
          </p:cNvSpPr>
          <p:nvPr/>
        </p:nvSpPr>
        <p:spPr bwMode="auto">
          <a:xfrm>
            <a:off x="946672" y="3276600"/>
            <a:ext cx="7867128" cy="29718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bg1"/>
                </a:solidFill>
                <a:latin typeface="Libre Franklin Black"/>
                <a:ea typeface="ヒラギノ角ゴ ProN W3"/>
                <a:cs typeface="Libre Franklin Black"/>
                <a:sym typeface="Arial" panose="020B0604020202020204" pitchFamily="34" charset="0"/>
              </a:rPr>
              <a:t>Lyfta</a:t>
            </a:r>
            <a:r>
              <a:rPr lang="en-US" altLang="sv-SE" sz="4000" dirty="0">
                <a:solidFill>
                  <a:schemeClr val="bg1"/>
                </a:solidFill>
                <a:latin typeface="Libre Franklin Black"/>
                <a:ea typeface="ヒラギノ角ゴ ProN W3"/>
                <a:cs typeface="Libre Franklin Black"/>
                <a:sym typeface="Arial" panose="020B0604020202020204" pitchFamily="34" charset="0"/>
              </a:rPr>
              <a:t> </a:t>
            </a:r>
            <a:r>
              <a:rPr lang="en-US" altLang="sv-SE" sz="4000" dirty="0" err="1">
                <a:solidFill>
                  <a:schemeClr val="bg1"/>
                </a:solidFill>
                <a:latin typeface="Libre Franklin Black"/>
                <a:ea typeface="ヒラギノ角ゴ ProN W3"/>
                <a:cs typeface="Libre Franklin Black"/>
                <a:sym typeface="Arial" panose="020B0604020202020204" pitchFamily="34" charset="0"/>
              </a:rPr>
              <a:t>fram</a:t>
            </a:r>
            <a:r>
              <a:rPr lang="en-US" altLang="sv-SE" sz="4000" dirty="0">
                <a:solidFill>
                  <a:schemeClr val="bg1"/>
                </a:solidFill>
                <a:latin typeface="Libre Franklin Black"/>
                <a:ea typeface="ヒラギノ角ゴ ProN W3"/>
                <a:cs typeface="Libre Franklin Black"/>
                <a:sym typeface="Arial" panose="020B0604020202020204" pitchFamily="34" charset="0"/>
              </a:rPr>
              <a:t> </a:t>
            </a:r>
            <a:r>
              <a:rPr lang="en-US" altLang="sv-SE" sz="4000" dirty="0" err="1">
                <a:solidFill>
                  <a:schemeClr val="bg1"/>
                </a:solidFill>
                <a:latin typeface="Libre Franklin Black"/>
                <a:ea typeface="ヒラギノ角ゴ ProN W3"/>
                <a:cs typeface="Libre Franklin Black"/>
                <a:sym typeface="Arial" panose="020B0604020202020204" pitchFamily="34" charset="0"/>
              </a:rPr>
              <a:t>kvinnor</a:t>
            </a:r>
            <a:endParaRPr lang="en-US" altLang="sv-SE" sz="4000" dirty="0" err="1">
              <a:solidFill>
                <a:schemeClr val="bg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bg1"/>
                </a:solidFill>
                <a:latin typeface="Libre Franklin Black"/>
                <a:ea typeface="ヒラギノ角ゴ ProN W3"/>
                <a:cs typeface="Libre Franklin Black"/>
                <a:sym typeface="Arial" panose="020B0604020202020204" pitchFamily="34" charset="0"/>
              </a:rPr>
              <a:t>Tipsa</a:t>
            </a:r>
            <a:r>
              <a:rPr lang="en-US" altLang="sv-SE" sz="4000" dirty="0">
                <a:solidFill>
                  <a:schemeClr val="bg1"/>
                </a:solidFill>
                <a:latin typeface="Libre Franklin Black"/>
                <a:ea typeface="ヒラギノ角ゴ ProN W3"/>
                <a:cs typeface="Libre Franklin Black"/>
                <a:sym typeface="Arial" panose="020B0604020202020204" pitchFamily="34" charset="0"/>
              </a:rPr>
              <a:t> om </a:t>
            </a:r>
            <a:r>
              <a:rPr lang="en-US" altLang="sv-SE" sz="4000" dirty="0" err="1">
                <a:solidFill>
                  <a:schemeClr val="bg1"/>
                </a:solidFill>
                <a:latin typeface="Libre Franklin Black"/>
                <a:ea typeface="ヒラギノ角ゴ ProN W3"/>
                <a:cs typeface="Libre Franklin Black"/>
                <a:sym typeface="Arial" panose="020B0604020202020204" pitchFamily="34" charset="0"/>
              </a:rPr>
              <a:t>föreläsare</a:t>
            </a:r>
            <a:endParaRPr lang="en-US" altLang="sv-SE" sz="4000" dirty="0" err="1">
              <a:solidFill>
                <a:schemeClr val="bg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bg1"/>
                </a:solidFill>
                <a:latin typeface="Libre Franklin Black"/>
                <a:ea typeface="ヒラギノ角ゴ ProN W3"/>
                <a:cs typeface="Libre Franklin Black"/>
                <a:sym typeface="Arial" panose="020B0604020202020204" pitchFamily="34" charset="0"/>
              </a:rPr>
              <a:t>Nominera</a:t>
            </a:r>
            <a:r>
              <a:rPr lang="en-US" altLang="sv-SE" sz="4000" dirty="0">
                <a:solidFill>
                  <a:schemeClr val="bg1"/>
                </a:solidFill>
                <a:latin typeface="Libre Franklin Black"/>
                <a:ea typeface="ヒラギノ角ゴ ProN W3"/>
                <a:cs typeface="Libre Franklin Black"/>
                <a:sym typeface="Arial" panose="020B0604020202020204" pitchFamily="34" charset="0"/>
              </a:rPr>
              <a:t> till </a:t>
            </a:r>
            <a:r>
              <a:rPr lang="en-US" altLang="sv-SE" sz="4000" dirty="0" err="1">
                <a:solidFill>
                  <a:schemeClr val="bg1"/>
                </a:solidFill>
                <a:latin typeface="Libre Franklin Black"/>
                <a:ea typeface="ヒラギノ角ゴ ProN W3"/>
                <a:cs typeface="Libre Franklin Black"/>
                <a:sym typeface="Arial" panose="020B0604020202020204" pitchFamily="34" charset="0"/>
              </a:rPr>
              <a:t>valberedningar</a:t>
            </a:r>
            <a:endParaRPr lang="en-US" altLang="sv-SE" sz="4000" dirty="0" err="1">
              <a:solidFill>
                <a:schemeClr val="bg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err="1">
                <a:solidFill>
                  <a:schemeClr val="bg1"/>
                </a:solidFill>
                <a:latin typeface="Libre Franklin Black"/>
                <a:ea typeface="ヒラギノ角ゴ ProN W3"/>
                <a:cs typeface="Libre Franklin Black"/>
                <a:sym typeface="Arial" panose="020B0604020202020204" pitchFamily="34" charset="0"/>
              </a:rPr>
              <a:t>Föra</a:t>
            </a:r>
            <a:r>
              <a:rPr lang="en-US" altLang="sv-SE" sz="4000" dirty="0">
                <a:solidFill>
                  <a:schemeClr val="bg1"/>
                </a:solidFill>
                <a:latin typeface="Libre Franklin Black"/>
                <a:ea typeface="ヒラギノ角ゴ ProN W3"/>
                <a:cs typeface="Libre Franklin Black"/>
                <a:sym typeface="Arial" panose="020B0604020202020204" pitchFamily="34" charset="0"/>
              </a:rPr>
              <a:t> </a:t>
            </a:r>
            <a:r>
              <a:rPr lang="en-US" altLang="sv-SE" sz="4000" err="1">
                <a:solidFill>
                  <a:schemeClr val="bg1"/>
                </a:solidFill>
                <a:latin typeface="Libre Franklin Black"/>
                <a:ea typeface="ヒラギノ角ゴ ProN W3"/>
                <a:cs typeface="Libre Franklin Black"/>
                <a:sym typeface="Arial" panose="020B0604020202020204" pitchFamily="34" charset="0"/>
              </a:rPr>
              <a:t>statistik</a:t>
            </a:r>
            <a:endParaRPr lang="en-US" altLang="sv-SE" sz="4000" err="1">
              <a:solidFill>
                <a:schemeClr val="bg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dirty="0">
              <a:solidFill>
                <a:schemeClr val="bg1"/>
              </a:solidFill>
              <a:latin typeface="Libre Franklin Black"/>
              <a:cs typeface="Libre Franklin Black"/>
            </a:endParaRPr>
          </a:p>
        </p:txBody>
      </p:sp>
    </p:spTree>
    <p:extLst>
      <p:ext uri="{BB962C8B-B14F-4D97-AF65-F5344CB8AC3E}">
        <p14:creationId xmlns:p14="http://schemas.microsoft.com/office/powerpoint/2010/main" val="41339389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1828800"/>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UPPLÄGG</a:t>
            </a:r>
          </a:p>
          <a:p>
            <a:endParaRPr lang="sv-SE" sz="5500">
              <a:solidFill>
                <a:schemeClr val="bg1"/>
              </a:solidFill>
              <a:latin typeface="Libre Franklin Black" charset="0"/>
              <a:ea typeface="Libre Franklin Black" charset="0"/>
              <a:cs typeface="Libre Franklin Black" charset="0"/>
            </a:endParaRPr>
          </a:p>
        </p:txBody>
      </p:sp>
      <p:sp>
        <p:nvSpPr>
          <p:cNvPr id="3076" name="textruta 1"/>
          <p:cNvSpPr txBox="1">
            <a:spLocks noChangeArrowheads="1"/>
          </p:cNvSpPr>
          <p:nvPr/>
        </p:nvSpPr>
        <p:spPr bwMode="auto">
          <a:xfrm>
            <a:off x="1635133" y="2850446"/>
            <a:ext cx="7380547" cy="3724096"/>
          </a:xfrm>
          <a:prstGeom prst="rect">
            <a:avLst/>
          </a:prstGeom>
          <a:noFill/>
          <a:ln w="9525">
            <a:noFill/>
            <a:miter lim="800000"/>
            <a:headEnd/>
            <a:tailEnd/>
          </a:ln>
        </p:spPr>
        <p:txBody>
          <a:bodyPr wrap="none" lIns="91440" tIns="45720" rIns="91440" bIns="45720" anchor="t">
            <a:prstTxWarp prst="textNoShape">
              <a:avLst/>
            </a:prstTxWarp>
            <a:spAutoFit/>
          </a:bodyPr>
          <a:lstStyle/>
          <a:p>
            <a:pPr>
              <a:spcAft>
                <a:spcPts val="1200"/>
              </a:spcAft>
            </a:pPr>
            <a:r>
              <a:rPr lang="sv-SE" sz="3100" dirty="0">
                <a:solidFill>
                  <a:srgbClr val="FFFFFF"/>
                </a:solidFill>
                <a:latin typeface="Libre Franklin ExtraBold"/>
                <a:ea typeface="ヒラギノ角ゴ ProN W3"/>
                <a:cs typeface="Libre Franklin ExtraBold"/>
              </a:rPr>
              <a:t>Cirkatider: </a:t>
            </a:r>
          </a:p>
          <a:p>
            <a:pPr>
              <a:spcAft>
                <a:spcPts val="1200"/>
              </a:spcAft>
            </a:pPr>
            <a:r>
              <a:rPr lang="sv-SE" sz="3100" b="1" dirty="0">
                <a:solidFill>
                  <a:srgbClr val="FFFFFF"/>
                </a:solidFill>
                <a:latin typeface="Libre Franklin ExtraBold"/>
                <a:ea typeface="ヒラギノ角ゴ ProN W3"/>
                <a:cs typeface="Gill Sans"/>
              </a:rPr>
              <a:t>18:30-19:10 Kursledare inleder</a:t>
            </a:r>
            <a:endParaRPr lang="en-US" sz="3100" b="1">
              <a:latin typeface="Libre Franklin ExtraBold"/>
              <a:ea typeface="ヒラギノ角ゴ ProN W3"/>
              <a:cs typeface="Gill Sans"/>
            </a:endParaRPr>
          </a:p>
          <a:p>
            <a:pPr>
              <a:spcAft>
                <a:spcPts val="1200"/>
              </a:spcAft>
            </a:pPr>
            <a:r>
              <a:rPr lang="sv-SE" sz="3100" b="1" dirty="0">
                <a:solidFill>
                  <a:srgbClr val="FFFFFF"/>
                </a:solidFill>
                <a:latin typeface="Libre Franklin ExtraBold"/>
                <a:ea typeface="ヒラギノ角ゴ ProN W3"/>
                <a:cs typeface="Gill Sans"/>
              </a:rPr>
              <a:t>19:10-19:25 PAUS</a:t>
            </a:r>
            <a:endParaRPr lang="en-US" sz="3100" b="1">
              <a:latin typeface="Libre Franklin ExtraBold"/>
              <a:ea typeface="ヒラギノ角ゴ ProN W3"/>
              <a:cs typeface="Gill Sans"/>
            </a:endParaRPr>
          </a:p>
          <a:p>
            <a:pPr>
              <a:spcAft>
                <a:spcPts val="1200"/>
              </a:spcAft>
            </a:pPr>
            <a:r>
              <a:rPr lang="sv-SE" sz="3100" b="1" dirty="0">
                <a:solidFill>
                  <a:srgbClr val="FFFFFF"/>
                </a:solidFill>
                <a:latin typeface="Libre Franklin ExtraBold"/>
                <a:ea typeface="ヒラギノ角ゴ ProN W3"/>
                <a:cs typeface="Gill Sans"/>
              </a:rPr>
              <a:t>19:25- 20:15 Gruppdiskussioner</a:t>
            </a:r>
            <a:endParaRPr lang="en-US" sz="3100" b="1">
              <a:latin typeface="Libre Franklin ExtraBold"/>
              <a:ea typeface="ヒラギノ角ゴ ProN W3"/>
              <a:cs typeface="Gill Sans"/>
            </a:endParaRPr>
          </a:p>
          <a:p>
            <a:pPr>
              <a:spcAft>
                <a:spcPts val="1200"/>
              </a:spcAft>
            </a:pPr>
            <a:r>
              <a:rPr lang="sv-SE" sz="3100" b="1" dirty="0">
                <a:solidFill>
                  <a:srgbClr val="FFFFFF"/>
                </a:solidFill>
                <a:latin typeface="Libre Franklin ExtraBold"/>
                <a:ea typeface="ヒラギノ角ゴ ProN W3"/>
                <a:cs typeface="Gill Sans"/>
              </a:rPr>
              <a:t>20:15- 20:45 Återsamling och avslut </a:t>
            </a:r>
            <a:endParaRPr lang="sv-SE" sz="3100" b="1">
              <a:latin typeface="Libre Franklin ExtraBold"/>
              <a:ea typeface="ヒラギノ角ゴ ProN W3"/>
              <a:cs typeface="Gill Sans"/>
            </a:endParaRPr>
          </a:p>
          <a:p>
            <a:pPr>
              <a:spcAft>
                <a:spcPts val="1200"/>
              </a:spcAft>
            </a:pPr>
            <a:endParaRPr lang="sv-SE" sz="3100" b="1" dirty="0">
              <a:solidFill>
                <a:srgbClr val="FFFFFF"/>
              </a:solidFill>
              <a:latin typeface="Libre Franklin ExtraBold"/>
              <a:cs typeface="Libre Franklin ExtraBold"/>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Tydlig mötesteknik</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Tydlig mötesteknik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 talarstatistik</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Tydlig mötesteknik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 talarstatistik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Retorik för kvinnor</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Tydlig mötesteknik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 talarstatistik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Retorik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Ha kvinnor som inledare</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MÖTEN &amp; DEBATTER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Tydlig mötesteknik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 talarstatistik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Retorik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Ha kvinnor som inledare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Variera formerna - utvärdera</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Mötesteknik &amp; ansvarsfördelning</a:t>
            </a:r>
          </a:p>
        </p:txBody>
      </p:sp>
    </p:spTree>
    <p:extLst>
      <p:ext uri="{BB962C8B-B14F-4D97-AF65-F5344CB8AC3E}">
        <p14:creationId xmlns:p14="http://schemas.microsoft.com/office/powerpoint/2010/main" val="413393890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Mötesteknik &amp; ansvarsfördelning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Föreläsningsämnen?</a:t>
            </a:r>
          </a:p>
        </p:txBody>
      </p:sp>
    </p:spTree>
    <p:extLst>
      <p:ext uri="{BB962C8B-B14F-4D97-AF65-F5344CB8AC3E}">
        <p14:creationId xmlns:p14="http://schemas.microsoft.com/office/powerpoint/2010/main" val="413393890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Mötesteknik &amp; ansvarsfördelning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Föreläsningsämnen?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Vem föreläser om vad?</a:t>
            </a:r>
          </a:p>
        </p:txBody>
      </p:sp>
    </p:spTree>
    <p:extLst>
      <p:ext uri="{BB962C8B-B14F-4D97-AF65-F5344CB8AC3E}">
        <p14:creationId xmlns:p14="http://schemas.microsoft.com/office/powerpoint/2010/main" val="413393890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INTERNFEMINISTISKA</a:t>
            </a:r>
          </a:p>
          <a:p>
            <a:r>
              <a:rPr lang="sv-SE" sz="5400">
                <a:solidFill>
                  <a:schemeClr val="tx1"/>
                </a:solidFill>
                <a:latin typeface="Libre Franklin Black" charset="0"/>
                <a:ea typeface="Libre Franklin Black" charset="0"/>
                <a:cs typeface="Libre Franklin Black" charset="0"/>
              </a:rPr>
              <a:t>STRATEGIER</a:t>
            </a:r>
          </a:p>
        </p:txBody>
      </p:sp>
    </p:spTree>
    <p:extLst>
      <p:ext uri="{BB962C8B-B14F-4D97-AF65-F5344CB8AC3E}">
        <p14:creationId xmlns:p14="http://schemas.microsoft.com/office/powerpoint/2010/main" val="413393890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Mötesteknik &amp; ansvarsfördelning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Föreläsningsämnen?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Vem föreläser om vad?</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Kvinnliga experter</a:t>
            </a:r>
          </a:p>
        </p:txBody>
      </p:sp>
    </p:spTree>
    <p:extLst>
      <p:ext uri="{BB962C8B-B14F-4D97-AF65-F5344CB8AC3E}">
        <p14:creationId xmlns:p14="http://schemas.microsoft.com/office/powerpoint/2010/main" val="413393890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STUDIER &amp; KURSER</a:t>
            </a:r>
          </a:p>
        </p:txBody>
      </p:sp>
      <p:sp>
        <p:nvSpPr>
          <p:cNvPr id="4" name="Rubrik 1"/>
          <p:cNvSpPr txBox="1">
            <a:spLocks noChangeArrowheads="1"/>
          </p:cNvSpPr>
          <p:nvPr/>
        </p:nvSpPr>
        <p:spPr bwMode="auto">
          <a:xfrm>
            <a:off x="9466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Mötesteknik &amp; ansvarsfördelning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Föreläsningsämnen?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Vem föreläser om vad?</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Kvinnliga experter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Separatistiska studier</a:t>
            </a:r>
          </a:p>
        </p:txBody>
      </p:sp>
    </p:spTree>
    <p:extLst>
      <p:ext uri="{BB962C8B-B14F-4D97-AF65-F5344CB8AC3E}">
        <p14:creationId xmlns:p14="http://schemas.microsoft.com/office/powerpoint/2010/main" val="413393890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KVINNLIGA </a:t>
            </a:r>
          </a:p>
          <a:p>
            <a:r>
              <a:rPr lang="sv-SE" sz="5400">
                <a:solidFill>
                  <a:schemeClr val="tx1"/>
                </a:solidFill>
                <a:latin typeface="Libre Franklin Black" charset="0"/>
                <a:ea typeface="Libre Franklin Black" charset="0"/>
                <a:cs typeface="Libre Franklin Black" charset="0"/>
              </a:rPr>
              <a:t>AUKTORITETER</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KVINNLIGA </a:t>
            </a:r>
          </a:p>
          <a:p>
            <a:r>
              <a:rPr lang="sv-SE" sz="5400">
                <a:solidFill>
                  <a:schemeClr val="tx1"/>
                </a:solidFill>
                <a:latin typeface="Libre Franklin Black" charset="0"/>
                <a:ea typeface="Libre Franklin Black" charset="0"/>
                <a:cs typeface="Libre Franklin Black" charset="0"/>
              </a:rPr>
              <a:t>AUKTORITETER</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Uppmuntra &amp; lyft fram</a:t>
            </a:r>
          </a:p>
        </p:txBody>
      </p:sp>
    </p:spTree>
    <p:extLst>
      <p:ext uri="{BB962C8B-B14F-4D97-AF65-F5344CB8AC3E}">
        <p14:creationId xmlns:p14="http://schemas.microsoft.com/office/powerpoint/2010/main" val="413393890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KVINNLIGA </a:t>
            </a:r>
          </a:p>
          <a:p>
            <a:r>
              <a:rPr lang="sv-SE" sz="5400">
                <a:solidFill>
                  <a:schemeClr val="tx1"/>
                </a:solidFill>
                <a:latin typeface="Libre Franklin Black" charset="0"/>
                <a:ea typeface="Libre Franklin Black" charset="0"/>
                <a:cs typeface="Libre Franklin Black" charset="0"/>
              </a:rPr>
              <a:t>AUKTORITETER</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Uppmuntra &amp; lyft fram</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Positiv särbehandling</a:t>
            </a:r>
          </a:p>
        </p:txBody>
      </p:sp>
    </p:spTree>
    <p:extLst>
      <p:ext uri="{BB962C8B-B14F-4D97-AF65-F5344CB8AC3E}">
        <p14:creationId xmlns:p14="http://schemas.microsoft.com/office/powerpoint/2010/main" val="413393890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KVINNLIGA </a:t>
            </a:r>
          </a:p>
          <a:p>
            <a:r>
              <a:rPr lang="sv-SE" sz="5400">
                <a:solidFill>
                  <a:schemeClr val="tx1"/>
                </a:solidFill>
                <a:latin typeface="Libre Franklin Black" charset="0"/>
                <a:ea typeface="Libre Franklin Black" charset="0"/>
                <a:cs typeface="Libre Franklin Black" charset="0"/>
              </a:rPr>
              <a:t>AUKTORITETER</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Uppmuntra &amp; lyft fram</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Positiv särbehandling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Bygg kontaktnät</a:t>
            </a:r>
          </a:p>
        </p:txBody>
      </p:sp>
    </p:spTree>
    <p:extLst>
      <p:ext uri="{BB962C8B-B14F-4D97-AF65-F5344CB8AC3E}">
        <p14:creationId xmlns:p14="http://schemas.microsoft.com/office/powerpoint/2010/main" val="413393890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dirty="0">
                <a:solidFill>
                  <a:schemeClr val="tx1"/>
                </a:solidFill>
                <a:latin typeface="Libre Franklin Black" charset="0"/>
                <a:ea typeface="Libre Franklin Black" charset="0"/>
                <a:cs typeface="Libre Franklin Black" charset="0"/>
              </a:rPr>
              <a:t>MEDLEMSVÄRVNING</a:t>
            </a:r>
          </a:p>
          <a:p>
            <a:r>
              <a:rPr lang="sv-SE" sz="5400" dirty="0">
                <a:solidFill>
                  <a:schemeClr val="tx1"/>
                </a:solidFill>
                <a:latin typeface="Libre Franklin Black" charset="0"/>
                <a:ea typeface="Libre Franklin Black" charset="0"/>
                <a:cs typeface="Libre Franklin Black" charset="0"/>
              </a:rPr>
              <a:t>&amp; MEDLEMSVÅRD</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MEDLEMSVÄRVNING</a:t>
            </a:r>
          </a:p>
          <a:p>
            <a:r>
              <a:rPr lang="sv-SE" sz="5400">
                <a:solidFill>
                  <a:schemeClr val="tx1"/>
                </a:solidFill>
                <a:latin typeface="Libre Franklin Black" charset="0"/>
                <a:ea typeface="Libre Franklin Black" charset="0"/>
                <a:cs typeface="Libre Franklin Black" charset="0"/>
              </a:rPr>
              <a:t>&amp; MEDLEMSVÅRD</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Inventera läget</a:t>
            </a:r>
          </a:p>
        </p:txBody>
      </p:sp>
    </p:spTree>
    <p:extLst>
      <p:ext uri="{BB962C8B-B14F-4D97-AF65-F5344CB8AC3E}">
        <p14:creationId xmlns:p14="http://schemas.microsoft.com/office/powerpoint/2010/main" val="413393890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MEDLEMSVÄRVNING</a:t>
            </a:r>
          </a:p>
          <a:p>
            <a:r>
              <a:rPr lang="sv-SE" sz="5400">
                <a:solidFill>
                  <a:schemeClr val="tx1"/>
                </a:solidFill>
                <a:latin typeface="Libre Franklin Black" charset="0"/>
                <a:ea typeface="Libre Franklin Black" charset="0"/>
                <a:cs typeface="Libre Franklin Black" charset="0"/>
              </a:rPr>
              <a:t>&amp; MEDLEMSVÅRD</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Inventera läget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Välkomnande miljö</a:t>
            </a:r>
          </a:p>
        </p:txBody>
      </p:sp>
    </p:spTree>
    <p:extLst>
      <p:ext uri="{BB962C8B-B14F-4D97-AF65-F5344CB8AC3E}">
        <p14:creationId xmlns:p14="http://schemas.microsoft.com/office/powerpoint/2010/main" val="413393890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MEDLEMSVÄRVNING</a:t>
            </a:r>
          </a:p>
          <a:p>
            <a:r>
              <a:rPr lang="sv-SE" sz="5400">
                <a:solidFill>
                  <a:schemeClr val="tx1"/>
                </a:solidFill>
                <a:latin typeface="Libre Franklin Black" charset="0"/>
                <a:ea typeface="Libre Franklin Black" charset="0"/>
                <a:cs typeface="Libre Franklin Black" charset="0"/>
              </a:rPr>
              <a:t>&amp; MEDLEMSVÅRD</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Inventera läget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Välkomnande miljö</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Kontaktpersoner &amp; mentorer</a:t>
            </a:r>
          </a:p>
        </p:txBody>
      </p:sp>
    </p:spTree>
    <p:extLst>
      <p:ext uri="{BB962C8B-B14F-4D97-AF65-F5344CB8AC3E}">
        <p14:creationId xmlns:p14="http://schemas.microsoft.com/office/powerpoint/2010/main" val="41339389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INTERNFEMINISTISKA</a:t>
            </a:r>
          </a:p>
          <a:p>
            <a:r>
              <a:rPr lang="sv-SE" sz="5400">
                <a:solidFill>
                  <a:schemeClr val="tx1"/>
                </a:solidFill>
                <a:latin typeface="Libre Franklin Black" charset="0"/>
                <a:ea typeface="Libre Franklin Black" charset="0"/>
                <a:cs typeface="Libre Franklin Black" charset="0"/>
              </a:rPr>
              <a:t>STRATEGIER</a:t>
            </a:r>
          </a:p>
        </p:txBody>
      </p:sp>
      <p:sp>
        <p:nvSpPr>
          <p:cNvPr id="4" name="Rubrik 1"/>
          <p:cNvSpPr txBox="1">
            <a:spLocks noChangeArrowheads="1"/>
          </p:cNvSpPr>
          <p:nvPr/>
        </p:nvSpPr>
        <p:spPr bwMode="auto">
          <a:xfrm>
            <a:off x="11752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600"/>
              </a:spcAft>
              <a:buSzPct val="125000"/>
            </a:pPr>
            <a:r>
              <a:rPr lang="en-US" altLang="sv-SE" sz="4000">
                <a:solidFill>
                  <a:schemeClr val="tx1"/>
                </a:solidFill>
                <a:latin typeface="Libre Franklin Black"/>
                <a:cs typeface="Libre Franklin Black"/>
                <a:sym typeface="Arial" panose="020B0604020202020204" pitchFamily="34" charset="0"/>
              </a:rPr>
              <a:t>Sätt tydliga mål och delmål</a:t>
            </a:r>
          </a:p>
        </p:txBody>
      </p:sp>
    </p:spTree>
    <p:extLst>
      <p:ext uri="{BB962C8B-B14F-4D97-AF65-F5344CB8AC3E}">
        <p14:creationId xmlns:p14="http://schemas.microsoft.com/office/powerpoint/2010/main" val="4133938901"/>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CD1E"/>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PERSPEKTIV</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CD1E"/>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PERSPEKTIV</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Integrera feminismen i allt</a:t>
            </a:r>
          </a:p>
        </p:txBody>
      </p:sp>
    </p:spTree>
    <p:extLst>
      <p:ext uri="{BB962C8B-B14F-4D97-AF65-F5344CB8AC3E}">
        <p14:creationId xmlns:p14="http://schemas.microsoft.com/office/powerpoint/2010/main" val="413393890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CD1E"/>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PERSPEKTIV</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Integrera feminismen i allt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Prioritera feminismen</a:t>
            </a:r>
          </a:p>
        </p:txBody>
      </p:sp>
    </p:spTree>
    <p:extLst>
      <p:ext uri="{BB962C8B-B14F-4D97-AF65-F5344CB8AC3E}">
        <p14:creationId xmlns:p14="http://schemas.microsoft.com/office/powerpoint/2010/main" val="413393890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CD1E"/>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PERSPEKTIV</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Integrera feminismen i allt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Prioritera feminismen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Utåtriktade arbetet</a:t>
            </a:r>
          </a:p>
        </p:txBody>
      </p:sp>
    </p:spTree>
    <p:extLst>
      <p:ext uri="{BB962C8B-B14F-4D97-AF65-F5344CB8AC3E}">
        <p14:creationId xmlns:p14="http://schemas.microsoft.com/office/powerpoint/2010/main" val="4133938901"/>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422400" y="2514600"/>
            <a:ext cx="7543800" cy="2362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DAGS FÖR ÖVNING!</a:t>
            </a:r>
            <a:br>
              <a:rPr lang="sv-SE" sz="5400">
                <a:solidFill>
                  <a:schemeClr val="bg1"/>
                </a:solidFill>
                <a:latin typeface="Libre Franklin Black" charset="0"/>
                <a:ea typeface="Libre Franklin Black" charset="0"/>
                <a:cs typeface="Libre Franklin Black" charset="0"/>
              </a:rPr>
            </a:br>
            <a:endParaRPr lang="sv-SE" sz="5400">
              <a:solidFill>
                <a:schemeClr val="bg1"/>
              </a:solidFill>
              <a:latin typeface="Libre Franklin Black" charset="0"/>
              <a:ea typeface="Libre Franklin Black" charset="0"/>
              <a:cs typeface="Libre Franklin Black"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Platshållare för bildnummer 3">
            <a:extLst>
              <a:ext uri="{FF2B5EF4-FFF2-40B4-BE49-F238E27FC236}">
                <a16:creationId xmlns:a16="http://schemas.microsoft.com/office/drawing/2014/main" id="{CB002253-813A-3D46-89C5-43449E690175}"/>
              </a:ext>
            </a:extLst>
          </p:cNvPr>
          <p:cNvSpPr txBox="1">
            <a:spLocks noGrp="1"/>
          </p:cNvSpPr>
          <p:nvPr/>
        </p:nvSpPr>
        <p:spPr bwMode="auto">
          <a:xfrm>
            <a:off x="2852738" y="6578600"/>
            <a:ext cx="171450"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9" rIns="91439"/>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70000"/>
              </a:lnSpc>
            </a:pPr>
            <a:endParaRPr lang="sv-SE" altLang="sv-SE" sz="900">
              <a:latin typeface="Arial Black" panose="020B0604020202020204" pitchFamily="34" charset="0"/>
              <a:ea typeface="ヒラギノ角ゴ ProN W3" panose="020B0300000000000000" pitchFamily="34" charset="-128"/>
              <a:sym typeface="Arial Black" panose="020B0604020202020204" pitchFamily="34" charset="0"/>
            </a:endParaRPr>
          </a:p>
        </p:txBody>
      </p:sp>
      <p:sp>
        <p:nvSpPr>
          <p:cNvPr id="105475" name="Rectangle 3">
            <a:extLst>
              <a:ext uri="{FF2B5EF4-FFF2-40B4-BE49-F238E27FC236}">
                <a16:creationId xmlns:a16="http://schemas.microsoft.com/office/drawing/2014/main" id="{DE0D481F-1175-0243-9C59-645B1E23D515}"/>
              </a:ext>
            </a:extLst>
          </p:cNvPr>
          <p:cNvSpPr>
            <a:spLocks/>
          </p:cNvSpPr>
          <p:nvPr/>
        </p:nvSpPr>
        <p:spPr bwMode="auto">
          <a:xfrm>
            <a:off x="858838" y="1295400"/>
            <a:ext cx="8077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gn="ctr" eaLnBrk="1" hangingPunct="1">
              <a:lnSpc>
                <a:spcPct val="90000"/>
              </a:lnSpc>
            </a:pPr>
            <a:r>
              <a:rPr lang="en-US" altLang="sv-SE" sz="5000" err="1">
                <a:solidFill>
                  <a:srgbClr val="FF0000"/>
                </a:solidFill>
                <a:latin typeface="Libre Franklin Black" charset="0"/>
                <a:ea typeface="ヒラギノ角ゴ ProN W3" panose="020B0300000000000000" pitchFamily="34" charset="-128"/>
                <a:sym typeface="Arial Black" panose="020B0604020202020204" pitchFamily="34" charset="0"/>
              </a:rPr>
              <a:t>KVANTITET / KVALITET</a:t>
            </a:r>
            <a:endParaRPr lang="en-US" altLang="sv-SE" sz="5000">
              <a:solidFill>
                <a:srgbClr val="FF0000"/>
              </a:solidFill>
              <a:latin typeface="Libre Franklin Black" charset="0"/>
              <a:ea typeface="ヒラギノ角ゴ ProN W3" panose="020B0300000000000000" pitchFamily="34" charset="-128"/>
              <a:sym typeface="Arial Black" panose="020B0604020202020204" pitchFamily="34" charset="0"/>
            </a:endParaRPr>
          </a:p>
          <a:p>
            <a:pPr eaLnBrk="1" hangingPunct="1">
              <a:lnSpc>
                <a:spcPct val="90000"/>
              </a:lnSpc>
            </a:pPr>
            <a:endParaRPr lang="en-US" altLang="sv-SE" sz="5000">
              <a:latin typeface="Libre Franklin Black" charset="0"/>
              <a:ea typeface="ヒラギノ角ゴ ProN W3" panose="020B0300000000000000" pitchFamily="34" charset="-128"/>
              <a:sym typeface="Arial Black" panose="020B0604020202020204" pitchFamily="34" charset="0"/>
            </a:endParaRPr>
          </a:p>
        </p:txBody>
      </p:sp>
      <p:sp>
        <p:nvSpPr>
          <p:cNvPr id="105476" name="Rectangle 4">
            <a:extLst>
              <a:ext uri="{FF2B5EF4-FFF2-40B4-BE49-F238E27FC236}">
                <a16:creationId xmlns:a16="http://schemas.microsoft.com/office/drawing/2014/main" id="{198C26A4-36F2-A04F-9E21-1274D332FA74}"/>
              </a:ext>
            </a:extLst>
          </p:cNvPr>
          <p:cNvSpPr>
            <a:spLocks/>
          </p:cNvSpPr>
          <p:nvPr/>
        </p:nvSpPr>
        <p:spPr bwMode="auto">
          <a:xfrm>
            <a:off x="508000" y="1162050"/>
            <a:ext cx="6794500"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panose="020B0604020202020204" pitchFamily="34" charset="0"/>
              <a:buChar char="•"/>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a:p>
            <a:pPr>
              <a:lnSpc>
                <a:spcPct val="90000"/>
              </a:lnSpc>
              <a:buSzPct val="125000"/>
              <a:buFont typeface="Arial" panose="020B0604020202020204" pitchFamily="34" charset="0"/>
              <a:buChar char="•"/>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a:p>
            <a:pPr>
              <a:lnSpc>
                <a:spcPct val="90000"/>
              </a:lnSpc>
              <a:buSzPct val="125000"/>
              <a:buFont typeface="Arial" panose="020B0604020202020204" pitchFamily="34" charset="0"/>
              <a:buChar char="•"/>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a:p>
            <a:pPr>
              <a:lnSpc>
                <a:spcPct val="90000"/>
              </a:lnSpc>
              <a:buSzPct val="125000"/>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a:p>
            <a:pPr>
              <a:lnSpc>
                <a:spcPct val="90000"/>
              </a:lnSpc>
              <a:buSzPct val="125000"/>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a:p>
            <a:pPr>
              <a:lnSpc>
                <a:spcPct val="90000"/>
              </a:lnSpc>
              <a:buSzPct val="125000"/>
            </a:pPr>
            <a:endParaRPr lang="en-US" altLang="sv-SE" sz="2600">
              <a:latin typeface="Arial" panose="020B0604020202020204" pitchFamily="34" charset="0"/>
              <a:ea typeface="ヒラギノ角ゴ ProN W3" panose="020B0300000000000000" pitchFamily="34" charset="-128"/>
              <a:sym typeface="Arial" panose="020B0604020202020204" pitchFamily="34" charset="0"/>
            </a:endParaRPr>
          </a:p>
        </p:txBody>
      </p:sp>
      <p:pic>
        <p:nvPicPr>
          <p:cNvPr id="105477" name="Picture 6" descr="V-logga_PMS_vitlinje.eps">
            <a:extLst>
              <a:ext uri="{FF2B5EF4-FFF2-40B4-BE49-F238E27FC236}">
                <a16:creationId xmlns:a16="http://schemas.microsoft.com/office/drawing/2014/main" id="{7D9AEADF-C9F6-9B43-A9AA-5F7F9058C34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963" y="6324600"/>
            <a:ext cx="808037"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8" name="Rectangle 7">
            <a:extLst>
              <a:ext uri="{FF2B5EF4-FFF2-40B4-BE49-F238E27FC236}">
                <a16:creationId xmlns:a16="http://schemas.microsoft.com/office/drawing/2014/main" id="{B3EF51FA-43AA-CC46-B9D6-13C2ECE6E5F3}"/>
              </a:ext>
            </a:extLst>
          </p:cNvPr>
          <p:cNvSpPr>
            <a:spLocks noChangeArrowheads="1"/>
          </p:cNvSpPr>
          <p:nvPr/>
        </p:nvSpPr>
        <p:spPr bwMode="auto">
          <a:xfrm>
            <a:off x="762000" y="2201863"/>
            <a:ext cx="9105900" cy="348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599" tIns="50799" rIns="101599" bIns="50799">
            <a:spAutoFit/>
          </a:bodyPr>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r>
              <a:rPr lang="en-US" altLang="sv-SE" sz="2000" err="1">
                <a:latin typeface="Libre Franklin Regular" charset="0"/>
              </a:rPr>
              <a:t>Jämställdhet</a:t>
            </a:r>
            <a:r>
              <a:rPr lang="en-US" altLang="sv-SE" sz="2000">
                <a:latin typeface="Libre Franklin Regular" charset="0"/>
              </a:rPr>
              <a:t> </a:t>
            </a:r>
            <a:r>
              <a:rPr lang="en-US" altLang="sv-SE" sz="2000" err="1">
                <a:latin typeface="Libre Franklin Regular" charset="0"/>
              </a:rPr>
              <a:t>handlar</a:t>
            </a:r>
            <a:r>
              <a:rPr lang="en-US" altLang="sv-SE" sz="2000">
                <a:latin typeface="Libre Franklin Regular" charset="0"/>
              </a:rPr>
              <a:t> om </a:t>
            </a:r>
            <a:r>
              <a:rPr lang="en-US" altLang="sv-SE" sz="2000" err="1">
                <a:latin typeface="Libre Franklin Regular" charset="0"/>
              </a:rPr>
              <a:t>makt</a:t>
            </a:r>
            <a:r>
              <a:rPr lang="en-US" altLang="sv-SE" sz="2000">
                <a:latin typeface="Libre Franklin Regular" charset="0"/>
              </a:rPr>
              <a:t>. </a:t>
            </a:r>
            <a:r>
              <a:rPr lang="en-US" altLang="sv-SE" sz="2000" err="1">
                <a:latin typeface="Libre Franklin Regular" charset="0"/>
              </a:rPr>
              <a:t>Några</a:t>
            </a:r>
            <a:r>
              <a:rPr lang="en-US" altLang="sv-SE" sz="2000">
                <a:latin typeface="Libre Franklin Regular" charset="0"/>
              </a:rPr>
              <a:t> </a:t>
            </a:r>
            <a:r>
              <a:rPr lang="en-US" altLang="sv-SE" sz="2000" err="1">
                <a:latin typeface="Libre Franklin Regular" charset="0"/>
              </a:rPr>
              <a:t>kan</a:t>
            </a:r>
            <a:r>
              <a:rPr lang="en-US" altLang="sv-SE" sz="2000">
                <a:latin typeface="Libre Franklin Regular" charset="0"/>
              </a:rPr>
              <a:t> ha </a:t>
            </a:r>
            <a:r>
              <a:rPr lang="en-US" altLang="sv-SE" sz="2000" err="1">
                <a:latin typeface="Libre Franklin Regular" charset="0"/>
              </a:rPr>
              <a:t>mer</a:t>
            </a:r>
            <a:r>
              <a:rPr lang="en-US" altLang="sv-SE" sz="2000">
                <a:latin typeface="Libre Franklin Regular" charset="0"/>
              </a:rPr>
              <a:t> </a:t>
            </a:r>
            <a:r>
              <a:rPr lang="en-US" altLang="sv-SE" sz="2000" err="1">
                <a:latin typeface="Libre Franklin Regular" charset="0"/>
              </a:rPr>
              <a:t>makt</a:t>
            </a:r>
            <a:r>
              <a:rPr lang="en-US" altLang="sv-SE" sz="2000">
                <a:latin typeface="Libre Franklin Regular" charset="0"/>
              </a:rPr>
              <a:t> </a:t>
            </a:r>
            <a:r>
              <a:rPr lang="en-US" altLang="sv-SE" sz="2000" err="1">
                <a:latin typeface="Libre Franklin Regular" charset="0"/>
              </a:rPr>
              <a:t>i</a:t>
            </a:r>
            <a:r>
              <a:rPr lang="en-US" altLang="sv-SE" sz="2000">
                <a:latin typeface="Libre Franklin Regular" charset="0"/>
              </a:rPr>
              <a:t> form av </a:t>
            </a:r>
            <a:r>
              <a:rPr lang="en-US" altLang="sv-SE" sz="2000" err="1">
                <a:latin typeface="Libre Franklin Regular" charset="0"/>
              </a:rPr>
              <a:t>utrymme</a:t>
            </a:r>
            <a:r>
              <a:rPr lang="en-US" altLang="sv-SE" sz="2000">
                <a:latin typeface="Libre Franklin Regular" charset="0"/>
              </a:rPr>
              <a:t>, </a:t>
            </a:r>
            <a:r>
              <a:rPr lang="en-US" altLang="sv-SE" sz="2000" err="1">
                <a:latin typeface="Libre Franklin Regular" charset="0"/>
              </a:rPr>
              <a:t>resurser</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tolkningsföreträde</a:t>
            </a:r>
            <a:r>
              <a:rPr lang="en-US" altLang="sv-SE" sz="2000">
                <a:latin typeface="Libre Franklin Regular" charset="0"/>
              </a:rPr>
              <a:t>, </a:t>
            </a:r>
            <a:r>
              <a:rPr lang="en-US" altLang="sv-SE" sz="2000" err="1">
                <a:latin typeface="Libre Franklin Regular" charset="0"/>
              </a:rPr>
              <a:t>på</a:t>
            </a:r>
            <a:r>
              <a:rPr lang="en-US" altLang="sv-SE" sz="2000">
                <a:latin typeface="Libre Franklin Regular" charset="0"/>
              </a:rPr>
              <a:t> </a:t>
            </a:r>
            <a:r>
              <a:rPr lang="en-US" altLang="sv-SE" sz="2000" err="1">
                <a:latin typeface="Libre Franklin Regular" charset="0"/>
              </a:rPr>
              <a:t>bekostnad</a:t>
            </a:r>
            <a:r>
              <a:rPr lang="en-US" altLang="sv-SE" sz="2000">
                <a:latin typeface="Libre Franklin Regular" charset="0"/>
              </a:rPr>
              <a:t> av </a:t>
            </a:r>
            <a:r>
              <a:rPr lang="en-US" altLang="sv-SE" sz="2000" err="1">
                <a:latin typeface="Libre Franklin Regular" charset="0"/>
              </a:rPr>
              <a:t>andra</a:t>
            </a:r>
            <a:r>
              <a:rPr lang="en-US" altLang="sv-SE" sz="2000">
                <a:latin typeface="Libre Franklin Regular" charset="0"/>
              </a:rPr>
              <a:t> </a:t>
            </a:r>
            <a:r>
              <a:rPr lang="en-US" altLang="sv-SE" sz="2000" err="1">
                <a:latin typeface="Libre Franklin Regular" charset="0"/>
              </a:rPr>
              <a:t>som</a:t>
            </a:r>
            <a:r>
              <a:rPr lang="en-US" altLang="sv-SE" sz="2000">
                <a:latin typeface="Libre Franklin Regular" charset="0"/>
              </a:rPr>
              <a:t> har </a:t>
            </a:r>
            <a:r>
              <a:rPr lang="en-US" altLang="sv-SE" sz="2000" err="1">
                <a:latin typeface="Libre Franklin Regular" charset="0"/>
              </a:rPr>
              <a:t>mindre</a:t>
            </a:r>
            <a:r>
              <a:rPr lang="en-US" altLang="sv-SE" sz="2000">
                <a:latin typeface="Libre Franklin Regular" charset="0"/>
              </a:rPr>
              <a:t> </a:t>
            </a:r>
            <a:r>
              <a:rPr lang="en-US" altLang="sv-SE" sz="2000" err="1">
                <a:latin typeface="Libre Franklin Regular" charset="0"/>
              </a:rPr>
              <a:t>makt</a:t>
            </a:r>
            <a:r>
              <a:rPr lang="en-US" altLang="sv-SE" sz="2000">
                <a:latin typeface="Libre Franklin Regular" charset="0"/>
              </a:rPr>
              <a:t>. </a:t>
            </a:r>
            <a:r>
              <a:rPr lang="en-US" altLang="sv-SE" sz="2000" err="1">
                <a:latin typeface="Libre Franklin Regular" charset="0"/>
              </a:rPr>
              <a:t>För</a:t>
            </a:r>
            <a:r>
              <a:rPr lang="en-US" altLang="sv-SE" sz="2000">
                <a:latin typeface="Libre Franklin Regular" charset="0"/>
              </a:rPr>
              <a:t> </a:t>
            </a:r>
            <a:r>
              <a:rPr lang="en-US" altLang="sv-SE" sz="2000" err="1">
                <a:latin typeface="Libre Franklin Regular" charset="0"/>
              </a:rPr>
              <a:t>att</a:t>
            </a:r>
            <a:r>
              <a:rPr lang="en-US" altLang="sv-SE" sz="2000">
                <a:latin typeface="Libre Franklin Regular" charset="0"/>
              </a:rPr>
              <a:t> </a:t>
            </a:r>
            <a:r>
              <a:rPr lang="en-US" altLang="sv-SE" sz="2000" err="1">
                <a:latin typeface="Libre Franklin Regular" charset="0"/>
              </a:rPr>
              <a:t>detta</a:t>
            </a:r>
            <a:r>
              <a:rPr lang="en-US" altLang="sv-SE" sz="2000">
                <a:latin typeface="Libre Franklin Regular" charset="0"/>
              </a:rPr>
              <a:t> ska </a:t>
            </a:r>
            <a:r>
              <a:rPr lang="en-US" altLang="sv-SE" sz="2000" err="1">
                <a:latin typeface="Libre Franklin Regular" charset="0"/>
              </a:rPr>
              <a:t>förändras</a:t>
            </a:r>
            <a:r>
              <a:rPr lang="en-US" altLang="sv-SE" sz="2000">
                <a:latin typeface="Libre Franklin Regular" charset="0"/>
              </a:rPr>
              <a:t> </a:t>
            </a:r>
            <a:r>
              <a:rPr lang="en-US" altLang="sv-SE" sz="2000" err="1">
                <a:latin typeface="Libre Franklin Regular" charset="0"/>
              </a:rPr>
              <a:t>krävs</a:t>
            </a:r>
            <a:r>
              <a:rPr lang="en-US" altLang="sv-SE" sz="2000">
                <a:latin typeface="Libre Franklin Regular" charset="0"/>
              </a:rPr>
              <a:t> det </a:t>
            </a:r>
            <a:r>
              <a:rPr lang="en-US" altLang="sv-SE" sz="2000" err="1">
                <a:latin typeface="Libre Franklin Regular" charset="0"/>
              </a:rPr>
              <a:t>tydliga</a:t>
            </a:r>
            <a:r>
              <a:rPr lang="en-US" altLang="sv-SE" sz="2000">
                <a:latin typeface="Libre Franklin Regular" charset="0"/>
              </a:rPr>
              <a:t> </a:t>
            </a:r>
            <a:r>
              <a:rPr lang="en-US" altLang="sv-SE" sz="2000" err="1">
                <a:latin typeface="Libre Franklin Regular" charset="0"/>
              </a:rPr>
              <a:t>jämställdhetsmål</a:t>
            </a:r>
            <a:r>
              <a:rPr lang="en-US" altLang="sv-SE" sz="2000">
                <a:latin typeface="Libre Franklin Regular" charset="0"/>
              </a:rPr>
              <a:t>. </a:t>
            </a:r>
            <a:r>
              <a:rPr lang="en-US" altLang="sv-SE" sz="2000" err="1">
                <a:latin typeface="Libre Franklin Regular" charset="0"/>
              </a:rPr>
              <a:t>Målen</a:t>
            </a:r>
            <a:r>
              <a:rPr lang="en-US" altLang="sv-SE" sz="2000">
                <a:latin typeface="Libre Franklin Regular" charset="0"/>
              </a:rPr>
              <a:t> ska </a:t>
            </a:r>
            <a:r>
              <a:rPr lang="en-US" altLang="sv-SE" sz="2000" err="1">
                <a:latin typeface="Libre Franklin Regular" charset="0"/>
              </a:rPr>
              <a:t>inkludera</a:t>
            </a:r>
            <a:r>
              <a:rPr lang="en-US" altLang="sv-SE" sz="2000">
                <a:latin typeface="Libre Franklin Regular" charset="0"/>
              </a:rPr>
              <a:t> </a:t>
            </a:r>
            <a:r>
              <a:rPr lang="en-US" altLang="sv-SE" sz="2000" err="1">
                <a:latin typeface="Libre Franklin Regular" charset="0"/>
              </a:rPr>
              <a:t>både</a:t>
            </a:r>
            <a:r>
              <a:rPr lang="en-US" altLang="sv-SE" sz="2000">
                <a:latin typeface="Libre Franklin Regular" charset="0"/>
              </a:rPr>
              <a:t> </a:t>
            </a:r>
            <a:r>
              <a:rPr lang="en-US" altLang="sv-SE" sz="2000" b="1" err="1">
                <a:latin typeface="Libre Franklin Regular" charset="0"/>
              </a:rPr>
              <a:t>kvantitativa</a:t>
            </a:r>
            <a:r>
              <a:rPr lang="en-US" altLang="sv-SE" sz="2000" b="1">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b="1" err="1">
                <a:latin typeface="Libre Franklin Regular" charset="0"/>
              </a:rPr>
              <a:t>kvalitativa</a:t>
            </a:r>
            <a:r>
              <a:rPr lang="en-US" altLang="sv-SE" sz="2000" b="1">
                <a:latin typeface="Libre Franklin Regular" charset="0"/>
              </a:rPr>
              <a:t> </a:t>
            </a:r>
            <a:r>
              <a:rPr lang="en-US" altLang="sv-SE" sz="2000" err="1">
                <a:latin typeface="Libre Franklin Regular" charset="0"/>
              </a:rPr>
              <a:t>delar</a:t>
            </a:r>
            <a:r>
              <a:rPr lang="en-US" altLang="sv-SE" sz="2000">
                <a:latin typeface="Libre Franklin Regular" charset="0"/>
              </a:rPr>
              <a:t>.</a:t>
            </a:r>
            <a:br>
              <a:rPr lang="en-US" altLang="sv-SE" sz="2000">
                <a:latin typeface="Libre Franklin Regular" charset="0"/>
              </a:rPr>
            </a:br>
            <a:endParaRPr lang="en-US" altLang="sv-SE" sz="2000">
              <a:latin typeface="Libre Franklin Regular" charset="0"/>
            </a:endParaRPr>
          </a:p>
          <a:p>
            <a:r>
              <a:rPr lang="en-US" altLang="sv-SE" sz="2000" b="1" err="1">
                <a:latin typeface="Libre Franklin Regular" charset="0"/>
              </a:rPr>
              <a:t>Kvantitet</a:t>
            </a:r>
            <a:r>
              <a:rPr lang="en-US" altLang="sv-SE" sz="2000" b="1">
                <a:latin typeface="Libre Franklin Regular" charset="0"/>
              </a:rPr>
              <a:t> </a:t>
            </a:r>
            <a:r>
              <a:rPr lang="en-US" altLang="sv-SE" sz="2000" err="1">
                <a:latin typeface="Libre Franklin Regular" charset="0"/>
              </a:rPr>
              <a:t>handlar</a:t>
            </a:r>
            <a:r>
              <a:rPr lang="en-US" altLang="sv-SE" sz="2000">
                <a:latin typeface="Libre Franklin Regular" charset="0"/>
              </a:rPr>
              <a:t> om </a:t>
            </a:r>
            <a:r>
              <a:rPr lang="en-US" altLang="sv-SE" sz="2000" err="1">
                <a:latin typeface="Libre Franklin Regular" charset="0"/>
              </a:rPr>
              <a:t>jämn</a:t>
            </a:r>
            <a:r>
              <a:rPr lang="en-US" altLang="sv-SE" sz="2000">
                <a:latin typeface="Libre Franklin Regular" charset="0"/>
              </a:rPr>
              <a:t> </a:t>
            </a:r>
            <a:r>
              <a:rPr lang="en-US" altLang="sv-SE" sz="2000" err="1">
                <a:latin typeface="Libre Franklin Regular" charset="0"/>
              </a:rPr>
              <a:t>könsfördelning</a:t>
            </a:r>
            <a:r>
              <a:rPr lang="en-US" altLang="sv-SE" sz="2000">
                <a:latin typeface="Libre Franklin Regular" charset="0"/>
              </a:rPr>
              <a:t>. </a:t>
            </a:r>
            <a:r>
              <a:rPr lang="en-US" altLang="sv-SE" sz="2000" err="1">
                <a:latin typeface="Libre Franklin Regular" charset="0"/>
              </a:rPr>
              <a:t>Hur</a:t>
            </a:r>
            <a:r>
              <a:rPr lang="en-US" altLang="sv-SE" sz="2000">
                <a:latin typeface="Libre Franklin Regular" charset="0"/>
              </a:rPr>
              <a:t> </a:t>
            </a:r>
            <a:r>
              <a:rPr lang="en-US" altLang="sv-SE" sz="2000" err="1">
                <a:latin typeface="Libre Franklin Regular" charset="0"/>
              </a:rPr>
              <a:t>många</a:t>
            </a:r>
            <a:r>
              <a:rPr lang="en-US" altLang="sv-SE" sz="2000">
                <a:latin typeface="Libre Franklin Regular" charset="0"/>
              </a:rPr>
              <a:t> </a:t>
            </a:r>
            <a:r>
              <a:rPr lang="en-US" altLang="sv-SE" sz="2000" err="1">
                <a:latin typeface="Libre Franklin Regular" charset="0"/>
              </a:rPr>
              <a:t>kvinnor</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män</a:t>
            </a:r>
            <a:r>
              <a:rPr lang="en-US" altLang="sv-SE" sz="2000">
                <a:latin typeface="Libre Franklin Regular" charset="0"/>
              </a:rPr>
              <a:t> </a:t>
            </a:r>
            <a:r>
              <a:rPr lang="en-US" altLang="sv-SE" sz="2000" err="1">
                <a:latin typeface="Libre Franklin Regular" charset="0"/>
              </a:rPr>
              <a:t>finns</a:t>
            </a:r>
            <a:r>
              <a:rPr lang="en-US" altLang="sv-SE" sz="2000">
                <a:latin typeface="Libre Franklin Regular" charset="0"/>
              </a:rPr>
              <a:t> </a:t>
            </a:r>
            <a:r>
              <a:rPr lang="en-US" altLang="sv-SE" sz="2000" err="1">
                <a:latin typeface="Libre Franklin Regular" charset="0"/>
              </a:rPr>
              <a:t>i</a:t>
            </a:r>
            <a:r>
              <a:rPr lang="en-US" altLang="sv-SE" sz="2000">
                <a:latin typeface="Libre Franklin Regular" charset="0"/>
              </a:rPr>
              <a:t> </a:t>
            </a:r>
            <a:r>
              <a:rPr lang="en-US" altLang="sv-SE" sz="2000" err="1">
                <a:latin typeface="Libre Franklin Regular" charset="0"/>
              </a:rPr>
              <a:t>organisationen</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hur</a:t>
            </a:r>
            <a:r>
              <a:rPr lang="en-US" altLang="sv-SE" sz="2000">
                <a:latin typeface="Libre Franklin Regular" charset="0"/>
              </a:rPr>
              <a:t> </a:t>
            </a:r>
            <a:r>
              <a:rPr lang="en-US" altLang="sv-SE" sz="2000" err="1">
                <a:latin typeface="Libre Franklin Regular" charset="0"/>
              </a:rPr>
              <a:t>många</a:t>
            </a:r>
            <a:r>
              <a:rPr lang="en-US" altLang="sv-SE" sz="2000">
                <a:latin typeface="Libre Franklin Regular" charset="0"/>
              </a:rPr>
              <a:t> av dem har </a:t>
            </a:r>
            <a:r>
              <a:rPr lang="en-US" altLang="sv-SE" sz="2000" err="1">
                <a:latin typeface="Libre Franklin Regular" charset="0"/>
              </a:rPr>
              <a:t>exempelvis</a:t>
            </a:r>
            <a:r>
              <a:rPr lang="en-US" altLang="sv-SE" sz="2000">
                <a:latin typeface="Libre Franklin Regular" charset="0"/>
              </a:rPr>
              <a:t> </a:t>
            </a:r>
            <a:r>
              <a:rPr lang="en-US" altLang="sv-SE" sz="2000" err="1">
                <a:latin typeface="Libre Franklin Regular" charset="0"/>
              </a:rPr>
              <a:t>politiska</a:t>
            </a:r>
            <a:r>
              <a:rPr lang="en-US" altLang="sv-SE" sz="2000">
                <a:latin typeface="Libre Franklin Regular" charset="0"/>
              </a:rPr>
              <a:t> </a:t>
            </a:r>
            <a:r>
              <a:rPr lang="en-US" altLang="sv-SE" sz="2000" err="1">
                <a:latin typeface="Libre Franklin Regular" charset="0"/>
              </a:rPr>
              <a:t>uppdrag</a:t>
            </a:r>
            <a:r>
              <a:rPr lang="en-US" altLang="sv-SE" sz="2000">
                <a:latin typeface="Libre Franklin Regular" charset="0"/>
              </a:rPr>
              <a:t>? </a:t>
            </a:r>
            <a:r>
              <a:rPr lang="en-US" altLang="sv-SE" sz="2000" b="1" err="1">
                <a:latin typeface="Libre Franklin Regular" charset="0"/>
              </a:rPr>
              <a:t>Kvalitet</a:t>
            </a:r>
            <a:r>
              <a:rPr lang="en-US" altLang="sv-SE" sz="2000" b="1">
                <a:latin typeface="Libre Franklin Regular" charset="0"/>
              </a:rPr>
              <a:t> </a:t>
            </a:r>
            <a:r>
              <a:rPr lang="en-US" altLang="sv-SE" sz="2000" err="1">
                <a:latin typeface="Libre Franklin Regular" charset="0"/>
              </a:rPr>
              <a:t>handlar</a:t>
            </a:r>
            <a:r>
              <a:rPr lang="en-US" altLang="sv-SE" sz="2000">
                <a:latin typeface="Libre Franklin Regular" charset="0"/>
              </a:rPr>
              <a:t> om </a:t>
            </a:r>
            <a:r>
              <a:rPr lang="en-US" altLang="sv-SE" sz="2000" err="1">
                <a:latin typeface="Libre Franklin Regular" charset="0"/>
              </a:rPr>
              <a:t>resurser</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villkor</a:t>
            </a:r>
            <a:r>
              <a:rPr lang="en-US" altLang="sv-SE" sz="2000">
                <a:latin typeface="Libre Franklin Regular" charset="0"/>
              </a:rPr>
              <a:t>. Har </a:t>
            </a:r>
            <a:r>
              <a:rPr lang="en-US" altLang="sv-SE" sz="2000" err="1">
                <a:latin typeface="Libre Franklin Regular" charset="0"/>
              </a:rPr>
              <a:t>kvinnor</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män</a:t>
            </a:r>
            <a:r>
              <a:rPr lang="en-US" altLang="sv-SE" sz="2000">
                <a:latin typeface="Libre Franklin Regular" charset="0"/>
              </a:rPr>
              <a:t> </a:t>
            </a:r>
            <a:r>
              <a:rPr lang="en-US" altLang="sv-SE" sz="2000" err="1">
                <a:latin typeface="Libre Franklin Regular" charset="0"/>
              </a:rPr>
              <a:t>lika</a:t>
            </a:r>
            <a:r>
              <a:rPr lang="en-US" altLang="sv-SE" sz="2000">
                <a:latin typeface="Libre Franklin Regular" charset="0"/>
              </a:rPr>
              <a:t> </a:t>
            </a:r>
            <a:r>
              <a:rPr lang="en-US" altLang="sv-SE" sz="2000" err="1">
                <a:latin typeface="Libre Franklin Regular" charset="0"/>
              </a:rPr>
              <a:t>statusfyllda</a:t>
            </a:r>
            <a:r>
              <a:rPr lang="en-US" altLang="sv-SE" sz="2000">
                <a:latin typeface="Libre Franklin Regular" charset="0"/>
              </a:rPr>
              <a:t> </a:t>
            </a:r>
            <a:r>
              <a:rPr lang="en-US" altLang="sv-SE" sz="2000" err="1">
                <a:latin typeface="Libre Franklin Regular" charset="0"/>
              </a:rPr>
              <a:t>uppdrag</a:t>
            </a:r>
            <a:r>
              <a:rPr lang="en-US" altLang="sv-SE" sz="2000">
                <a:latin typeface="Libre Franklin Regular" charset="0"/>
              </a:rPr>
              <a:t>? </a:t>
            </a:r>
            <a:r>
              <a:rPr lang="en-US" altLang="sv-SE" sz="2000" err="1">
                <a:latin typeface="Libre Franklin Regular" charset="0"/>
              </a:rPr>
              <a:t>Hur</a:t>
            </a:r>
            <a:r>
              <a:rPr lang="en-US" altLang="sv-SE" sz="2000">
                <a:latin typeface="Libre Franklin Regular" charset="0"/>
              </a:rPr>
              <a:t> </a:t>
            </a:r>
            <a:r>
              <a:rPr lang="en-US" altLang="sv-SE" sz="2000" err="1">
                <a:latin typeface="Libre Franklin Regular" charset="0"/>
              </a:rPr>
              <a:t>mycket</a:t>
            </a:r>
            <a:r>
              <a:rPr lang="en-US" altLang="sv-SE" sz="2000">
                <a:latin typeface="Libre Franklin Regular" charset="0"/>
              </a:rPr>
              <a:t> av de </a:t>
            </a:r>
            <a:r>
              <a:rPr lang="en-US" altLang="sv-SE" sz="2000" err="1">
                <a:latin typeface="Libre Franklin Regular" charset="0"/>
              </a:rPr>
              <a:t>gemensamma</a:t>
            </a:r>
            <a:r>
              <a:rPr lang="en-US" altLang="sv-SE" sz="2000">
                <a:latin typeface="Libre Franklin Regular" charset="0"/>
              </a:rPr>
              <a:t> </a:t>
            </a:r>
            <a:r>
              <a:rPr lang="en-US" altLang="sv-SE" sz="2000" err="1">
                <a:latin typeface="Libre Franklin Regular" charset="0"/>
              </a:rPr>
              <a:t>resurserna</a:t>
            </a:r>
            <a:r>
              <a:rPr lang="en-US" altLang="sv-SE" sz="2000">
                <a:latin typeface="Libre Franklin Regular" charset="0"/>
              </a:rPr>
              <a:t> </a:t>
            </a:r>
            <a:r>
              <a:rPr lang="en-US" altLang="sv-SE" sz="2000" err="1">
                <a:latin typeface="Libre Franklin Regular" charset="0"/>
              </a:rPr>
              <a:t>får</a:t>
            </a:r>
            <a:r>
              <a:rPr lang="en-US" altLang="sv-SE" sz="2000">
                <a:latin typeface="Libre Franklin Regular" charset="0"/>
              </a:rPr>
              <a:t> </a:t>
            </a:r>
            <a:r>
              <a:rPr lang="en-US" altLang="sv-SE" sz="2000" err="1">
                <a:latin typeface="Libre Franklin Regular" charset="0"/>
              </a:rPr>
              <a:t>kvinnor</a:t>
            </a:r>
            <a:r>
              <a:rPr lang="en-US" altLang="sv-SE" sz="2000">
                <a:latin typeface="Libre Franklin Regular" charset="0"/>
              </a:rPr>
              <a:t> </a:t>
            </a:r>
            <a:r>
              <a:rPr lang="en-US" altLang="sv-SE" sz="2000" err="1">
                <a:latin typeface="Libre Franklin Regular" charset="0"/>
              </a:rPr>
              <a:t>respektive</a:t>
            </a:r>
            <a:r>
              <a:rPr lang="en-US" altLang="sv-SE" sz="2000">
                <a:latin typeface="Libre Franklin Regular" charset="0"/>
              </a:rPr>
              <a:t> </a:t>
            </a:r>
            <a:r>
              <a:rPr lang="en-US" altLang="sv-SE" sz="2000" err="1">
                <a:latin typeface="Libre Franklin Regular" charset="0"/>
              </a:rPr>
              <a:t>män</a:t>
            </a:r>
            <a:r>
              <a:rPr lang="en-US" altLang="sv-SE" sz="2000">
                <a:latin typeface="Libre Franklin Regular" charset="0"/>
              </a:rPr>
              <a:t> </a:t>
            </a:r>
            <a:r>
              <a:rPr lang="en-US" altLang="sv-SE" sz="2000" err="1">
                <a:latin typeface="Libre Franklin Regular" charset="0"/>
              </a:rPr>
              <a:t>tillgång</a:t>
            </a:r>
            <a:r>
              <a:rPr lang="en-US" altLang="sv-SE" sz="2000">
                <a:latin typeface="Libre Franklin Regular" charset="0"/>
              </a:rPr>
              <a:t> till? </a:t>
            </a:r>
            <a:r>
              <a:rPr lang="en-US" altLang="sv-SE" sz="2000" err="1">
                <a:latin typeface="Libre Franklin Regular" charset="0"/>
              </a:rPr>
              <a:t>Vem</a:t>
            </a:r>
            <a:r>
              <a:rPr lang="en-US" altLang="sv-SE" sz="2000">
                <a:latin typeface="Libre Franklin Regular" charset="0"/>
              </a:rPr>
              <a:t> </a:t>
            </a:r>
            <a:r>
              <a:rPr lang="en-US" altLang="sv-SE" sz="2000" err="1">
                <a:latin typeface="Libre Franklin Regular" charset="0"/>
              </a:rPr>
              <a:t>trivs</a:t>
            </a:r>
            <a:r>
              <a:rPr lang="en-US" altLang="sv-SE" sz="2000">
                <a:latin typeface="Libre Franklin Regular" charset="0"/>
              </a:rPr>
              <a:t> </a:t>
            </a:r>
            <a:r>
              <a:rPr lang="en-US" altLang="sv-SE" sz="2000" err="1">
                <a:latin typeface="Libre Franklin Regular" charset="0"/>
              </a:rPr>
              <a:t>i</a:t>
            </a:r>
            <a:r>
              <a:rPr lang="en-US" altLang="sv-SE" sz="2000">
                <a:latin typeface="Libre Franklin Regular" charset="0"/>
              </a:rPr>
              <a:t> </a:t>
            </a:r>
            <a:r>
              <a:rPr lang="en-US" altLang="sv-SE" sz="2000" err="1">
                <a:latin typeface="Libre Franklin Regular" charset="0"/>
              </a:rPr>
              <a:t>verksamheten</a:t>
            </a:r>
            <a:r>
              <a:rPr lang="en-US" altLang="sv-SE" sz="2000">
                <a:latin typeface="Libre Franklin Regular" charset="0"/>
              </a:rPr>
              <a:t> </a:t>
            </a:r>
            <a:r>
              <a:rPr lang="en-US" altLang="sv-SE" sz="2000" err="1">
                <a:latin typeface="Libre Franklin Regular" charset="0"/>
              </a:rPr>
              <a:t>och</a:t>
            </a:r>
            <a:r>
              <a:rPr lang="en-US" altLang="sv-SE" sz="2000">
                <a:latin typeface="Libre Franklin Regular" charset="0"/>
              </a:rPr>
              <a:t> </a:t>
            </a:r>
            <a:r>
              <a:rPr lang="en-US" altLang="sv-SE" sz="2000" err="1">
                <a:latin typeface="Libre Franklin Regular" charset="0"/>
              </a:rPr>
              <a:t>vem</a:t>
            </a:r>
            <a:r>
              <a:rPr lang="en-US" altLang="sv-SE" sz="2000">
                <a:latin typeface="Libre Franklin Regular" charset="0"/>
              </a:rPr>
              <a:t> har </a:t>
            </a:r>
            <a:r>
              <a:rPr lang="en-US" altLang="sv-SE" sz="2000" err="1">
                <a:latin typeface="Libre Franklin Regular" charset="0"/>
              </a:rPr>
              <a:t>makt</a:t>
            </a:r>
            <a:r>
              <a:rPr lang="en-US" altLang="sv-SE" sz="2000">
                <a:latin typeface="Libre Franklin Regular" charset="0"/>
              </a:rPr>
              <a:t> </a:t>
            </a:r>
            <a:r>
              <a:rPr lang="en-US" altLang="sv-SE" sz="2000" err="1">
                <a:latin typeface="Libre Franklin Regular" charset="0"/>
              </a:rPr>
              <a:t>att</a:t>
            </a:r>
            <a:r>
              <a:rPr lang="en-US" altLang="sv-SE" sz="2000">
                <a:latin typeface="Libre Franklin Regular" charset="0"/>
              </a:rPr>
              <a:t> </a:t>
            </a:r>
            <a:r>
              <a:rPr lang="en-US" altLang="sv-SE" sz="2000" err="1">
                <a:latin typeface="Libre Franklin Regular" charset="0"/>
              </a:rPr>
              <a:t>påverka</a:t>
            </a:r>
            <a:r>
              <a:rPr lang="en-US" altLang="sv-SE" sz="2000">
                <a:latin typeface="Libre Franklin Regular" charset="0"/>
              </a:rPr>
              <a:t> den?</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EBC9429A-5530-AE41-BC89-B0F160F67A21}"/>
              </a:ext>
            </a:extLst>
          </p:cNvPr>
          <p:cNvSpPr>
            <a:spLocks/>
          </p:cNvSpPr>
          <p:nvPr/>
        </p:nvSpPr>
        <p:spPr bwMode="auto">
          <a:xfrm>
            <a:off x="508000" y="508000"/>
            <a:ext cx="889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endParaRPr lang="sv-SE" altLang="sv-SE" sz="2800">
              <a:solidFill>
                <a:srgbClr val="ED1C24"/>
              </a:solidFill>
              <a:latin typeface="Libre Franklin Black" charset="0"/>
              <a:sym typeface="Arial Black" panose="020B0604020202020204" pitchFamily="34" charset="0"/>
            </a:endParaRPr>
          </a:p>
        </p:txBody>
      </p:sp>
      <p:sp>
        <p:nvSpPr>
          <p:cNvPr id="107523" name="Rectangle 3">
            <a:extLst>
              <a:ext uri="{FF2B5EF4-FFF2-40B4-BE49-F238E27FC236}">
                <a16:creationId xmlns:a16="http://schemas.microsoft.com/office/drawing/2014/main" id="{9E2A6754-1280-B64C-817E-17BCF0D9B504}"/>
              </a:ext>
            </a:extLst>
          </p:cNvPr>
          <p:cNvSpPr>
            <a:spLocks/>
          </p:cNvSpPr>
          <p:nvPr/>
        </p:nvSpPr>
        <p:spPr bwMode="auto">
          <a:xfrm>
            <a:off x="1117600" y="4171950"/>
            <a:ext cx="7834313"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sv-SE" altLang="sv-SE" sz="2400">
              <a:latin typeface="Arial" panose="020B0604020202020204" pitchFamily="34" charset="0"/>
              <a:cs typeface="Arial" panose="020B0604020202020204" pitchFamily="34" charset="0"/>
              <a:sym typeface="Arial" panose="020B0604020202020204" pitchFamily="34" charset="0"/>
            </a:endParaRPr>
          </a:p>
        </p:txBody>
      </p:sp>
      <p:sp>
        <p:nvSpPr>
          <p:cNvPr id="107524" name="Rectangle 2">
            <a:extLst>
              <a:ext uri="{FF2B5EF4-FFF2-40B4-BE49-F238E27FC236}">
                <a16:creationId xmlns:a16="http://schemas.microsoft.com/office/drawing/2014/main" id="{B738DA05-EF5C-3849-B253-30971D60726F}"/>
              </a:ext>
            </a:extLst>
          </p:cNvPr>
          <p:cNvSpPr>
            <a:spLocks/>
          </p:cNvSpPr>
          <p:nvPr/>
        </p:nvSpPr>
        <p:spPr bwMode="auto">
          <a:xfrm>
            <a:off x="835025" y="533400"/>
            <a:ext cx="889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r>
              <a:rPr lang="en-US" altLang="sv-SE" sz="2800">
                <a:solidFill>
                  <a:srgbClr val="ED1C24"/>
                </a:solidFill>
                <a:latin typeface="Libre Franklin Black" charset="0"/>
                <a:sym typeface="Arial Black" panose="020B0604020202020204" pitchFamily="34" charset="0"/>
              </a:rPr>
              <a:t>DEL 1</a:t>
            </a:r>
          </a:p>
        </p:txBody>
      </p:sp>
      <p:sp>
        <p:nvSpPr>
          <p:cNvPr id="107525" name="Rectangle 3">
            <a:extLst>
              <a:ext uri="{FF2B5EF4-FFF2-40B4-BE49-F238E27FC236}">
                <a16:creationId xmlns:a16="http://schemas.microsoft.com/office/drawing/2014/main" id="{5DE5805E-A6B2-B349-A09C-01780B378706}"/>
              </a:ext>
            </a:extLst>
          </p:cNvPr>
          <p:cNvSpPr>
            <a:spLocks/>
          </p:cNvSpPr>
          <p:nvPr/>
        </p:nvSpPr>
        <p:spPr bwMode="auto">
          <a:xfrm>
            <a:off x="812800" y="685800"/>
            <a:ext cx="87487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3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r>
              <a:rPr lang="en-US" altLang="sv-SE" sz="2300">
                <a:latin typeface="Libre Franklin Regular" charset="0"/>
                <a:cs typeface="Arial" panose="020B0604020202020204" pitchFamily="34" charset="0"/>
                <a:sym typeface="Arial" panose="020B0604020202020204" pitchFamily="34" charset="0"/>
              </a:rPr>
              <a:t>Formulera minst tre och högst fem </a:t>
            </a:r>
            <a:r>
              <a:rPr lang="en-US" altLang="sv-SE" sz="2300">
                <a:latin typeface="Libre Franklin SemiBold" charset="0"/>
                <a:cs typeface="Arial" panose="020B0604020202020204" pitchFamily="34" charset="0"/>
                <a:sym typeface="Arial" panose="020B0604020202020204" pitchFamily="34" charset="0"/>
              </a:rPr>
              <a:t>jämställdhetsmål </a:t>
            </a:r>
            <a:r>
              <a:rPr lang="en-US" altLang="sv-SE" sz="2300">
                <a:latin typeface="Libre Franklin Regular" charset="0"/>
                <a:cs typeface="Arial" panose="020B0604020202020204" pitchFamily="34" charset="0"/>
                <a:sym typeface="Arial" panose="020B0604020202020204" pitchFamily="34" charset="0"/>
              </a:rPr>
              <a:t>för er  partiförening, distrikt eller kommunala grupp. Målen ska vara möjliga att </a:t>
            </a:r>
            <a:r>
              <a:rPr lang="en-US" altLang="sv-SE" sz="2300">
                <a:latin typeface="Libre Franklin SemiBold" charset="0"/>
                <a:cs typeface="Arial" panose="020B0604020202020204" pitchFamily="34" charset="0"/>
                <a:sym typeface="Arial" panose="020B0604020202020204" pitchFamily="34" charset="0"/>
              </a:rPr>
              <a:t>uppnå på ett år</a:t>
            </a:r>
            <a:r>
              <a:rPr lang="en-US" altLang="sv-SE" sz="2300">
                <a:latin typeface="Libre Franklin Regular" charset="0"/>
                <a:cs typeface="Arial" panose="020B0604020202020204" pitchFamily="34" charset="0"/>
                <a:sym typeface="Arial" panose="020B0604020202020204" pitchFamily="34" charset="0"/>
              </a:rPr>
              <a:t>. Exempel: </a:t>
            </a:r>
            <a:r>
              <a:rPr lang="en-US" altLang="sv-SE" sz="2300" i="1">
                <a:latin typeface="Libre Franklin Italic" charset="0"/>
                <a:cs typeface="Arial" panose="020B0604020202020204" pitchFamily="34" charset="0"/>
                <a:sym typeface="Arial" panose="020B0604020202020204" pitchFamily="34" charset="0"/>
              </a:rPr>
              <a:t>Representation, Nomineringar, Inbjudna gäster, mediautrymme </a:t>
            </a:r>
          </a:p>
        </p:txBody>
      </p:sp>
      <p:sp>
        <p:nvSpPr>
          <p:cNvPr id="107526" name="Rectangle 2">
            <a:extLst>
              <a:ext uri="{FF2B5EF4-FFF2-40B4-BE49-F238E27FC236}">
                <a16:creationId xmlns:a16="http://schemas.microsoft.com/office/drawing/2014/main" id="{5915F1C6-4736-6540-A11E-8C9CFF83B068}"/>
              </a:ext>
            </a:extLst>
          </p:cNvPr>
          <p:cNvSpPr>
            <a:spLocks/>
          </p:cNvSpPr>
          <p:nvPr/>
        </p:nvSpPr>
        <p:spPr bwMode="auto">
          <a:xfrm>
            <a:off x="889000" y="2514600"/>
            <a:ext cx="11658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r>
              <a:rPr lang="en-US" altLang="sv-SE" sz="2800">
                <a:solidFill>
                  <a:srgbClr val="ED1C24"/>
                </a:solidFill>
                <a:latin typeface="Libre Franklin Black" charset="0"/>
                <a:sym typeface="Arial Black" panose="020B0604020202020204" pitchFamily="34" charset="0"/>
              </a:rPr>
              <a:t>DEL2</a:t>
            </a:r>
          </a:p>
        </p:txBody>
      </p:sp>
      <p:sp>
        <p:nvSpPr>
          <p:cNvPr id="107527" name="Rectangle 3">
            <a:extLst>
              <a:ext uri="{FF2B5EF4-FFF2-40B4-BE49-F238E27FC236}">
                <a16:creationId xmlns:a16="http://schemas.microsoft.com/office/drawing/2014/main" id="{5A3B92BD-B9D1-3145-A16B-81E0515D0A91}"/>
              </a:ext>
            </a:extLst>
          </p:cNvPr>
          <p:cNvSpPr>
            <a:spLocks/>
          </p:cNvSpPr>
          <p:nvPr/>
        </p:nvSpPr>
        <p:spPr bwMode="auto">
          <a:xfrm>
            <a:off x="812800" y="4572000"/>
            <a:ext cx="86868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3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r>
              <a:rPr lang="en-US" altLang="sv-SE" sz="2300">
                <a:latin typeface="Libre Franklin Regular" charset="0"/>
                <a:cs typeface="Arial" panose="020B0604020202020204" pitchFamily="34" charset="0"/>
                <a:sym typeface="Arial" panose="020B0604020202020204" pitchFamily="34" charset="0"/>
              </a:rPr>
              <a:t>Fundera ut </a:t>
            </a:r>
            <a:r>
              <a:rPr lang="en-US" altLang="sv-SE" sz="2300">
                <a:latin typeface="Libre Franklin SemiBold" charset="0"/>
                <a:cs typeface="Arial" panose="020B0604020202020204" pitchFamily="34" charset="0"/>
                <a:sym typeface="Arial" panose="020B0604020202020204" pitchFamily="34" charset="0"/>
              </a:rPr>
              <a:t>två </a:t>
            </a:r>
            <a:r>
              <a:rPr lang="en-US" altLang="sv-SE" sz="2300">
                <a:latin typeface="Libre Franklin Regular" charset="0"/>
                <a:cs typeface="Arial" panose="020B0604020202020204" pitchFamily="34" charset="0"/>
                <a:sym typeface="Arial" panose="020B0604020202020204" pitchFamily="34" charset="0"/>
              </a:rPr>
              <a:t>insatser per jämställdhetsmål som kan hjälpa er att uppnå ert mål. Exempel: </a:t>
            </a:r>
            <a:r>
              <a:rPr lang="en-US" altLang="sv-SE" sz="2300" i="1">
                <a:latin typeface="Libre Franklin Regular" charset="0"/>
              </a:rPr>
              <a:t>Besluta om att en kvinna ska stå överst på våra listor alternativt att alltid ha kvinnor på andra och tredje plats om en man står överst.</a:t>
            </a:r>
            <a:endParaRPr lang="en-US" altLang="sv-SE" sz="2300" i="1">
              <a:latin typeface="Libre Franklin Regular" charset="0"/>
              <a:cs typeface="Arial" panose="020B0604020202020204" pitchFamily="34" charset="0"/>
              <a:sym typeface="Arial" panose="020B0604020202020204" pitchFamily="34" charset="0"/>
            </a:endParaRPr>
          </a:p>
        </p:txBody>
      </p:sp>
      <p:sp>
        <p:nvSpPr>
          <p:cNvPr id="107528" name="Rectangle 2">
            <a:extLst>
              <a:ext uri="{FF2B5EF4-FFF2-40B4-BE49-F238E27FC236}">
                <a16:creationId xmlns:a16="http://schemas.microsoft.com/office/drawing/2014/main" id="{DE01375F-D39E-C543-AA2D-60B7E86323C1}"/>
              </a:ext>
            </a:extLst>
          </p:cNvPr>
          <p:cNvSpPr>
            <a:spLocks/>
          </p:cNvSpPr>
          <p:nvPr/>
        </p:nvSpPr>
        <p:spPr bwMode="auto">
          <a:xfrm>
            <a:off x="889000" y="4419600"/>
            <a:ext cx="8004175"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r>
              <a:rPr lang="en-US" altLang="sv-SE" sz="2800">
                <a:solidFill>
                  <a:srgbClr val="ED1C24"/>
                </a:solidFill>
                <a:latin typeface="Libre Franklin Black" charset="0"/>
                <a:sym typeface="Arial Black" panose="020B0604020202020204" pitchFamily="34" charset="0"/>
              </a:rPr>
              <a:t>DEL3</a:t>
            </a:r>
          </a:p>
        </p:txBody>
      </p:sp>
      <p:sp>
        <p:nvSpPr>
          <p:cNvPr id="107529" name="Rectangle 3">
            <a:extLst>
              <a:ext uri="{FF2B5EF4-FFF2-40B4-BE49-F238E27FC236}">
                <a16:creationId xmlns:a16="http://schemas.microsoft.com/office/drawing/2014/main" id="{FCE965D6-6122-0E46-9181-33A35C79EA66}"/>
              </a:ext>
            </a:extLst>
          </p:cNvPr>
          <p:cNvSpPr>
            <a:spLocks/>
          </p:cNvSpPr>
          <p:nvPr/>
        </p:nvSpPr>
        <p:spPr bwMode="auto">
          <a:xfrm>
            <a:off x="812800" y="2743200"/>
            <a:ext cx="8686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2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r>
              <a:rPr lang="en-US" altLang="sv-SE" sz="2300" dirty="0" err="1">
                <a:latin typeface="Libre Franklin Regular"/>
                <a:cs typeface="Arial"/>
                <a:sym typeface="Arial" panose="020B0604020202020204" pitchFamily="34" charset="0"/>
              </a:rPr>
              <a:t>Diskutera</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och</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försök</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formulera</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orsaken</a:t>
            </a:r>
            <a:r>
              <a:rPr lang="en-US" altLang="sv-SE" sz="2300" dirty="0">
                <a:latin typeface="Libre Franklin Regular"/>
                <a:cs typeface="Arial"/>
                <a:sym typeface="Arial" panose="020B0604020202020204" pitchFamily="34" charset="0"/>
              </a:rPr>
              <a:t> till </a:t>
            </a:r>
            <a:r>
              <a:rPr lang="en-US" altLang="sv-SE" sz="2300" dirty="0" err="1">
                <a:latin typeface="Libre Franklin Regular"/>
                <a:cs typeface="Arial"/>
                <a:sym typeface="Arial" panose="020B0604020202020204" pitchFamily="34" charset="0"/>
              </a:rPr>
              <a:t>varför</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ni</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tror</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att</a:t>
            </a:r>
            <a:r>
              <a:rPr lang="en-US" altLang="sv-SE" sz="2300" dirty="0">
                <a:latin typeface="Libre Franklin Regular"/>
                <a:cs typeface="Arial"/>
                <a:sym typeface="Arial" panose="020B0604020202020204" pitchFamily="34" charset="0"/>
              </a:rPr>
              <a:t> dessa </a:t>
            </a:r>
            <a:r>
              <a:rPr lang="en-US" altLang="sv-SE" sz="2300" dirty="0" err="1">
                <a:latin typeface="Libre Franklin Regular"/>
                <a:cs typeface="Arial"/>
                <a:sym typeface="Arial" panose="020B0604020202020204" pitchFamily="34" charset="0"/>
              </a:rPr>
              <a:t>mål</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inte</a:t>
            </a:r>
            <a:r>
              <a:rPr lang="en-US" altLang="sv-SE" sz="2300" dirty="0">
                <a:latin typeface="Libre Franklin Regular"/>
                <a:cs typeface="Arial"/>
                <a:sym typeface="Arial" panose="020B0604020202020204" pitchFamily="34" charset="0"/>
              </a:rPr>
              <a:t> redan </a:t>
            </a:r>
            <a:r>
              <a:rPr lang="en-US" altLang="sv-SE" sz="2300" dirty="0" err="1">
                <a:latin typeface="Libre Franklin Regular"/>
                <a:cs typeface="Arial"/>
                <a:sym typeface="Arial" panose="020B0604020202020204" pitchFamily="34" charset="0"/>
              </a:rPr>
              <a:t>är</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uppfyllda</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Diskutera</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ett</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jämställdhetsmål</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i</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taget</a:t>
            </a:r>
            <a:r>
              <a:rPr lang="en-US" altLang="sv-SE" sz="2300" dirty="0">
                <a:latin typeface="Libre Franklin Regular"/>
                <a:cs typeface="Arial"/>
                <a:sym typeface="Arial" panose="020B0604020202020204" pitchFamily="34" charset="0"/>
              </a:rPr>
              <a:t>. </a:t>
            </a:r>
            <a:r>
              <a:rPr lang="en-US" altLang="sv-SE" sz="2300" dirty="0" err="1">
                <a:latin typeface="Libre Franklin Regular"/>
                <a:cs typeface="Arial"/>
                <a:sym typeface="Arial" panose="020B0604020202020204" pitchFamily="34" charset="0"/>
              </a:rPr>
              <a:t>Exempel</a:t>
            </a:r>
            <a:r>
              <a:rPr lang="en-US" altLang="sv-SE" sz="2300" dirty="0">
                <a:latin typeface="Libre Franklin Regular"/>
                <a:cs typeface="Arial"/>
                <a:sym typeface="Arial" panose="020B0604020202020204" pitchFamily="34" charset="0"/>
              </a:rPr>
              <a:t>: </a:t>
            </a:r>
            <a:r>
              <a:rPr lang="en-US" altLang="sv-SE" sz="2300" i="1" dirty="0">
                <a:latin typeface="Libre Franklin Regular"/>
              </a:rPr>
              <a:t>Ingen </a:t>
            </a:r>
            <a:r>
              <a:rPr lang="en-US" altLang="sv-SE" sz="2300" i="1" dirty="0" err="1">
                <a:latin typeface="Libre Franklin Regular"/>
              </a:rPr>
              <a:t>i</a:t>
            </a:r>
            <a:r>
              <a:rPr lang="en-US" altLang="sv-SE" sz="2300" i="1" dirty="0">
                <a:latin typeface="Libre Franklin Regular"/>
              </a:rPr>
              <a:t> </a:t>
            </a:r>
            <a:r>
              <a:rPr lang="en-US" altLang="sv-SE" sz="2300" i="1" dirty="0" err="1">
                <a:latin typeface="Libre Franklin Regular"/>
              </a:rPr>
              <a:t>föreningen</a:t>
            </a:r>
            <a:r>
              <a:rPr lang="en-US" altLang="sv-SE" sz="2300" i="1" dirty="0">
                <a:latin typeface="Libre Franklin Regular"/>
              </a:rPr>
              <a:t> </a:t>
            </a:r>
            <a:r>
              <a:rPr lang="en-US" altLang="sv-SE" sz="2300" i="1" dirty="0" err="1">
                <a:latin typeface="Libre Franklin Regular"/>
              </a:rPr>
              <a:t>är</a:t>
            </a:r>
            <a:r>
              <a:rPr lang="en-US" altLang="sv-SE" sz="2300" i="1" dirty="0">
                <a:latin typeface="Libre Franklin Regular"/>
              </a:rPr>
              <a:t> </a:t>
            </a:r>
            <a:r>
              <a:rPr lang="en-US" altLang="sv-SE" sz="2300" i="1" dirty="0" err="1">
                <a:latin typeface="Libre Franklin Regular"/>
              </a:rPr>
              <a:t>intresserad</a:t>
            </a:r>
            <a:r>
              <a:rPr lang="en-US" altLang="sv-SE" sz="2300" i="1" dirty="0">
                <a:latin typeface="Libre Franklin Regular"/>
              </a:rPr>
              <a:t> av </a:t>
            </a:r>
            <a:r>
              <a:rPr lang="en-US" altLang="sv-SE" sz="2300" i="1" dirty="0" err="1">
                <a:latin typeface="Libre Franklin Regular"/>
              </a:rPr>
              <a:t>internfeminism</a:t>
            </a:r>
            <a:r>
              <a:rPr lang="en-US" altLang="sv-SE" sz="2300" dirty="0">
                <a:latin typeface="Libre Franklin Regular"/>
              </a:rPr>
              <a:t>.</a:t>
            </a:r>
          </a:p>
          <a:p>
            <a:pPr>
              <a:lnSpc>
                <a:spcPct val="90000"/>
              </a:lnSpc>
              <a:buSzPct val="125000"/>
              <a:buFont typeface="Arial Bold" pitchFamily="-105" charset="0"/>
              <a:buChar char="•"/>
            </a:pPr>
            <a:endParaRPr lang="en-US" altLang="sv-SE" sz="2300" dirty="0">
              <a:latin typeface="Libre Franklin Regular" charset="0"/>
              <a:cs typeface="Arial" panose="020B0604020202020204" pitchFamily="34"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EBC9429A-5530-AE41-BC89-B0F160F67A21}"/>
              </a:ext>
            </a:extLst>
          </p:cNvPr>
          <p:cNvSpPr>
            <a:spLocks/>
          </p:cNvSpPr>
          <p:nvPr/>
        </p:nvSpPr>
        <p:spPr bwMode="auto">
          <a:xfrm>
            <a:off x="508000" y="508000"/>
            <a:ext cx="8893175" cy="11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endParaRPr lang="sv-SE" altLang="sv-SE" sz="2800">
              <a:solidFill>
                <a:srgbClr val="ED1C24"/>
              </a:solidFill>
              <a:latin typeface="Libre Franklin Black" charset="0"/>
              <a:sym typeface="Arial Black" panose="020B0604020202020204" pitchFamily="34" charset="0"/>
            </a:endParaRPr>
          </a:p>
        </p:txBody>
      </p:sp>
      <p:sp>
        <p:nvSpPr>
          <p:cNvPr id="107523" name="Rectangle 3">
            <a:extLst>
              <a:ext uri="{FF2B5EF4-FFF2-40B4-BE49-F238E27FC236}">
                <a16:creationId xmlns:a16="http://schemas.microsoft.com/office/drawing/2014/main" id="{9E2A6754-1280-B64C-817E-17BCF0D9B504}"/>
              </a:ext>
            </a:extLst>
          </p:cNvPr>
          <p:cNvSpPr>
            <a:spLocks/>
          </p:cNvSpPr>
          <p:nvPr/>
        </p:nvSpPr>
        <p:spPr bwMode="auto">
          <a:xfrm>
            <a:off x="1117600" y="4171950"/>
            <a:ext cx="7834313"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sv-SE" altLang="sv-SE" sz="2400">
              <a:latin typeface="Arial" panose="020B0604020202020204" pitchFamily="34" charset="0"/>
              <a:cs typeface="Arial" panose="020B0604020202020204" pitchFamily="34" charset="0"/>
              <a:sym typeface="Arial" panose="020B0604020202020204" pitchFamily="34" charset="0"/>
            </a:endParaRPr>
          </a:p>
        </p:txBody>
      </p:sp>
      <p:sp>
        <p:nvSpPr>
          <p:cNvPr id="107525" name="Rectangle 3">
            <a:extLst>
              <a:ext uri="{FF2B5EF4-FFF2-40B4-BE49-F238E27FC236}">
                <a16:creationId xmlns:a16="http://schemas.microsoft.com/office/drawing/2014/main" id="{5DE5805E-A6B2-B349-A09C-01780B378706}"/>
              </a:ext>
            </a:extLst>
          </p:cNvPr>
          <p:cNvSpPr>
            <a:spLocks/>
          </p:cNvSpPr>
          <p:nvPr/>
        </p:nvSpPr>
        <p:spPr bwMode="auto">
          <a:xfrm>
            <a:off x="812800" y="685800"/>
            <a:ext cx="87487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marL="252095" indent="-252095">
              <a:lnSpc>
                <a:spcPct val="90000"/>
              </a:lnSpc>
              <a:buSzPct val="125000"/>
              <a:buFont typeface="Arial Bold" pitchFamily="-105" charset="0"/>
              <a:buChar char="•"/>
            </a:pPr>
            <a:endParaRPr lang="en-US" altLang="sv-SE" sz="2300">
              <a:latin typeface="Libre Franklin Regular" charset="0"/>
              <a:cs typeface="Arial" panose="020B0604020202020204" pitchFamily="34" charset="0"/>
            </a:endParaRPr>
          </a:p>
          <a:p>
            <a:pPr marL="252095" indent="-252095">
              <a:lnSpc>
                <a:spcPct val="90000"/>
              </a:lnSpc>
              <a:buSzPct val="125000"/>
              <a:buFont typeface="Arial Bold" pitchFamily="-105" charset="0"/>
              <a:buChar char="•"/>
            </a:pPr>
            <a:endParaRPr lang="en-US" altLang="sv-SE" sz="2300" i="1" dirty="0">
              <a:latin typeface="Libre Franklin Italic" charset="0"/>
              <a:cs typeface="Arial" panose="020B0604020202020204" pitchFamily="34" charset="0"/>
            </a:endParaRPr>
          </a:p>
        </p:txBody>
      </p:sp>
      <p:sp>
        <p:nvSpPr>
          <p:cNvPr id="107527" name="Rectangle 3">
            <a:extLst>
              <a:ext uri="{FF2B5EF4-FFF2-40B4-BE49-F238E27FC236}">
                <a16:creationId xmlns:a16="http://schemas.microsoft.com/office/drawing/2014/main" id="{5A3B92BD-B9D1-3145-A16B-81E0515D0A91}"/>
              </a:ext>
            </a:extLst>
          </p:cNvPr>
          <p:cNvSpPr>
            <a:spLocks/>
          </p:cNvSpPr>
          <p:nvPr/>
        </p:nvSpPr>
        <p:spPr bwMode="auto">
          <a:xfrm>
            <a:off x="812800" y="4572000"/>
            <a:ext cx="86868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300" i="1">
              <a:latin typeface="Libre Franklin Regular" charset="0"/>
              <a:cs typeface="Arial" panose="020B0604020202020204" pitchFamily="34" charset="0"/>
              <a:sym typeface="Arial" panose="020B0604020202020204" pitchFamily="34" charset="0"/>
            </a:endParaRPr>
          </a:p>
        </p:txBody>
      </p:sp>
      <p:sp>
        <p:nvSpPr>
          <p:cNvPr id="107528" name="Rectangle 2">
            <a:extLst>
              <a:ext uri="{FF2B5EF4-FFF2-40B4-BE49-F238E27FC236}">
                <a16:creationId xmlns:a16="http://schemas.microsoft.com/office/drawing/2014/main" id="{DE01375F-D39E-C543-AA2D-60B7E86323C1}"/>
              </a:ext>
            </a:extLst>
          </p:cNvPr>
          <p:cNvSpPr>
            <a:spLocks/>
          </p:cNvSpPr>
          <p:nvPr/>
        </p:nvSpPr>
        <p:spPr bwMode="auto">
          <a:xfrm>
            <a:off x="889000" y="687583"/>
            <a:ext cx="8004175" cy="510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pPr>
            <a:br>
              <a:rPr lang="en-US" altLang="sv-SE" sz="2800" dirty="0">
                <a:latin typeface="Libre Franklin Black"/>
              </a:rPr>
            </a:br>
            <a:br>
              <a:rPr lang="en-US" altLang="sv-SE" sz="2800" dirty="0">
                <a:latin typeface="Libre Franklin Black"/>
              </a:rPr>
            </a:br>
            <a:br>
              <a:rPr lang="en-US" altLang="sv-SE" sz="2800" dirty="0">
                <a:latin typeface="Libre Franklin Black"/>
              </a:rPr>
            </a:br>
            <a:endParaRPr lang="en-US" altLang="sv-SE" sz="2800" dirty="0">
              <a:latin typeface="Libre Franklin Black" charset="0"/>
              <a:cs typeface="Gill Sans"/>
            </a:endParaRPr>
          </a:p>
          <a:p>
            <a:pPr>
              <a:lnSpc>
                <a:spcPct val="90000"/>
              </a:lnSpc>
            </a:pPr>
            <a:endParaRPr lang="en-US" sz="2800" dirty="0">
              <a:latin typeface="Libre Franklin Black"/>
              <a:cs typeface="Gill Sans"/>
            </a:endParaRPr>
          </a:p>
        </p:txBody>
      </p:sp>
      <p:sp>
        <p:nvSpPr>
          <p:cNvPr id="107529" name="Rectangle 3">
            <a:extLst>
              <a:ext uri="{FF2B5EF4-FFF2-40B4-BE49-F238E27FC236}">
                <a16:creationId xmlns:a16="http://schemas.microsoft.com/office/drawing/2014/main" id="{FCE965D6-6122-0E46-9181-33A35C79EA66}"/>
              </a:ext>
            </a:extLst>
          </p:cNvPr>
          <p:cNvSpPr>
            <a:spLocks/>
          </p:cNvSpPr>
          <p:nvPr/>
        </p:nvSpPr>
        <p:spPr bwMode="auto">
          <a:xfrm>
            <a:off x="812800" y="2743200"/>
            <a:ext cx="8686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2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endParaRPr lang="en-US" altLang="sv-SE" sz="2300" i="1" dirty="0">
              <a:latin typeface="Libre Franklin Regular"/>
              <a:cs typeface="Arial" panose="020B0604020202020204" pitchFamily="34" charset="0"/>
            </a:endParaRPr>
          </a:p>
        </p:txBody>
      </p:sp>
      <p:sp>
        <p:nvSpPr>
          <p:cNvPr id="2" name="textruta 1">
            <a:extLst>
              <a:ext uri="{FF2B5EF4-FFF2-40B4-BE49-F238E27FC236}">
                <a16:creationId xmlns:a16="http://schemas.microsoft.com/office/drawing/2014/main" id="{45165930-31D8-4E5F-9EB6-3E2C2C094B6A}"/>
              </a:ext>
            </a:extLst>
          </p:cNvPr>
          <p:cNvSpPr txBox="1"/>
          <p:nvPr/>
        </p:nvSpPr>
        <p:spPr>
          <a:xfrm>
            <a:off x="889891" y="3581400"/>
            <a:ext cx="556170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sv-SE" sz="2800" b="1" dirty="0">
              <a:latin typeface="Gill Sans"/>
              <a:ea typeface="ヒラギノ角ゴ ProN W3"/>
              <a:cs typeface="Gill Sans"/>
            </a:endParaRPr>
          </a:p>
        </p:txBody>
      </p:sp>
      <p:sp>
        <p:nvSpPr>
          <p:cNvPr id="3" name="textruta 2">
            <a:extLst>
              <a:ext uri="{FF2B5EF4-FFF2-40B4-BE49-F238E27FC236}">
                <a16:creationId xmlns:a16="http://schemas.microsoft.com/office/drawing/2014/main" id="{E56ACD87-498F-4DC0-AC59-78DD58A11A8B}"/>
              </a:ext>
            </a:extLst>
          </p:cNvPr>
          <p:cNvSpPr txBox="1"/>
          <p:nvPr/>
        </p:nvSpPr>
        <p:spPr>
          <a:xfrm>
            <a:off x="813762" y="685413"/>
            <a:ext cx="8591884"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800" dirty="0">
                <a:latin typeface="Libre Franklin ExtraBold"/>
                <a:ea typeface="ヒラギノ角ゴ ProN W3"/>
                <a:cs typeface="Gill Sans"/>
              </a:rPr>
              <a:t>  </a:t>
            </a:r>
            <a:r>
              <a:rPr lang="sv-SE" sz="2800" b="1" dirty="0">
                <a:solidFill>
                  <a:srgbClr val="FF0000"/>
                </a:solidFill>
                <a:latin typeface="Libre Franklin ExtraBold"/>
                <a:ea typeface="ヒラギノ角ゴ ProN W3"/>
                <a:cs typeface="Gill Sans"/>
              </a:rPr>
              <a:t>  Jämställd film? </a:t>
            </a:r>
            <a:r>
              <a:rPr lang="sv-SE" sz="1800" b="1" dirty="0">
                <a:solidFill>
                  <a:srgbClr val="FF0000"/>
                </a:solidFill>
                <a:latin typeface="Libre Franklin ExtraBold"/>
                <a:ea typeface="ヒラギノ角ゴ ProN W3"/>
                <a:cs typeface="Gill Sans"/>
              </a:rPr>
              <a:t>(</a:t>
            </a:r>
            <a:r>
              <a:rPr lang="sv-SE" sz="1800" dirty="0">
                <a:solidFill>
                  <a:srgbClr val="FF0000"/>
                </a:solidFill>
                <a:latin typeface="Libre Franklin ExtraBold"/>
                <a:ea typeface="ヒラギノ角ゴ ProN W3"/>
                <a:cs typeface="Gill Sans"/>
              </a:rPr>
              <a:t>sverigeskvinnolobby.se</a:t>
            </a:r>
            <a:r>
              <a:rPr lang="sv-SE" sz="1800" b="1" dirty="0">
                <a:solidFill>
                  <a:srgbClr val="FF0000"/>
                </a:solidFill>
                <a:latin typeface="Libre Franklin ExtraBold"/>
                <a:ea typeface="ヒラギノ角ゴ ProN W3"/>
                <a:cs typeface="Gill Sans"/>
              </a:rPr>
              <a:t>)</a:t>
            </a:r>
            <a:endParaRPr lang="sv-SE" sz="1800" b="1">
              <a:solidFill>
                <a:srgbClr val="FF0000"/>
              </a:solidFill>
              <a:latin typeface="Libre Franklin ExtraBold"/>
              <a:cs typeface="Gill Sans"/>
            </a:endParaRPr>
          </a:p>
          <a:p>
            <a:br>
              <a:rPr lang="sv-SE" sz="2800" dirty="0">
                <a:latin typeface="Libre Franklin ExtraBold"/>
                <a:ea typeface="ヒラギノ角ゴ ProN W3"/>
                <a:cs typeface="Gill Sans"/>
              </a:rPr>
            </a:br>
            <a:r>
              <a:rPr lang="sv-SE" sz="2800" dirty="0">
                <a:latin typeface="Libre Franklin ExtraBold"/>
                <a:ea typeface="ヒラギノ角ゴ ProN W3"/>
                <a:cs typeface="Gill Sans"/>
              </a:rPr>
              <a:t>    Till nästa gång- välj detta (eller om nyheter)</a:t>
            </a:r>
            <a:br>
              <a:rPr lang="sv-SE" sz="2800" dirty="0">
                <a:latin typeface="Libre Franklin ExtraBold"/>
                <a:ea typeface="ヒラギノ角ゴ ProN W3"/>
                <a:cs typeface="Gill Sans"/>
              </a:rPr>
            </a:br>
            <a:endParaRPr lang="sv-SE" sz="2800">
              <a:latin typeface="Libre Franklin ExtraBold"/>
            </a:endParaRPr>
          </a:p>
          <a:p>
            <a:pPr marL="457200" indent="-457200">
              <a:buFont typeface="Arial"/>
              <a:buChar char="•"/>
            </a:pPr>
            <a:r>
              <a:rPr lang="sv-SE" sz="2800" dirty="0">
                <a:latin typeface="Libre Franklin ExtraBold"/>
                <a:ea typeface="ヒラギノ角ゴ ProN W3"/>
                <a:cs typeface="Gill Sans"/>
              </a:rPr>
              <a:t>Hur framställs kvinnor/män i filmer?</a:t>
            </a:r>
            <a:br>
              <a:rPr lang="sv-SE" sz="2800" dirty="0">
                <a:latin typeface="Libre Franklin ExtraBold"/>
                <a:ea typeface="ヒラギノ角ゴ ProN W3"/>
                <a:cs typeface="Gill Sans"/>
              </a:rPr>
            </a:br>
            <a:r>
              <a:rPr lang="sv-SE" sz="2800" dirty="0">
                <a:latin typeface="Libre Franklin ExtraBold"/>
                <a:ea typeface="ヒラギノ角ゴ ProN W3"/>
                <a:cs typeface="Gill Sans"/>
              </a:rPr>
              <a:t>Vad fokuseras det på när killar/tjejer filmas? Vem har huvudroll/biroll? </a:t>
            </a:r>
            <a:endParaRPr lang="sv-SE" sz="2800">
              <a:latin typeface="Libre Franklin ExtraBold"/>
              <a:cs typeface="Gill Sans"/>
            </a:endParaRPr>
          </a:p>
          <a:p>
            <a:pPr marL="457200" indent="-457200">
              <a:buFont typeface="Arial"/>
              <a:buChar char="•"/>
            </a:pPr>
            <a:r>
              <a:rPr lang="sv-SE" sz="2800" dirty="0">
                <a:latin typeface="Libre Franklin ExtraBold"/>
                <a:ea typeface="ヒラギノ角ゴ ProN W3"/>
                <a:cs typeface="Gill Sans"/>
              </a:rPr>
              <a:t>Kolla in videoklipp om vad </a:t>
            </a:r>
            <a:r>
              <a:rPr lang="sv-SE" sz="2800" dirty="0" err="1">
                <a:latin typeface="Libre Franklin ExtraBold"/>
                <a:ea typeface="ヒラギノ角ゴ ProN W3"/>
                <a:cs typeface="Gill Sans"/>
              </a:rPr>
              <a:t>Bechdeltestet</a:t>
            </a:r>
            <a:r>
              <a:rPr lang="sv-SE" sz="2800" dirty="0">
                <a:latin typeface="Libre Franklin ExtraBold"/>
                <a:ea typeface="ヒラギノ角ゴ ProN W3"/>
                <a:cs typeface="Gill Sans"/>
              </a:rPr>
              <a:t> är:</a:t>
            </a:r>
            <a:br>
              <a:rPr lang="sv-SE" sz="2800" dirty="0">
                <a:latin typeface="Libre Franklin ExtraBold"/>
                <a:ea typeface="ヒラギノ角ゴ ProN W3"/>
                <a:cs typeface="Gill Sans"/>
              </a:rPr>
            </a:br>
            <a:r>
              <a:rPr lang="sv-SE" sz="1800" dirty="0">
                <a:latin typeface="Libre Franklin ExtraBold"/>
                <a:ea typeface="ヒラギノ角ゴ ProN W3"/>
                <a:cs typeface="Gill Sans"/>
                <a:hlinkClick r:id="rId3"/>
              </a:rPr>
              <a:t>https://youtu.be/bLF6sAAMb4s</a:t>
            </a:r>
            <a:br>
              <a:rPr lang="sv-SE" sz="1800" dirty="0">
                <a:latin typeface="Libre Franklin ExtraBold"/>
                <a:ea typeface="ヒラギノ角ゴ ProN W3"/>
                <a:cs typeface="Gill Sans"/>
              </a:rPr>
            </a:br>
            <a:endParaRPr lang="sv-SE" sz="1800">
              <a:latin typeface="Libre Franklin ExtraBold"/>
              <a:ea typeface="ヒラギノ角ゴ ProN W3"/>
              <a:cs typeface="Gill Sans"/>
            </a:endParaRPr>
          </a:p>
          <a:p>
            <a:pPr marL="457200" indent="-457200">
              <a:buFont typeface="Arial"/>
              <a:buChar char="•"/>
            </a:pPr>
            <a:r>
              <a:rPr lang="sv-SE" sz="2800" dirty="0">
                <a:latin typeface="Libre Franklin ExtraBold"/>
                <a:ea typeface="ヒラギノ角ゴ ProN W3"/>
                <a:cs typeface="Gill Sans"/>
              </a:rPr>
              <a:t>Koppla till ”</a:t>
            </a:r>
            <a:r>
              <a:rPr lang="sv-SE" sz="2800" dirty="0" err="1">
                <a:latin typeface="Libre Franklin ExtraBold"/>
                <a:ea typeface="ヒラギノ角ゴ ProN W3"/>
                <a:cs typeface="Gill Sans"/>
              </a:rPr>
              <a:t>Bechdeltestet</a:t>
            </a:r>
            <a:r>
              <a:rPr lang="sv-SE" sz="2800" dirty="0">
                <a:latin typeface="Libre Franklin ExtraBold"/>
                <a:ea typeface="ヒラギノ角ゴ ProN W3"/>
                <a:cs typeface="Gill Sans"/>
              </a:rPr>
              <a:t>”– försök hitta en film som lever upp till de uppställda kriterierna. </a:t>
            </a:r>
          </a:p>
          <a:p>
            <a:endParaRPr lang="sv-SE" sz="1800" dirty="0">
              <a:latin typeface="Libre Franklin ExtraBold"/>
              <a:cs typeface="Gill Sans"/>
            </a:endParaRPr>
          </a:p>
          <a:p>
            <a:pPr marL="457200" indent="-457200">
              <a:buFont typeface="Arial"/>
              <a:buChar char="•"/>
            </a:pPr>
            <a:endParaRPr lang="sv-SE" sz="1800" dirty="0">
              <a:latin typeface="Libre Franklin ExtraBold"/>
              <a:cs typeface="Gill Sans"/>
            </a:endParaRPr>
          </a:p>
        </p:txBody>
      </p:sp>
    </p:spTree>
    <p:extLst>
      <p:ext uri="{BB962C8B-B14F-4D97-AF65-F5344CB8AC3E}">
        <p14:creationId xmlns:p14="http://schemas.microsoft.com/office/powerpoint/2010/main" val="301396975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EBC9429A-5530-AE41-BC89-B0F160F67A21}"/>
              </a:ext>
            </a:extLst>
          </p:cNvPr>
          <p:cNvSpPr>
            <a:spLocks/>
          </p:cNvSpPr>
          <p:nvPr/>
        </p:nvSpPr>
        <p:spPr bwMode="auto">
          <a:xfrm>
            <a:off x="508000" y="508000"/>
            <a:ext cx="8893175" cy="498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endParaRPr lang="sv-SE" altLang="sv-SE" sz="2800">
              <a:solidFill>
                <a:srgbClr val="ED1C24"/>
              </a:solidFill>
              <a:latin typeface="Libre Franklin Black" charset="0"/>
              <a:sym typeface="Arial Black" panose="020B0604020202020204" pitchFamily="34" charset="0"/>
            </a:endParaRPr>
          </a:p>
        </p:txBody>
      </p:sp>
      <p:sp>
        <p:nvSpPr>
          <p:cNvPr id="107523" name="Rectangle 3">
            <a:extLst>
              <a:ext uri="{FF2B5EF4-FFF2-40B4-BE49-F238E27FC236}">
                <a16:creationId xmlns:a16="http://schemas.microsoft.com/office/drawing/2014/main" id="{9E2A6754-1280-B64C-817E-17BCF0D9B504}"/>
              </a:ext>
            </a:extLst>
          </p:cNvPr>
          <p:cNvSpPr>
            <a:spLocks/>
          </p:cNvSpPr>
          <p:nvPr/>
        </p:nvSpPr>
        <p:spPr bwMode="auto">
          <a:xfrm>
            <a:off x="1117600" y="4171950"/>
            <a:ext cx="7834313"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sv-SE" altLang="sv-SE" sz="2400">
              <a:latin typeface="Arial" panose="020B0604020202020204" pitchFamily="34" charset="0"/>
              <a:cs typeface="Arial" panose="020B0604020202020204" pitchFamily="34" charset="0"/>
              <a:sym typeface="Arial" panose="020B0604020202020204" pitchFamily="34" charset="0"/>
            </a:endParaRPr>
          </a:p>
        </p:txBody>
      </p:sp>
      <p:sp>
        <p:nvSpPr>
          <p:cNvPr id="107525" name="Rectangle 3">
            <a:extLst>
              <a:ext uri="{FF2B5EF4-FFF2-40B4-BE49-F238E27FC236}">
                <a16:creationId xmlns:a16="http://schemas.microsoft.com/office/drawing/2014/main" id="{5DE5805E-A6B2-B349-A09C-01780B378706}"/>
              </a:ext>
            </a:extLst>
          </p:cNvPr>
          <p:cNvSpPr>
            <a:spLocks/>
          </p:cNvSpPr>
          <p:nvPr/>
        </p:nvSpPr>
        <p:spPr bwMode="auto">
          <a:xfrm>
            <a:off x="812800" y="685800"/>
            <a:ext cx="8748713" cy="5640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marL="0" indent="0">
              <a:lnSpc>
                <a:spcPct val="90000"/>
              </a:lnSpc>
              <a:buSzPct val="125000"/>
            </a:pPr>
            <a:r>
              <a:rPr lang="sv-SE" dirty="0">
                <a:latin typeface="Open Sans"/>
                <a:ea typeface="Open Sans"/>
                <a:cs typeface="Open Sans"/>
              </a:rPr>
              <a:t> </a:t>
            </a:r>
            <a:r>
              <a:rPr lang="sv-SE" b="1" dirty="0">
                <a:solidFill>
                  <a:srgbClr val="FF0000"/>
                </a:solidFill>
                <a:latin typeface="Open Sans"/>
                <a:ea typeface="Open Sans"/>
                <a:cs typeface="Open Sans"/>
              </a:rPr>
              <a:t>  </a:t>
            </a:r>
            <a:r>
              <a:rPr lang="sv-SE" b="1" dirty="0">
                <a:solidFill>
                  <a:srgbClr val="FF0000"/>
                </a:solidFill>
                <a:latin typeface="Gill Sans"/>
                <a:ea typeface="Open Sans"/>
                <a:cs typeface="Open Sans"/>
              </a:rPr>
              <a:t>Jämställda nyheter? </a:t>
            </a:r>
            <a:r>
              <a:rPr lang="sv-SE" sz="2000" b="1" dirty="0">
                <a:solidFill>
                  <a:srgbClr val="FF0000"/>
                </a:solidFill>
                <a:latin typeface="Gill Sans"/>
                <a:ea typeface="Open Sans"/>
                <a:cs typeface="Open Sans"/>
              </a:rPr>
              <a:t>(</a:t>
            </a:r>
            <a:r>
              <a:rPr lang="sv-SE" sz="2000" dirty="0">
                <a:solidFill>
                  <a:srgbClr val="FF0000"/>
                </a:solidFill>
                <a:latin typeface="Gill Sans"/>
                <a:ea typeface="Open Sans"/>
                <a:cs typeface="Gill Sans"/>
              </a:rPr>
              <a:t>sverigeskvinnolobby.se</a:t>
            </a:r>
            <a:r>
              <a:rPr lang="sv-SE" sz="2000" b="1" dirty="0">
                <a:solidFill>
                  <a:srgbClr val="FF0000"/>
                </a:solidFill>
                <a:latin typeface="Gill Sans"/>
                <a:ea typeface="Open Sans"/>
                <a:cs typeface="Open Sans"/>
              </a:rPr>
              <a:t>)</a:t>
            </a:r>
            <a:br>
              <a:rPr lang="sv-SE" b="1" dirty="0">
                <a:latin typeface="Gill Sans"/>
                <a:ea typeface="Open Sans"/>
                <a:cs typeface="Open Sans"/>
              </a:rPr>
            </a:br>
            <a:br>
              <a:rPr lang="sv-SE" b="1" dirty="0">
                <a:latin typeface="Gill Sans"/>
                <a:ea typeface="Open Sans"/>
                <a:cs typeface="Open Sans"/>
              </a:rPr>
            </a:br>
            <a:r>
              <a:rPr lang="sv-SE" dirty="0">
                <a:latin typeface="Gill Sans"/>
                <a:ea typeface="Open Sans"/>
                <a:cs typeface="Open Sans"/>
              </a:rPr>
              <a:t>   Till nästa gång- Välj detta (eller om film)</a:t>
            </a:r>
            <a:br>
              <a:rPr lang="sv-SE" dirty="0">
                <a:latin typeface="Gill Sans"/>
                <a:ea typeface="Open Sans"/>
                <a:cs typeface="Open Sans"/>
              </a:rPr>
            </a:br>
            <a:endParaRPr lang="en-US">
              <a:latin typeface="Gill Sans"/>
              <a:ea typeface="Open Sans"/>
              <a:cs typeface="Open Sans"/>
            </a:endParaRPr>
          </a:p>
          <a:p>
            <a:pPr marL="252095" indent="-252095">
              <a:buSzPct val="125000"/>
              <a:buFont typeface="Arial" pitchFamily="-105" charset="0"/>
              <a:buChar char="•"/>
            </a:pPr>
            <a:r>
              <a:rPr lang="sv-SE" dirty="0">
                <a:latin typeface="Gill Sans"/>
                <a:ea typeface="Open Sans"/>
                <a:cs typeface="Gill Sans"/>
              </a:rPr>
              <a:t>Undersök reportage och intervjuer i dagspress eller veckotidning. </a:t>
            </a:r>
            <a:endParaRPr lang="sv-SE" dirty="0">
              <a:latin typeface="Gill Sans"/>
              <a:ea typeface="Open Sans"/>
              <a:cs typeface="Open Sans"/>
            </a:endParaRPr>
          </a:p>
          <a:p>
            <a:pPr marL="252095" indent="-252095">
              <a:buSzPct val="125000"/>
              <a:buFont typeface="Arial" pitchFamily="-105" charset="0"/>
              <a:buChar char="•"/>
            </a:pPr>
            <a:r>
              <a:rPr lang="sv-SE" dirty="0">
                <a:latin typeface="Gill Sans"/>
                <a:ea typeface="Open Sans"/>
                <a:cs typeface="Gill Sans"/>
              </a:rPr>
              <a:t>Hur många män respektive kvinnor hittade ni totalt? </a:t>
            </a:r>
            <a:endParaRPr lang="sv-SE" dirty="0">
              <a:latin typeface="Gill Sans"/>
              <a:ea typeface="Open Sans"/>
              <a:cs typeface="Open Sans"/>
            </a:endParaRPr>
          </a:p>
          <a:p>
            <a:pPr marL="252095" indent="-252095">
              <a:buSzPct val="125000"/>
              <a:buFont typeface="Arial" pitchFamily="-105" charset="0"/>
              <a:buChar char="•"/>
            </a:pPr>
            <a:r>
              <a:rPr lang="sv-SE" dirty="0">
                <a:latin typeface="Gill Sans"/>
                <a:ea typeface="Open Sans"/>
                <a:cs typeface="Gill Sans"/>
              </a:rPr>
              <a:t>Fanns HBTQI-personer med?</a:t>
            </a:r>
          </a:p>
          <a:p>
            <a:pPr marL="252095" indent="-252095">
              <a:buSzPct val="125000"/>
              <a:buFont typeface="Arial" pitchFamily="-105" charset="0"/>
              <a:buChar char="•"/>
            </a:pPr>
            <a:r>
              <a:rPr lang="sv-SE" dirty="0">
                <a:latin typeface="Gill Sans"/>
                <a:ea typeface="Open Sans"/>
                <a:cs typeface="Gill Sans"/>
              </a:rPr>
              <a:t>I vilka avdelningar finns flest män?</a:t>
            </a:r>
          </a:p>
          <a:p>
            <a:pPr marL="252095" indent="-252095">
              <a:buSzPct val="125000"/>
              <a:buFont typeface="Arial" pitchFamily="-105" charset="0"/>
              <a:buChar char="•"/>
            </a:pPr>
            <a:r>
              <a:rPr lang="sv-SE" dirty="0">
                <a:latin typeface="Gill Sans"/>
                <a:ea typeface="Open Sans"/>
                <a:cs typeface="Gill Sans"/>
              </a:rPr>
              <a:t>I vilka avdelningar finns flest kvinnor?</a:t>
            </a:r>
            <a:endParaRPr lang="sv-SE" dirty="0">
              <a:latin typeface="Gill Sans"/>
            </a:endParaRPr>
          </a:p>
          <a:p>
            <a:pPr marL="252095" indent="-252095">
              <a:buFont typeface="Arial" pitchFamily="-105" charset="0"/>
              <a:buChar char="•"/>
            </a:pPr>
            <a:endParaRPr lang="sv-SE" dirty="0">
              <a:latin typeface="Open Sans"/>
              <a:ea typeface="Open Sans"/>
              <a:cs typeface="Gill Sans"/>
            </a:endParaRPr>
          </a:p>
          <a:p>
            <a:pPr marL="252095" indent="-252095">
              <a:lnSpc>
                <a:spcPct val="90000"/>
              </a:lnSpc>
              <a:buSzPct val="125000"/>
              <a:buFont typeface="Arial Bold" pitchFamily="-105" charset="0"/>
              <a:buChar char="•"/>
            </a:pPr>
            <a:endParaRPr lang="sv-SE" dirty="0">
              <a:latin typeface="Open Sans"/>
              <a:ea typeface="Open Sans"/>
              <a:cs typeface="Open Sans"/>
            </a:endParaRPr>
          </a:p>
          <a:p>
            <a:pPr marL="0" indent="0">
              <a:lnSpc>
                <a:spcPct val="90000"/>
              </a:lnSpc>
              <a:buSzPct val="125000"/>
            </a:pPr>
            <a:endParaRPr lang="sv-SE" dirty="0">
              <a:latin typeface="Open Sans"/>
              <a:ea typeface="Open Sans"/>
              <a:cs typeface="Open Sans"/>
            </a:endParaRPr>
          </a:p>
        </p:txBody>
      </p:sp>
      <p:sp>
        <p:nvSpPr>
          <p:cNvPr id="107527" name="Rectangle 3">
            <a:extLst>
              <a:ext uri="{FF2B5EF4-FFF2-40B4-BE49-F238E27FC236}">
                <a16:creationId xmlns:a16="http://schemas.microsoft.com/office/drawing/2014/main" id="{5A3B92BD-B9D1-3145-A16B-81E0515D0A91}"/>
              </a:ext>
            </a:extLst>
          </p:cNvPr>
          <p:cNvSpPr>
            <a:spLocks/>
          </p:cNvSpPr>
          <p:nvPr/>
        </p:nvSpPr>
        <p:spPr bwMode="auto">
          <a:xfrm>
            <a:off x="812800" y="4572000"/>
            <a:ext cx="86868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300" i="1">
              <a:latin typeface="Libre Franklin Regular" charset="0"/>
              <a:cs typeface="Arial" panose="020B0604020202020204" pitchFamily="34" charset="0"/>
              <a:sym typeface="Arial" panose="020B0604020202020204" pitchFamily="34" charset="0"/>
            </a:endParaRPr>
          </a:p>
        </p:txBody>
      </p:sp>
      <p:sp>
        <p:nvSpPr>
          <p:cNvPr id="107528" name="Rectangle 2">
            <a:extLst>
              <a:ext uri="{FF2B5EF4-FFF2-40B4-BE49-F238E27FC236}">
                <a16:creationId xmlns:a16="http://schemas.microsoft.com/office/drawing/2014/main" id="{DE01375F-D39E-C543-AA2D-60B7E86323C1}"/>
              </a:ext>
            </a:extLst>
          </p:cNvPr>
          <p:cNvSpPr>
            <a:spLocks/>
          </p:cNvSpPr>
          <p:nvPr/>
        </p:nvSpPr>
        <p:spPr bwMode="auto">
          <a:xfrm>
            <a:off x="889000" y="687583"/>
            <a:ext cx="8004175" cy="510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endParaRPr lang="en-US" altLang="sv-SE" sz="2800" dirty="0">
              <a:latin typeface="Libre Franklin Black"/>
              <a:cs typeface="Gill Sans"/>
            </a:endParaRPr>
          </a:p>
        </p:txBody>
      </p:sp>
      <p:sp>
        <p:nvSpPr>
          <p:cNvPr id="107529" name="Rectangle 3">
            <a:extLst>
              <a:ext uri="{FF2B5EF4-FFF2-40B4-BE49-F238E27FC236}">
                <a16:creationId xmlns:a16="http://schemas.microsoft.com/office/drawing/2014/main" id="{FCE965D6-6122-0E46-9181-33A35C79EA66}"/>
              </a:ext>
            </a:extLst>
          </p:cNvPr>
          <p:cNvSpPr>
            <a:spLocks/>
          </p:cNvSpPr>
          <p:nvPr/>
        </p:nvSpPr>
        <p:spPr bwMode="auto">
          <a:xfrm>
            <a:off x="812800" y="693376"/>
            <a:ext cx="8686800" cy="5092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2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endParaRPr lang="en-US" altLang="sv-SE" sz="2300" i="1" dirty="0">
              <a:latin typeface="Libre Franklin Regular"/>
              <a:cs typeface="Arial" panose="020B0604020202020204" pitchFamily="34" charset="0"/>
            </a:endParaRPr>
          </a:p>
        </p:txBody>
      </p:sp>
      <p:sp>
        <p:nvSpPr>
          <p:cNvPr id="2" name="textruta 1">
            <a:extLst>
              <a:ext uri="{FF2B5EF4-FFF2-40B4-BE49-F238E27FC236}">
                <a16:creationId xmlns:a16="http://schemas.microsoft.com/office/drawing/2014/main" id="{45165930-31D8-4E5F-9EB6-3E2C2C094B6A}"/>
              </a:ext>
            </a:extLst>
          </p:cNvPr>
          <p:cNvSpPr txBox="1"/>
          <p:nvPr/>
        </p:nvSpPr>
        <p:spPr>
          <a:xfrm>
            <a:off x="889891" y="3581400"/>
            <a:ext cx="556170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sv-SE" sz="2800" b="1" dirty="0">
              <a:latin typeface="Gill Sans"/>
              <a:ea typeface="ヒラギノ角ゴ ProN W3"/>
              <a:cs typeface="Gill Sans"/>
            </a:endParaRPr>
          </a:p>
        </p:txBody>
      </p:sp>
    </p:spTree>
    <p:extLst>
      <p:ext uri="{BB962C8B-B14F-4D97-AF65-F5344CB8AC3E}">
        <p14:creationId xmlns:p14="http://schemas.microsoft.com/office/powerpoint/2010/main" val="137832767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EBC9429A-5530-AE41-BC89-B0F160F67A21}"/>
              </a:ext>
            </a:extLst>
          </p:cNvPr>
          <p:cNvSpPr>
            <a:spLocks/>
          </p:cNvSpPr>
          <p:nvPr/>
        </p:nvSpPr>
        <p:spPr bwMode="auto">
          <a:xfrm>
            <a:off x="508000" y="508000"/>
            <a:ext cx="8893175" cy="11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eaLnBrk="1" hangingPunct="1">
              <a:lnSpc>
                <a:spcPct val="90000"/>
              </a:lnSpc>
            </a:pPr>
            <a:endParaRPr lang="sv-SE" altLang="sv-SE" sz="2800">
              <a:solidFill>
                <a:srgbClr val="ED1C24"/>
              </a:solidFill>
              <a:latin typeface="Libre Franklin Black" charset="0"/>
              <a:sym typeface="Arial Black" panose="020B0604020202020204" pitchFamily="34" charset="0"/>
            </a:endParaRPr>
          </a:p>
        </p:txBody>
      </p:sp>
      <p:sp>
        <p:nvSpPr>
          <p:cNvPr id="107523" name="Rectangle 3">
            <a:extLst>
              <a:ext uri="{FF2B5EF4-FFF2-40B4-BE49-F238E27FC236}">
                <a16:creationId xmlns:a16="http://schemas.microsoft.com/office/drawing/2014/main" id="{9E2A6754-1280-B64C-817E-17BCF0D9B504}"/>
              </a:ext>
            </a:extLst>
          </p:cNvPr>
          <p:cNvSpPr>
            <a:spLocks/>
          </p:cNvSpPr>
          <p:nvPr/>
        </p:nvSpPr>
        <p:spPr bwMode="auto">
          <a:xfrm>
            <a:off x="1117600" y="4171950"/>
            <a:ext cx="7834313"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sv-SE" altLang="sv-SE" sz="2400">
              <a:latin typeface="Arial" panose="020B0604020202020204" pitchFamily="34" charset="0"/>
              <a:cs typeface="Arial" panose="020B0604020202020204" pitchFamily="34" charset="0"/>
              <a:sym typeface="Arial" panose="020B0604020202020204" pitchFamily="34" charset="0"/>
            </a:endParaRPr>
          </a:p>
        </p:txBody>
      </p:sp>
      <p:sp>
        <p:nvSpPr>
          <p:cNvPr id="107525" name="Rectangle 3">
            <a:extLst>
              <a:ext uri="{FF2B5EF4-FFF2-40B4-BE49-F238E27FC236}">
                <a16:creationId xmlns:a16="http://schemas.microsoft.com/office/drawing/2014/main" id="{5DE5805E-A6B2-B349-A09C-01780B378706}"/>
              </a:ext>
            </a:extLst>
          </p:cNvPr>
          <p:cNvSpPr>
            <a:spLocks/>
          </p:cNvSpPr>
          <p:nvPr/>
        </p:nvSpPr>
        <p:spPr bwMode="auto">
          <a:xfrm>
            <a:off x="812800" y="685800"/>
            <a:ext cx="87487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52413" indent="-252413">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marL="252095" indent="-252095">
              <a:lnSpc>
                <a:spcPct val="90000"/>
              </a:lnSpc>
              <a:buSzPct val="125000"/>
              <a:buFont typeface="Arial Bold" pitchFamily="-105" charset="0"/>
              <a:buChar char="•"/>
            </a:pPr>
            <a:endParaRPr lang="en-US" altLang="sv-SE" sz="2300">
              <a:latin typeface="Libre Franklin Regular" charset="0"/>
              <a:cs typeface="Arial" panose="020B0604020202020204" pitchFamily="34" charset="0"/>
            </a:endParaRPr>
          </a:p>
          <a:p>
            <a:pPr marL="252095" indent="-252095">
              <a:lnSpc>
                <a:spcPct val="90000"/>
              </a:lnSpc>
              <a:buSzPct val="125000"/>
              <a:buFont typeface="Arial Bold" pitchFamily="-105" charset="0"/>
              <a:buChar char="•"/>
            </a:pPr>
            <a:endParaRPr lang="en-US" altLang="sv-SE" sz="2300" i="1" dirty="0">
              <a:latin typeface="Libre Franklin Italic" charset="0"/>
              <a:cs typeface="Arial" panose="020B0604020202020204" pitchFamily="34" charset="0"/>
            </a:endParaRPr>
          </a:p>
        </p:txBody>
      </p:sp>
      <p:sp>
        <p:nvSpPr>
          <p:cNvPr id="107527" name="Rectangle 3">
            <a:extLst>
              <a:ext uri="{FF2B5EF4-FFF2-40B4-BE49-F238E27FC236}">
                <a16:creationId xmlns:a16="http://schemas.microsoft.com/office/drawing/2014/main" id="{5A3B92BD-B9D1-3145-A16B-81E0515D0A91}"/>
              </a:ext>
            </a:extLst>
          </p:cNvPr>
          <p:cNvSpPr>
            <a:spLocks/>
          </p:cNvSpPr>
          <p:nvPr/>
        </p:nvSpPr>
        <p:spPr bwMode="auto">
          <a:xfrm>
            <a:off x="812800" y="4572000"/>
            <a:ext cx="86868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300" i="1">
              <a:latin typeface="Libre Franklin Regular" charset="0"/>
              <a:cs typeface="Arial" panose="020B0604020202020204" pitchFamily="34" charset="0"/>
              <a:sym typeface="Arial" panose="020B0604020202020204" pitchFamily="34" charset="0"/>
            </a:endParaRPr>
          </a:p>
        </p:txBody>
      </p:sp>
      <p:sp>
        <p:nvSpPr>
          <p:cNvPr id="107528" name="Rectangle 2">
            <a:extLst>
              <a:ext uri="{FF2B5EF4-FFF2-40B4-BE49-F238E27FC236}">
                <a16:creationId xmlns:a16="http://schemas.microsoft.com/office/drawing/2014/main" id="{DE01375F-D39E-C543-AA2D-60B7E86323C1}"/>
              </a:ext>
            </a:extLst>
          </p:cNvPr>
          <p:cNvSpPr>
            <a:spLocks/>
          </p:cNvSpPr>
          <p:nvPr/>
        </p:nvSpPr>
        <p:spPr bwMode="auto">
          <a:xfrm>
            <a:off x="811131" y="598590"/>
            <a:ext cx="8004175" cy="5869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marL="252095" indent="-252095">
              <a:buFont typeface="Arial,Sans-Serif"/>
              <a:buChar char="•"/>
            </a:pPr>
            <a:endParaRPr lang="sv-SE" dirty="0">
              <a:latin typeface="Open Sans"/>
              <a:cs typeface="Gill Sans"/>
            </a:endParaRPr>
          </a:p>
          <a:p>
            <a:pPr marL="252095" indent="-252095">
              <a:buFont typeface="Arial,Sans-Serif"/>
              <a:buChar char="•"/>
            </a:pPr>
            <a:r>
              <a:rPr lang="sv-SE" dirty="0">
                <a:latin typeface="Open Sans"/>
                <a:cs typeface="Gill Sans"/>
              </a:rPr>
              <a:t>Hittade ni personer med funktionsvariationer?</a:t>
            </a:r>
            <a:endParaRPr lang="sv-SE"/>
          </a:p>
          <a:p>
            <a:pPr marL="252095" indent="-252095">
              <a:buFont typeface="Arial,Sans-Serif"/>
              <a:buChar char="•"/>
            </a:pPr>
            <a:r>
              <a:rPr lang="sv-SE" dirty="0">
                <a:latin typeface="Open Sans"/>
                <a:cs typeface="Gill Sans"/>
              </a:rPr>
              <a:t>Hur många av personerna har en annan etnisk bakgrund än svensk?</a:t>
            </a:r>
            <a:endParaRPr lang="en-US">
              <a:solidFill>
                <a:schemeClr val="tx1">
                  <a:lumMod val="95000"/>
                  <a:lumOff val="5000"/>
                </a:schemeClr>
              </a:solidFill>
              <a:latin typeface="Open Sans"/>
              <a:cs typeface="Gill Sans"/>
            </a:endParaRPr>
          </a:p>
          <a:p>
            <a:pPr marL="252095" indent="-252095">
              <a:buFont typeface="Arial,Sans-Serif"/>
              <a:buChar char="•"/>
            </a:pPr>
            <a:r>
              <a:rPr lang="sv-SE" dirty="0">
                <a:solidFill>
                  <a:schemeClr val="tx1">
                    <a:lumMod val="95000"/>
                    <a:lumOff val="5000"/>
                  </a:schemeClr>
                </a:solidFill>
                <a:latin typeface="Open Sans"/>
                <a:cs typeface="Gill Sans"/>
              </a:rPr>
              <a:t>Speglar innehållet i tidningen hur </a:t>
            </a:r>
            <a:endParaRPr lang="en-US">
              <a:solidFill>
                <a:schemeClr val="tx1">
                  <a:lumMod val="95000"/>
                  <a:lumOff val="5000"/>
                </a:schemeClr>
              </a:solidFill>
              <a:latin typeface="Open Sans"/>
              <a:cs typeface="Gill Sans"/>
            </a:endParaRPr>
          </a:p>
          <a:p>
            <a:r>
              <a:rPr lang="sv-SE" dirty="0">
                <a:solidFill>
                  <a:schemeClr val="tx1">
                    <a:lumMod val="95000"/>
                    <a:lumOff val="5000"/>
                  </a:schemeClr>
                </a:solidFill>
                <a:latin typeface="Open Sans"/>
                <a:cs typeface="Gill Sans"/>
              </a:rPr>
              <a:t>   samhället ser ut i stort? </a:t>
            </a:r>
          </a:p>
          <a:p>
            <a:pPr>
              <a:lnSpc>
                <a:spcPct val="90000"/>
              </a:lnSpc>
            </a:pPr>
            <a:r>
              <a:rPr lang="en-US" dirty="0">
                <a:latin typeface="Open Sans"/>
                <a:cs typeface="Gill Sans"/>
              </a:rPr>
              <a:t> </a:t>
            </a:r>
            <a:br>
              <a:rPr lang="en-US" dirty="0">
                <a:latin typeface="Open Sans"/>
                <a:cs typeface="Gill Sans"/>
              </a:rPr>
            </a:br>
            <a:r>
              <a:rPr lang="en-US" dirty="0">
                <a:latin typeface="Open Sans"/>
                <a:cs typeface="Gill Sans"/>
              </a:rPr>
              <a:t> Se </a:t>
            </a:r>
            <a:r>
              <a:rPr lang="en-US" dirty="0" err="1">
                <a:latin typeface="Open Sans"/>
                <a:cs typeface="Gill Sans"/>
              </a:rPr>
              <a:t>videoklipp</a:t>
            </a:r>
            <a:r>
              <a:rPr lang="en-US" dirty="0">
                <a:latin typeface="Open Sans"/>
                <a:cs typeface="Gill Sans"/>
              </a:rPr>
              <a:t> </a:t>
            </a:r>
            <a:r>
              <a:rPr lang="en-US" dirty="0" err="1">
                <a:latin typeface="Open Sans"/>
                <a:cs typeface="Gill Sans"/>
              </a:rPr>
              <a:t>hur</a:t>
            </a:r>
            <a:r>
              <a:rPr lang="en-US" dirty="0">
                <a:latin typeface="Open Sans"/>
                <a:cs typeface="Gill Sans"/>
              </a:rPr>
              <a:t> </a:t>
            </a:r>
            <a:r>
              <a:rPr lang="en-US" dirty="0" err="1">
                <a:latin typeface="Open Sans"/>
                <a:cs typeface="Gill Sans"/>
              </a:rPr>
              <a:t>tjejer</a:t>
            </a:r>
            <a:r>
              <a:rPr lang="en-US" dirty="0">
                <a:latin typeface="Open Sans"/>
                <a:cs typeface="Gill Sans"/>
              </a:rPr>
              <a:t> </a:t>
            </a:r>
            <a:endParaRPr lang="en-US">
              <a:latin typeface="Open Sans"/>
              <a:cs typeface="Gill Sans"/>
            </a:endParaRPr>
          </a:p>
          <a:p>
            <a:pPr>
              <a:lnSpc>
                <a:spcPct val="90000"/>
              </a:lnSpc>
            </a:pPr>
            <a:r>
              <a:rPr lang="en-US" dirty="0">
                <a:latin typeface="Open Sans"/>
                <a:cs typeface="Gill Sans"/>
              </a:rPr>
              <a:t> &amp; </a:t>
            </a:r>
            <a:r>
              <a:rPr lang="en-US" dirty="0" err="1">
                <a:latin typeface="Open Sans"/>
                <a:cs typeface="Gill Sans"/>
              </a:rPr>
              <a:t>kvinnor</a:t>
            </a:r>
            <a:r>
              <a:rPr lang="en-US" dirty="0">
                <a:latin typeface="Open Sans"/>
                <a:cs typeface="Gill Sans"/>
              </a:rPr>
              <a:t> </a:t>
            </a:r>
            <a:r>
              <a:rPr lang="en-US" dirty="0" err="1">
                <a:latin typeface="Open Sans"/>
                <a:cs typeface="Gill Sans"/>
              </a:rPr>
              <a:t>kan</a:t>
            </a:r>
            <a:r>
              <a:rPr lang="en-US" dirty="0">
                <a:latin typeface="Open Sans"/>
                <a:cs typeface="Gill Sans"/>
              </a:rPr>
              <a:t> </a:t>
            </a:r>
            <a:r>
              <a:rPr lang="en-US" dirty="0" err="1">
                <a:latin typeface="Open Sans"/>
                <a:cs typeface="Gill Sans"/>
              </a:rPr>
              <a:t>framställas</a:t>
            </a:r>
            <a:r>
              <a:rPr lang="en-US" dirty="0">
                <a:latin typeface="Open Sans"/>
                <a:cs typeface="Gill Sans"/>
              </a:rPr>
              <a:t>:  </a:t>
            </a:r>
            <a:br>
              <a:rPr lang="en-US" dirty="0">
                <a:latin typeface="Open Sans"/>
                <a:cs typeface="Gill Sans"/>
              </a:rPr>
            </a:br>
            <a:br>
              <a:rPr lang="en-US" dirty="0">
                <a:latin typeface="Open Sans"/>
                <a:cs typeface="Gill Sans"/>
              </a:rPr>
            </a:br>
            <a:r>
              <a:rPr lang="en-US" sz="2000" dirty="0">
                <a:latin typeface="Open Sans"/>
                <a:cs typeface="Gill Sans"/>
                <a:hlinkClick r:id="rId3"/>
              </a:rPr>
              <a:t>https://youtu.be/Ei6JvK0W60I?list=PL80A36AC2B0F84807</a:t>
            </a:r>
            <a:endParaRPr lang="en-US" sz="2000" dirty="0">
              <a:latin typeface="Open Sans"/>
              <a:cs typeface="Gill Sans"/>
            </a:endParaRPr>
          </a:p>
        </p:txBody>
      </p:sp>
      <p:sp>
        <p:nvSpPr>
          <p:cNvPr id="107529" name="Rectangle 3">
            <a:extLst>
              <a:ext uri="{FF2B5EF4-FFF2-40B4-BE49-F238E27FC236}">
                <a16:creationId xmlns:a16="http://schemas.microsoft.com/office/drawing/2014/main" id="{FCE965D6-6122-0E46-9181-33A35C79EA66}"/>
              </a:ext>
            </a:extLst>
          </p:cNvPr>
          <p:cNvSpPr>
            <a:spLocks/>
          </p:cNvSpPr>
          <p:nvPr/>
        </p:nvSpPr>
        <p:spPr bwMode="auto">
          <a:xfrm>
            <a:off x="742" y="783930"/>
            <a:ext cx="8686800" cy="5672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t"/>
          <a:lstStyle>
            <a:lvl1pPr marL="228600" indent="-228600">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1pPr>
            <a:lvl2pPr marL="37931725" indent="-37474525">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2pPr>
            <a:lvl3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3pPr>
            <a:lvl4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4pPr>
            <a:lvl5pPr>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5pPr>
            <a:lvl6pPr marL="4572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6pPr>
            <a:lvl7pPr marL="9144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7pPr>
            <a:lvl8pPr marL="13716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8pPr>
            <a:lvl9pPr marL="1828800" eaLnBrk="0" fontAlgn="base" hangingPunct="0">
              <a:spcBef>
                <a:spcPct val="0"/>
              </a:spcBef>
              <a:spcAft>
                <a:spcPct val="0"/>
              </a:spcAft>
              <a:defRPr sz="3200">
                <a:solidFill>
                  <a:srgbClr val="000000"/>
                </a:solidFill>
                <a:latin typeface="Gill Sans" panose="020B0502020104020203" pitchFamily="34" charset="-79"/>
                <a:ea typeface="Geneva" panose="020B0503030404040204" pitchFamily="34" charset="0"/>
                <a:sym typeface="Gill Sans" panose="020B0502020104020203" pitchFamily="34" charset="-79"/>
              </a:defRPr>
            </a:lvl9pPr>
          </a:lstStyle>
          <a:p>
            <a:pPr>
              <a:lnSpc>
                <a:spcPct val="90000"/>
              </a:lnSpc>
              <a:buSzPct val="125000"/>
              <a:buFont typeface="Arial Bold" pitchFamily="-105" charset="0"/>
              <a:buChar char="•"/>
            </a:pPr>
            <a:endParaRPr lang="en-US" altLang="sv-SE" sz="2200">
              <a:latin typeface="Libre Franklin Regular" charset="0"/>
              <a:cs typeface="Arial" panose="020B0604020202020204" pitchFamily="34" charset="0"/>
              <a:sym typeface="Arial" panose="020B0604020202020204" pitchFamily="34" charset="0"/>
            </a:endParaRPr>
          </a:p>
          <a:p>
            <a:pPr>
              <a:lnSpc>
                <a:spcPct val="90000"/>
              </a:lnSpc>
              <a:buSzPct val="125000"/>
              <a:buFont typeface="Arial Bold" pitchFamily="-105" charset="0"/>
              <a:buChar char="•"/>
            </a:pPr>
            <a:endParaRPr lang="en-US" altLang="sv-SE" sz="2300" i="1" dirty="0">
              <a:latin typeface="Libre Franklin Regular"/>
              <a:cs typeface="Arial" panose="020B0604020202020204" pitchFamily="34" charset="0"/>
            </a:endParaRPr>
          </a:p>
        </p:txBody>
      </p:sp>
      <p:sp>
        <p:nvSpPr>
          <p:cNvPr id="2" name="textruta 1">
            <a:extLst>
              <a:ext uri="{FF2B5EF4-FFF2-40B4-BE49-F238E27FC236}">
                <a16:creationId xmlns:a16="http://schemas.microsoft.com/office/drawing/2014/main" id="{45165930-31D8-4E5F-9EB6-3E2C2C094B6A}"/>
              </a:ext>
            </a:extLst>
          </p:cNvPr>
          <p:cNvSpPr txBox="1"/>
          <p:nvPr/>
        </p:nvSpPr>
        <p:spPr>
          <a:xfrm flipV="1">
            <a:off x="7796908" y="6462788"/>
            <a:ext cx="136357"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sv-SE" sz="2800" b="1" dirty="0">
                <a:latin typeface="Gill Sans"/>
                <a:ea typeface="ヒラギノ角ゴ ProN W3"/>
                <a:cs typeface="Gill Sans"/>
              </a:rPr>
            </a:br>
            <a:endParaRPr lang="sv-SE" sz="2800" b="1" dirty="0">
              <a:latin typeface="Gill Sans"/>
              <a:ea typeface="ヒラギノ角ゴ ProN W3"/>
              <a:cs typeface="Gill Sans"/>
            </a:endParaRPr>
          </a:p>
        </p:txBody>
      </p:sp>
    </p:spTree>
    <p:extLst>
      <p:ext uri="{BB962C8B-B14F-4D97-AF65-F5344CB8AC3E}">
        <p14:creationId xmlns:p14="http://schemas.microsoft.com/office/powerpoint/2010/main" val="5521663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INTERNFEMINISTISKA</a:t>
            </a:r>
          </a:p>
          <a:p>
            <a:r>
              <a:rPr lang="sv-SE" sz="5400">
                <a:solidFill>
                  <a:schemeClr val="tx1"/>
                </a:solidFill>
                <a:latin typeface="Libre Franklin Black" charset="0"/>
                <a:ea typeface="Libre Franklin Black" charset="0"/>
                <a:cs typeface="Libre Franklin Black" charset="0"/>
              </a:rPr>
              <a:t>STRATEGIER</a:t>
            </a:r>
          </a:p>
        </p:txBody>
      </p:sp>
      <p:sp>
        <p:nvSpPr>
          <p:cNvPr id="4" name="Rubrik 1"/>
          <p:cNvSpPr txBox="1">
            <a:spLocks noChangeArrowheads="1"/>
          </p:cNvSpPr>
          <p:nvPr/>
        </p:nvSpPr>
        <p:spPr bwMode="auto">
          <a:xfrm>
            <a:off x="11752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Sätt tydliga mål och delmål</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Upptäcka brister</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5"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solidFill>
                  <a:srgbClr val="FFFFFF"/>
                </a:solidFill>
                <a:latin typeface="Libre Franklin Black" charset="0"/>
                <a:ea typeface="Libre Franklin Black" charset="0"/>
                <a:cs typeface="Libre Franklin Black" charset="0"/>
              </a:rPr>
              <a:t>Tack! Läs mer på:</a:t>
            </a:r>
          </a:p>
          <a:p>
            <a:pPr algn="ctr"/>
            <a:r>
              <a:rPr lang="sv-SE">
                <a:solidFill>
                  <a:srgbClr val="FFFFFF"/>
                </a:solidFill>
                <a:latin typeface="Libre Franklin Black" charset="0"/>
                <a:ea typeface="Libre Franklin Black" charset="0"/>
                <a:cs typeface="Libre Franklin Black" charset="0"/>
              </a:rPr>
              <a:t>www.vansterpartiet.se/internfeminism</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INTERNFEMINISTISKA</a:t>
            </a:r>
          </a:p>
          <a:p>
            <a:r>
              <a:rPr lang="sv-SE" sz="5400">
                <a:solidFill>
                  <a:schemeClr val="tx1"/>
                </a:solidFill>
                <a:latin typeface="Libre Franklin Black" charset="0"/>
                <a:ea typeface="Libre Franklin Black" charset="0"/>
                <a:cs typeface="Libre Franklin Black" charset="0"/>
              </a:rPr>
              <a:t>STRATEGIER</a:t>
            </a:r>
          </a:p>
        </p:txBody>
      </p:sp>
      <p:sp>
        <p:nvSpPr>
          <p:cNvPr id="4" name="Rubrik 1"/>
          <p:cNvSpPr txBox="1">
            <a:spLocks noChangeArrowheads="1"/>
          </p:cNvSpPr>
          <p:nvPr/>
        </p:nvSpPr>
        <p:spPr bwMode="auto">
          <a:xfrm>
            <a:off x="1175272" y="32766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Sätt tydliga mål och delmål</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Upptäcka brister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Hitta sätt att åtgärda dem</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Kontinuerligt &amp; systematiskt</a:t>
            </a:r>
          </a:p>
        </p:txBody>
      </p:sp>
    </p:spTree>
    <p:extLst>
      <p:ext uri="{BB962C8B-B14F-4D97-AF65-F5344CB8AC3E}">
        <p14:creationId xmlns:p14="http://schemas.microsoft.com/office/powerpoint/2010/main" val="41339389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315"/>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STYRELSENS ANSVAR</a:t>
            </a:r>
          </a:p>
        </p:txBody>
      </p:sp>
      <p:sp>
        <p:nvSpPr>
          <p:cNvPr id="4" name="Rubrik 1"/>
          <p:cNvSpPr txBox="1">
            <a:spLocks noChangeArrowheads="1"/>
          </p:cNvSpPr>
          <p:nvPr/>
        </p:nvSpPr>
        <p:spPr bwMode="auto">
          <a:xfrm>
            <a:off x="1175272" y="2667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Kontinuerligt &amp; systematiskt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Styrelseutbildningen</a:t>
            </a:r>
          </a:p>
        </p:txBody>
      </p:sp>
    </p:spTree>
    <p:extLst>
      <p:ext uri="{BB962C8B-B14F-4D97-AF65-F5344CB8AC3E}">
        <p14:creationId xmlns:p14="http://schemas.microsoft.com/office/powerpoint/2010/main" val="4133938901"/>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 Vit">
  <a:themeElements>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 Vi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53B8DA44FC74AA8BE0B8AB4FF2BEC" ma:contentTypeVersion="14" ma:contentTypeDescription="Create a new document." ma:contentTypeScope="" ma:versionID="10b612caf45826740f38909e5e8a6691">
  <xsd:schema xmlns:xsd="http://www.w3.org/2001/XMLSchema" xmlns:xs="http://www.w3.org/2001/XMLSchema" xmlns:p="http://schemas.microsoft.com/office/2006/metadata/properties" xmlns:ns2="f4f0c1a3-7c6d-42f9-9fde-a838614357a7" xmlns:ns3="efdfcd79-7a28-4d32-97d8-b2826105faa1" targetNamespace="http://schemas.microsoft.com/office/2006/metadata/properties" ma:root="true" ma:fieldsID="0ff8170628337a79422e24861a53eb28" ns2:_="" ns3:_="">
    <xsd:import namespace="f4f0c1a3-7c6d-42f9-9fde-a838614357a7"/>
    <xsd:import namespace="efdfcd79-7a28-4d32-97d8-b2826105fa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0c1a3-7c6d-42f9-9fde-a83861435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2f1f0b7-b841-4f11-8361-3627b22553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dfcd79-7a28-4d32-97d8-b2826105faa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7a88a6-c01a-424d-ad69-6cfd9990bab9}" ma:internalName="TaxCatchAll" ma:showField="CatchAllData" ma:web="efdfcd79-7a28-4d32-97d8-b2826105fa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fdfcd79-7a28-4d32-97d8-b2826105faa1">
      <UserInfo>
        <DisplayName>Tommy Gabrielsson</DisplayName>
        <AccountId>15</AccountId>
        <AccountType/>
      </UserInfo>
    </SharedWithUsers>
    <lcf76f155ced4ddcb4097134ff3c332f xmlns="f4f0c1a3-7c6d-42f9-9fde-a838614357a7">
      <Terms xmlns="http://schemas.microsoft.com/office/infopath/2007/PartnerControls"/>
    </lcf76f155ced4ddcb4097134ff3c332f>
    <TaxCatchAll xmlns="efdfcd79-7a28-4d32-97d8-b2826105faa1" xsi:nil="true"/>
  </documentManagement>
</p:properties>
</file>

<file path=customXml/itemProps1.xml><?xml version="1.0" encoding="utf-8"?>
<ds:datastoreItem xmlns:ds="http://schemas.openxmlformats.org/officeDocument/2006/customXml" ds:itemID="{7891B5E7-E065-4A1B-955E-C28A24D5A5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f0c1a3-7c6d-42f9-9fde-a838614357a7"/>
    <ds:schemaRef ds:uri="efdfcd79-7a28-4d32-97d8-b2826105fa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189D43-86CC-4B3D-B291-C7F5BF9B317A}">
  <ds:schemaRefs>
    <ds:schemaRef ds:uri="http://schemas.microsoft.com/sharepoint/v3/contenttype/forms"/>
  </ds:schemaRefs>
</ds:datastoreItem>
</file>

<file path=customXml/itemProps3.xml><?xml version="1.0" encoding="utf-8"?>
<ds:datastoreItem xmlns:ds="http://schemas.openxmlformats.org/officeDocument/2006/customXml" ds:itemID="{5CE95C36-BBE3-42F7-896A-177FC4ADF46B}">
  <ds:schemaRefs>
    <ds:schemaRef ds:uri="f4f0c1a3-7c6d-42f9-9fde-a838614357a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efdfcd79-7a28-4d32-97d8-b2826105faa1"/>
  </ds:schemaRefs>
</ds:datastoreItem>
</file>

<file path=docProps/app.xml><?xml version="1.0" encoding="utf-8"?>
<Properties xmlns="http://schemas.openxmlformats.org/officeDocument/2006/extended-properties" xmlns:vt="http://schemas.openxmlformats.org/officeDocument/2006/docPropsVTypes">
  <Template/>
  <TotalTime>0</TotalTime>
  <Words>6036</Words>
  <Application>Microsoft Office PowerPoint</Application>
  <PresentationFormat>Anpassad</PresentationFormat>
  <Paragraphs>486</Paragraphs>
  <Slides>50</Slides>
  <Notes>50</Notes>
  <HiddenSlides>0</HiddenSlides>
  <MMClips>0</MMClips>
  <ScaleCrop>false</ScaleCrop>
  <HeadingPairs>
    <vt:vector size="6" baseType="variant">
      <vt:variant>
        <vt:lpstr>Använt teckensnitt</vt:lpstr>
      </vt:variant>
      <vt:variant>
        <vt:i4>12</vt:i4>
      </vt:variant>
      <vt:variant>
        <vt:lpstr>Tema</vt:lpstr>
      </vt:variant>
      <vt:variant>
        <vt:i4>1</vt:i4>
      </vt:variant>
      <vt:variant>
        <vt:lpstr>Bildrubriker</vt:lpstr>
      </vt:variant>
      <vt:variant>
        <vt:i4>50</vt:i4>
      </vt:variant>
    </vt:vector>
  </HeadingPairs>
  <TitlesOfParts>
    <vt:vector size="63" baseType="lpstr">
      <vt:lpstr>Arial</vt:lpstr>
      <vt:lpstr>Arial Black</vt:lpstr>
      <vt:lpstr>Arial Bold</vt:lpstr>
      <vt:lpstr>Arial,Sans-Serif</vt:lpstr>
      <vt:lpstr>Calibri</vt:lpstr>
      <vt:lpstr>Gill Sans</vt:lpstr>
      <vt:lpstr>Libre Franklin Black</vt:lpstr>
      <vt:lpstr>Libre Franklin ExtraBold</vt:lpstr>
      <vt:lpstr>Libre Franklin Italic</vt:lpstr>
      <vt:lpstr>Libre Franklin Regular</vt:lpstr>
      <vt:lpstr>Libre Franklin SemiBold</vt:lpstr>
      <vt:lpstr>Open Sans</vt:lpstr>
      <vt:lpstr>Intro Vit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Carolina Gustafsson</dc:creator>
  <cp:keywords/>
  <dc:description/>
  <cp:lastModifiedBy>John Hörnquist</cp:lastModifiedBy>
  <cp:revision>364</cp:revision>
  <cp:lastPrinted>2015-04-28T13:18:50Z</cp:lastPrinted>
  <dcterms:created xsi:type="dcterms:W3CDTF">2021-01-14T15:16:44Z</dcterms:created>
  <dcterms:modified xsi:type="dcterms:W3CDTF">2023-08-17T11:55:14Z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0x01010084D53B8DA44FC74AA8BE0B8AB4FF2BEC</vt:lpwstr>
  </property>
</Properties>
</file>