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4"/>
  </p:notesMasterIdLst>
  <p:sldIdLst>
    <p:sldId id="256" r:id="rId5"/>
    <p:sldId id="412" r:id="rId6"/>
    <p:sldId id="459" r:id="rId7"/>
    <p:sldId id="406" r:id="rId8"/>
    <p:sldId id="407" r:id="rId9"/>
    <p:sldId id="413" r:id="rId10"/>
    <p:sldId id="414" r:id="rId11"/>
    <p:sldId id="415" r:id="rId12"/>
    <p:sldId id="416" r:id="rId13"/>
    <p:sldId id="417" r:id="rId14"/>
    <p:sldId id="418" r:id="rId15"/>
    <p:sldId id="419" r:id="rId16"/>
    <p:sldId id="420" r:id="rId17"/>
    <p:sldId id="421" r:id="rId18"/>
    <p:sldId id="422" r:id="rId19"/>
    <p:sldId id="423" r:id="rId20"/>
    <p:sldId id="424" r:id="rId21"/>
    <p:sldId id="425" r:id="rId22"/>
    <p:sldId id="436" r:id="rId23"/>
    <p:sldId id="437" r:id="rId24"/>
    <p:sldId id="438" r:id="rId25"/>
    <p:sldId id="439" r:id="rId26"/>
    <p:sldId id="440" r:id="rId27"/>
    <p:sldId id="441" r:id="rId28"/>
    <p:sldId id="442" r:id="rId29"/>
    <p:sldId id="443" r:id="rId30"/>
    <p:sldId id="426" r:id="rId31"/>
    <p:sldId id="456" r:id="rId32"/>
    <p:sldId id="427" r:id="rId33"/>
    <p:sldId id="428" r:id="rId34"/>
    <p:sldId id="429" r:id="rId35"/>
    <p:sldId id="430" r:id="rId36"/>
    <p:sldId id="432" r:id="rId37"/>
    <p:sldId id="433" r:id="rId38"/>
    <p:sldId id="444" r:id="rId39"/>
    <p:sldId id="445" r:id="rId40"/>
    <p:sldId id="446" r:id="rId41"/>
    <p:sldId id="447" r:id="rId42"/>
    <p:sldId id="449" r:id="rId43"/>
    <p:sldId id="450" r:id="rId44"/>
    <p:sldId id="451" r:id="rId45"/>
    <p:sldId id="452" r:id="rId46"/>
    <p:sldId id="453" r:id="rId47"/>
    <p:sldId id="454" r:id="rId48"/>
    <p:sldId id="455" r:id="rId49"/>
    <p:sldId id="403" r:id="rId50"/>
    <p:sldId id="457" r:id="rId51"/>
    <p:sldId id="458" r:id="rId52"/>
    <p:sldId id="354" r:id="rId53"/>
  </p:sldIdLst>
  <p:sldSz cx="10160000" cy="7620000"/>
  <p:notesSz cx="6794500" cy="9931400"/>
  <p:defaultTextStyle>
    <a:defPPr>
      <a:defRPr lang="en-US"/>
    </a:defPPr>
    <a:lvl1pPr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1pPr>
    <a:lvl2pPr marL="4572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2pPr>
    <a:lvl3pPr marL="9144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3pPr>
    <a:lvl4pPr marL="13716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4pPr>
    <a:lvl5pPr marL="18288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15"/>
    <a:srgbClr val="DA291C"/>
    <a:srgbClr val="FFCD1E"/>
    <a:srgbClr val="73B632"/>
    <a:srgbClr val="FED4FF"/>
    <a:srgbClr val="FED415"/>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0D82EB-4FDB-4D89-A63B-A49686F7651D}" v="61" dt="2022-01-09T10:16:50.538"/>
    <p1510:client id="{2324217A-0BAF-4738-8899-A8F3CAD281AA}" v="198" dt="2022-02-17T11:39:10.647"/>
    <p1510:client id="{2E9C1129-5D7B-4223-843D-FB90A4D2A1B6}" v="39" dt="2022-02-17T15:27:58.027"/>
    <p1510:client id="{3946BB77-2327-47DF-B7D8-49720BFB8C8A}" v="105" dt="2022-01-09T10:21:47.354"/>
    <p1510:client id="{BAED85C8-7F08-47BB-975C-8A044DA19A10}" v="137" dt="2022-03-01T10:25:45.942"/>
    <p1510:client id="{DE1DCE38-1C38-4C57-89F9-E155F5C77443}" v="9" dt="2022-02-17T09:48:32.643"/>
    <p1510:client id="{F0772A4A-4997-4617-A945-D9F0DD445F54}" v="39" dt="2022-02-17T09:45:24.4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400" y="56"/>
      </p:cViewPr>
      <p:guideLst>
        <p:guide orient="horz" pos="2400"/>
        <p:guide pos="3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C4E2279F-A726-9A41-BAE7-CA2B1201D129}" type="datetimeFigureOut">
              <a:rPr lang="sv-SE"/>
              <a:pPr/>
              <a:t>2023-08-17</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A710FF66-0E20-A24B-A4FA-9B8E63EFA060}" type="slidenum">
              <a:rPr/>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err="1"/>
              <a:t>Idag</a:t>
            </a:r>
            <a:r>
              <a:rPr lang="en-US" baseline="0"/>
              <a:t> </a:t>
            </a:r>
            <a:r>
              <a:rPr lang="en-US" baseline="0" err="1"/>
              <a:t>avhandlar</a:t>
            </a:r>
            <a:r>
              <a:rPr lang="en-US" baseline="0"/>
              <a:t> vi </a:t>
            </a:r>
            <a:r>
              <a:rPr lang="en-US" baseline="0" err="1"/>
              <a:t>sidorna</a:t>
            </a:r>
            <a:r>
              <a:rPr lang="en-US" baseline="0"/>
              <a:t> 33-43 </a:t>
            </a:r>
            <a:r>
              <a:rPr lang="en-US" baseline="0" err="1"/>
              <a:t>i</a:t>
            </a:r>
            <a:r>
              <a:rPr lang="en-US" baseline="0"/>
              <a:t> </a:t>
            </a:r>
            <a:r>
              <a:rPr lang="en-US" baseline="0" err="1"/>
              <a:t>Interfeministisk</a:t>
            </a:r>
            <a:r>
              <a:rPr lang="en-US" baseline="0"/>
              <a:t> </a:t>
            </a:r>
            <a:r>
              <a:rPr lang="en-US" baseline="0" err="1"/>
              <a:t>handbok</a:t>
            </a:r>
            <a:endParaRPr lang="en-US" baseline="0"/>
          </a:p>
          <a:p>
            <a:endParaRPr lang="en-US"/>
          </a:p>
        </p:txBody>
      </p:sp>
      <p:sp>
        <p:nvSpPr>
          <p:cNvPr id="4" name="Slide Number Placeholder 3"/>
          <p:cNvSpPr>
            <a:spLocks noGrp="1"/>
          </p:cNvSpPr>
          <p:nvPr>
            <p:ph type="sldNum" sz="quarter" idx="10"/>
          </p:nvPr>
        </p:nvSpPr>
        <p:spPr/>
        <p:txBody>
          <a:bodyPr/>
          <a:lstStyle/>
          <a:p>
            <a:fld id="{A710FF66-0E20-A24B-A4FA-9B8E63EFA060}" type="slidenum">
              <a: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Vänsterpartiet har ett tydligt maktperspektiv i vår feministiska analys men för att vi ska bli framgångsrika i att praktisera den internt, måste ansvaret för det arbetet bäras av både kvinnor och män. Vi har dock olika erfarenheter och behöver därför ha olika roller i arbetet. Ojämställdheten är hela organisationens problem, och därför bör organisationen tillhandahålla de internfeministiska verktyg som krävs för att förändra.</a:t>
            </a:r>
          </a:p>
        </p:txBody>
      </p:sp>
      <p:sp>
        <p:nvSpPr>
          <p:cNvPr id="4" name="Slide Number Placeholder 3"/>
          <p:cNvSpPr>
            <a:spLocks noGrp="1"/>
          </p:cNvSpPr>
          <p:nvPr>
            <p:ph type="sldNum" sz="quarter" idx="10"/>
          </p:nvPr>
        </p:nvSpPr>
        <p:spPr/>
        <p:txBody>
          <a:bodyPr/>
          <a:lstStyle/>
          <a:p>
            <a:fld id="{A710FF66-0E20-A24B-A4FA-9B8E63EFA060}" type="slidenum">
              <a:rPr/>
              <a:pPr/>
              <a:t>10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Upplevelsen av könsmaktsstrukturerna är inte identisk för alla. Många kvinnor känner sig frustrerade och tillbakatryckta, men inte alla. Därför måste kvinnorna själva ha rätten att definiera problem och situationer så som de upplever dem. </a:t>
            </a:r>
          </a:p>
        </p:txBody>
      </p:sp>
      <p:sp>
        <p:nvSpPr>
          <p:cNvPr id="4" name="Slide Number Placeholder 3"/>
          <p:cNvSpPr>
            <a:spLocks noGrp="1"/>
          </p:cNvSpPr>
          <p:nvPr>
            <p:ph type="sldNum" sz="quarter" idx="10"/>
          </p:nvPr>
        </p:nvSpPr>
        <p:spPr/>
        <p:txBody>
          <a:bodyPr/>
          <a:lstStyle/>
          <a:p>
            <a:fld id="{A710FF66-0E20-A24B-A4FA-9B8E63EFA060}" type="slidenum">
              <a:rPr/>
              <a:pPr/>
              <a:t>11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Det finns exempel på hur kvinnor känner att de lurat</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kongressen, årskonferensen eller partiföreningen. Det kan handla om att man känner att ”inte ska väl jag ta det där uppdraget, jag är inte tillräckligt kunnig” och sedan få dåligt samvete för att man blir rädd för att inte göra ett tillräckligt bra jobb när man väl innehar uppdraget. Kvinnor som har ledande positioner kan tvivla på att de gör rätt för sig eller förtjänar det förtroende de har fått.</a:t>
            </a:r>
          </a:p>
        </p:txBody>
      </p:sp>
      <p:sp>
        <p:nvSpPr>
          <p:cNvPr id="4" name="Slide Number Placeholder 3"/>
          <p:cNvSpPr>
            <a:spLocks noGrp="1"/>
          </p:cNvSpPr>
          <p:nvPr>
            <p:ph type="sldNum" sz="quarter" idx="10"/>
          </p:nvPr>
        </p:nvSpPr>
        <p:spPr/>
        <p:txBody>
          <a:bodyPr/>
          <a:lstStyle/>
          <a:p>
            <a:fld id="{A710FF66-0E20-A24B-A4FA-9B8E63EFA060}" type="slidenum">
              <a:rPr/>
              <a:pPr/>
              <a:t>12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Samtidigt känner andra kvinnor skuld för att de inte gör sin plikt och ställer upp till uppdrag de är osäkra på om de klarar av. Det blir en ond cirkel där kvinnor känner att de inte kan göra rätt hur de än agerar.</a:t>
            </a:r>
          </a:p>
        </p:txBody>
      </p:sp>
      <p:sp>
        <p:nvSpPr>
          <p:cNvPr id="4" name="Slide Number Placeholder 3"/>
          <p:cNvSpPr>
            <a:spLocks noGrp="1"/>
          </p:cNvSpPr>
          <p:nvPr>
            <p:ph type="sldNum" sz="quarter" idx="10"/>
          </p:nvPr>
        </p:nvSpPr>
        <p:spPr/>
        <p:txBody>
          <a:bodyPr/>
          <a:lstStyle/>
          <a:p>
            <a:fld id="{A710FF66-0E20-A24B-A4FA-9B8E63EFA060}" type="slidenum">
              <a:rPr/>
              <a:pPr/>
              <a:t>13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Många kvinnor har också problem med att hitta en positiv självbild i sitt engagemang. Flera av Vänsterpartiets ledande män dokumenterar gärna sig själva och sitt engagemang medan kvinnor på samma positioner kan ha svårt att se sig själva på TV.</a:t>
            </a:r>
          </a:p>
        </p:txBody>
      </p:sp>
      <p:sp>
        <p:nvSpPr>
          <p:cNvPr id="4" name="Slide Number Placeholder 3"/>
          <p:cNvSpPr>
            <a:spLocks noGrp="1"/>
          </p:cNvSpPr>
          <p:nvPr>
            <p:ph type="sldNum" sz="quarter" idx="10"/>
          </p:nvPr>
        </p:nvSpPr>
        <p:spPr/>
        <p:txBody>
          <a:bodyPr/>
          <a:lstStyle/>
          <a:p>
            <a:fld id="{A710FF66-0E20-A24B-A4FA-9B8E63EFA060}" type="slidenum">
              <a:rPr/>
              <a:pPr/>
              <a:t>14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I Vänsterpartiet förekommer det att kvinnor som driver feministiska frågor placeras i det s.k. feministfacket. Oviljan att bli reducerad till kön kan resultera i att kvinnor undviker att hålla en för hög feministisk profil och visa ett för stort engagemang i feminismen. Detta förlorar naturligtvis partiets arbete på, både internt och externt.</a:t>
            </a:r>
          </a:p>
        </p:txBody>
      </p:sp>
      <p:sp>
        <p:nvSpPr>
          <p:cNvPr id="4" name="Slide Number Placeholder 3"/>
          <p:cNvSpPr>
            <a:spLocks noGrp="1"/>
          </p:cNvSpPr>
          <p:nvPr>
            <p:ph type="sldNum" sz="quarter" idx="10"/>
          </p:nvPr>
        </p:nvSpPr>
        <p:spPr/>
        <p:txBody>
          <a:bodyPr/>
          <a:lstStyle/>
          <a:p>
            <a:fld id="{A710FF66-0E20-A24B-A4FA-9B8E63EFA060}" type="slidenum">
              <a:rPr/>
              <a:pPr/>
              <a:t>15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Det kan ta emot att se sig själv som underordnad och därför försöker många kvinnor övervinna maktstrukturer i sin omgivning genom att förneka dem eller själva använda</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sig av patriarkala härskartekniker. Det är viktigt att inte anklaga de kvinnor som inte känner sig förtryckta. Alla upplever inte allt på samma sätt. Det ligger dock något väldigt värdefullt i att konstatera att man inte är ensam, utan att kvinnor som grupp är utsatta för ett strukturellt förtryck. Viljan att göra något åt det förtrycket är grunden för en feministisk organisering.</a:t>
            </a:r>
          </a:p>
        </p:txBody>
      </p:sp>
      <p:sp>
        <p:nvSpPr>
          <p:cNvPr id="4" name="Slide Number Placeholder 3"/>
          <p:cNvSpPr>
            <a:spLocks noGrp="1"/>
          </p:cNvSpPr>
          <p:nvPr>
            <p:ph type="sldNum" sz="quarter" idx="10"/>
          </p:nvPr>
        </p:nvSpPr>
        <p:spPr/>
        <p:txBody>
          <a:bodyPr/>
          <a:lstStyle/>
          <a:p>
            <a:fld id="{A710FF66-0E20-A24B-A4FA-9B8E63EFA060}" type="slidenum">
              <a:rPr/>
              <a:pPr/>
              <a:t>16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Att stärka solidariteten mellan kvinnor i organisationen</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är viktigt men vi får aldrig förutsätta att alla kvinnor har samma erfarenheter eller åsikter. Risken finns att man</a:t>
            </a:r>
            <a:r>
              <a:rPr lang="sv-SE" sz="1200" kern="1200" baseline="0">
                <a:solidFill>
                  <a:schemeClr val="tx1"/>
                </a:solidFill>
                <a:latin typeface="+mn-lt"/>
                <a:ea typeface="+mn-ea"/>
                <a:cs typeface="+mn-cs"/>
              </a:rPr>
              <a:t> s</a:t>
            </a:r>
            <a:r>
              <a:rPr lang="sv-SE" sz="1200" kern="1200">
                <a:solidFill>
                  <a:schemeClr val="tx1"/>
                </a:solidFill>
                <a:latin typeface="+mn-lt"/>
                <a:ea typeface="+mn-ea"/>
                <a:cs typeface="+mn-cs"/>
              </a:rPr>
              <a:t>kapar nya normer för hur kvinnor ska tänka, bete sig</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eller tycka.</a:t>
            </a:r>
          </a:p>
        </p:txBody>
      </p:sp>
      <p:sp>
        <p:nvSpPr>
          <p:cNvPr id="4" name="Slide Number Placeholder 3"/>
          <p:cNvSpPr>
            <a:spLocks noGrp="1"/>
          </p:cNvSpPr>
          <p:nvPr>
            <p:ph type="sldNum" sz="quarter" idx="10"/>
          </p:nvPr>
        </p:nvSpPr>
        <p:spPr/>
        <p:txBody>
          <a:bodyPr/>
          <a:lstStyle/>
          <a:p>
            <a:fld id="{A710FF66-0E20-A24B-A4FA-9B8E63EFA060}" type="slidenum">
              <a:rPr/>
              <a:pPr/>
              <a:t>17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Systerskapet ska vara stödjande, inkluderande</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och befriande.</a:t>
            </a:r>
          </a:p>
        </p:txBody>
      </p:sp>
      <p:sp>
        <p:nvSpPr>
          <p:cNvPr id="4" name="Slide Number Placeholder 3"/>
          <p:cNvSpPr>
            <a:spLocks noGrp="1"/>
          </p:cNvSpPr>
          <p:nvPr>
            <p:ph type="sldNum" sz="quarter" idx="10"/>
          </p:nvPr>
        </p:nvSpPr>
        <p:spPr/>
        <p:txBody>
          <a:bodyPr/>
          <a:lstStyle/>
          <a:p>
            <a:fld id="{A710FF66-0E20-A24B-A4FA-9B8E63EFA060}" type="slidenum">
              <a:rPr/>
              <a:pPr/>
              <a:t>18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19</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10FF66-0E20-A24B-A4FA-9B8E63EFA060}" type="slidenum">
              <a: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Lyft fram och synliggör andra kvinnor. Lyft fram bra saker som andra kvinnor gjort. Gläd dig när andra kvinnor lyckas med något och tala om när du är imponerad. Berätta för andra vad det är för bra saker hon gjort, sagt eller uträttat.</a:t>
            </a:r>
          </a:p>
        </p:txBody>
      </p:sp>
      <p:sp>
        <p:nvSpPr>
          <p:cNvPr id="4" name="Slide Number Placeholder 3"/>
          <p:cNvSpPr>
            <a:spLocks noGrp="1"/>
          </p:cNvSpPr>
          <p:nvPr>
            <p:ph type="sldNum" sz="quarter" idx="10"/>
          </p:nvPr>
        </p:nvSpPr>
        <p:spPr/>
        <p:txBody>
          <a:bodyPr/>
          <a:lstStyle/>
          <a:p>
            <a:fld id="{A710FF66-0E20-A24B-A4FA-9B8E63EFA060}" type="slidenum">
              <a:rPr/>
              <a:pPr/>
              <a:t>20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Tala till punkt. Träna på att tala högt, tydligt och bestämt. Avbryt inte dig själv innan du är klar med det du skulle ha sagt bara för att du märker att andra är ivriga att bryta in och ta över. Påpeka när någon avbryter dig.</a:t>
            </a:r>
          </a:p>
        </p:txBody>
      </p:sp>
      <p:sp>
        <p:nvSpPr>
          <p:cNvPr id="4" name="Slide Number Placeholder 3"/>
          <p:cNvSpPr>
            <a:spLocks noGrp="1"/>
          </p:cNvSpPr>
          <p:nvPr>
            <p:ph type="sldNum" sz="quarter" idx="10"/>
          </p:nvPr>
        </p:nvSpPr>
        <p:spPr/>
        <p:txBody>
          <a:bodyPr/>
          <a:lstStyle/>
          <a:p>
            <a:fld id="{A710FF66-0E20-A24B-A4FA-9B8E63EFA060}" type="slidenum">
              <a:rPr/>
              <a:pPr/>
              <a:t>21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Dokumentera dig själv. Se till att du syns i partiets historia. Se till att dina åsikter dokumenteras genom att skriva artiklar, motioner och yrkanden. Då finns det du gjort kvar för eftervärlden.</a:t>
            </a:r>
          </a:p>
        </p:txBody>
      </p:sp>
      <p:sp>
        <p:nvSpPr>
          <p:cNvPr id="4" name="Slide Number Placeholder 3"/>
          <p:cNvSpPr>
            <a:spLocks noGrp="1"/>
          </p:cNvSpPr>
          <p:nvPr>
            <p:ph type="sldNum" sz="quarter" idx="10"/>
          </p:nvPr>
        </p:nvSpPr>
        <p:spPr/>
        <p:txBody>
          <a:bodyPr/>
          <a:lstStyle/>
          <a:p>
            <a:fld id="{A710FF66-0E20-A24B-A4FA-9B8E63EFA060}" type="slidenum">
              <a:rPr/>
              <a:pPr/>
              <a:t>22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Var stolt över ditt eget arbete. Ta emot uppskattning för det jobb du utfört, utan att förringa det. Om någon säger “Vilket starkt tal du höll igår!”, ta emot berömmet genom att svara till exempel “Tack, jag jobbade länge med det”, eller “Roligt att höra att du tyckte det var bra”. Kvinnor förringar ofta sig själva, både på grund av dåligt självförtroende och för att man tror att det förväntas av en. Be inte om ursäkt för det du gjort, ingen annan gjorde det bättre! Förlöjliga inte dig själv genom att säga ”Nej men så dum jag var! Hur kunde jag bete mig så korkat?”</a:t>
            </a:r>
          </a:p>
        </p:txBody>
      </p:sp>
      <p:sp>
        <p:nvSpPr>
          <p:cNvPr id="4" name="Slide Number Placeholder 3"/>
          <p:cNvSpPr>
            <a:spLocks noGrp="1"/>
          </p:cNvSpPr>
          <p:nvPr>
            <p:ph type="sldNum" sz="quarter" idx="10"/>
          </p:nvPr>
        </p:nvSpPr>
        <p:spPr/>
        <p:txBody>
          <a:bodyPr/>
          <a:lstStyle/>
          <a:p>
            <a:fld id="{A710FF66-0E20-A24B-A4FA-9B8E63EFA060}" type="slidenum">
              <a:rPr/>
              <a:pPr/>
              <a:t>23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Lita på dina känslor. Som kvinna har man vant sig vid att ignorera kränkningar eftersom man utsätts för dem hela tiden. Försök att vara extra lyhörd på dina reaktioner istället. Tycker du att en situation är jobbig så är den det. Sätt ord på det som händer, till exempel: “Det stör alla, att ni sitter och viskar, när jag pratar. Visa respekt, och lyssna på mig när jag talar.”</a:t>
            </a:r>
          </a:p>
        </p:txBody>
      </p:sp>
      <p:sp>
        <p:nvSpPr>
          <p:cNvPr id="4" name="Slide Number Placeholder 3"/>
          <p:cNvSpPr>
            <a:spLocks noGrp="1"/>
          </p:cNvSpPr>
          <p:nvPr>
            <p:ph type="sldNum" sz="quarter" idx="10"/>
          </p:nvPr>
        </p:nvSpPr>
        <p:spPr/>
        <p:txBody>
          <a:bodyPr/>
          <a:lstStyle/>
          <a:p>
            <a:fld id="{A710FF66-0E20-A24B-A4FA-9B8E63EFA060}" type="slidenum">
              <a:rPr/>
              <a:pPr/>
              <a:t>24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Skaffa ett personligt nätverk. Håll kontakt med flera kvinnor du har förtroende för och prata regelbundet med dem. Undvik att bli beroende av en enda person som kan ge dig stöd och feedback. Uppmuntra och stötta mindre erfarna kvinnor, tänk på att du är en förebild för dem. Håll koll på vilka kvinnor som är bra på vilka saker så att du kan rekommendera dem till olika uppdrag.</a:t>
            </a:r>
          </a:p>
        </p:txBody>
      </p:sp>
      <p:sp>
        <p:nvSpPr>
          <p:cNvPr id="4" name="Slide Number Placeholder 3"/>
          <p:cNvSpPr>
            <a:spLocks noGrp="1"/>
          </p:cNvSpPr>
          <p:nvPr>
            <p:ph type="sldNum" sz="quarter" idx="10"/>
          </p:nvPr>
        </p:nvSpPr>
        <p:spPr/>
        <p:txBody>
          <a:bodyPr/>
          <a:lstStyle/>
          <a:p>
            <a:fld id="{A710FF66-0E20-A24B-A4FA-9B8E63EFA060}" type="slidenum">
              <a:rPr/>
              <a:pPr/>
              <a:t>25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Lär dig feministiskt självförsvar. Genom att träna feministiskt självförsvar får man självkännedom och självkänsla som är bra i många olika situationer, inte bara de som är direkt kopplade till sexuella övergrepp. Inom feministiskt självförsvar ryms en mängd olika tekniker som man som kvinna kan använda för att få mer makt.</a:t>
            </a:r>
          </a:p>
        </p:txBody>
      </p:sp>
      <p:sp>
        <p:nvSpPr>
          <p:cNvPr id="4" name="Slide Number Placeholder 3"/>
          <p:cNvSpPr>
            <a:spLocks noGrp="1"/>
          </p:cNvSpPr>
          <p:nvPr>
            <p:ph type="sldNum" sz="quarter" idx="10"/>
          </p:nvPr>
        </p:nvSpPr>
        <p:spPr/>
        <p:txBody>
          <a:bodyPr/>
          <a:lstStyle/>
          <a:p>
            <a:fld id="{A710FF66-0E20-A24B-A4FA-9B8E63EFA060}" type="slidenum">
              <a:rPr/>
              <a:pPr/>
              <a:t>26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27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Män har inte något självklart materiellt intresse av jämställdhet. Män utgör den priviligerade gruppen och har snarare intresse av att kvinnor hålls underordnade. Män har också ofta svårt att se sig själva som överordnade, vilket gör att man försöker hantera maktordningen individuellt istället. Då blir det svårare att se de strukturella sambanden, även om man hävdar att man vet att de finns.</a:t>
            </a:r>
          </a:p>
        </p:txBody>
      </p:sp>
      <p:sp>
        <p:nvSpPr>
          <p:cNvPr id="4" name="Slide Number Placeholder 3"/>
          <p:cNvSpPr>
            <a:spLocks noGrp="1"/>
          </p:cNvSpPr>
          <p:nvPr>
            <p:ph type="sldNum" sz="quarter" idx="10"/>
          </p:nvPr>
        </p:nvSpPr>
        <p:spPr/>
        <p:txBody>
          <a:bodyPr/>
          <a:lstStyle/>
          <a:p>
            <a:fld id="{A710FF66-0E20-A24B-A4FA-9B8E63EFA060}" type="slidenum">
              <a:rPr/>
              <a:pPr/>
              <a:t>28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Ytterligare en förklaring kan vara att män ofta är ganska ointresserade av kvinnors liv och därmed har dålig kännedom om deras villkor. Det behöver inte bero på ovilja utan snarare att män, generellt sett, är mindre beroende av kvinnors handlande än tvärtom.</a:t>
            </a:r>
          </a:p>
        </p:txBody>
      </p:sp>
      <p:sp>
        <p:nvSpPr>
          <p:cNvPr id="4" name="Slide Number Placeholder 3"/>
          <p:cNvSpPr>
            <a:spLocks noGrp="1"/>
          </p:cNvSpPr>
          <p:nvPr>
            <p:ph type="sldNum" sz="quarter" idx="10"/>
          </p:nvPr>
        </p:nvSpPr>
        <p:spPr/>
        <p:txBody>
          <a:bodyPr/>
          <a:lstStyle/>
          <a:p>
            <a:fld id="{A710FF66-0E20-A24B-A4FA-9B8E63EFA060}" type="slidenum">
              <a:rPr/>
              <a:pPr/>
              <a:t>29</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10FF66-0E20-A24B-A4FA-9B8E63EFA060}" type="slidenum">
              <a:rPr/>
              <a:pPr/>
              <a:t>3</a:t>
            </a:fld>
            <a:endParaRPr lang="en-US"/>
          </a:p>
        </p:txBody>
      </p:sp>
    </p:spTree>
    <p:extLst>
      <p:ext uri="{BB962C8B-B14F-4D97-AF65-F5344CB8AC3E}">
        <p14:creationId xmlns:p14="http://schemas.microsoft.com/office/powerpoint/2010/main" val="13274781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Mäns förhållande till feminismen är dubbelt. Visst tjänar män på högre löner och fler maktpositioner. Samtidigt begränsas män också av den rådande könsmaktsordningen eftersom normen för män ofta skiljer sig från hur män är eller vill vara. Om alla människor kunde forma sin egen identitet utan att begränsas av kön skulle det innebära en stor frihet också för män. </a:t>
            </a:r>
          </a:p>
        </p:txBody>
      </p:sp>
      <p:sp>
        <p:nvSpPr>
          <p:cNvPr id="4" name="Slide Number Placeholder 3"/>
          <p:cNvSpPr>
            <a:spLocks noGrp="1"/>
          </p:cNvSpPr>
          <p:nvPr>
            <p:ph type="sldNum" sz="quarter" idx="10"/>
          </p:nvPr>
        </p:nvSpPr>
        <p:spPr/>
        <p:txBody>
          <a:bodyPr/>
          <a:lstStyle/>
          <a:p>
            <a:fld id="{A710FF66-0E20-A24B-A4FA-9B8E63EFA060}" type="slidenum">
              <a:rPr/>
              <a:pPr/>
              <a:t>30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Efter att partiet 1996 beslutade att vara feministiskt har också antalet män som valt att kalla sig feminister ökat och möts ofta av en mycket positiv respons när de gör så. Därefter behöver de inte göra så mycket mer, vare sig vad det gäller att fördjupa sig i feministisk teori eller att aktivt vara med och bedriva praktiskt feministiskt arbete. Det är viktigt att ställa högre krav på män än så. Att vara man och feminist är inte ett frikort att låta ordningen bestå.</a:t>
            </a:r>
          </a:p>
        </p:txBody>
      </p:sp>
      <p:sp>
        <p:nvSpPr>
          <p:cNvPr id="4" name="Slide Number Placeholder 3"/>
          <p:cNvSpPr>
            <a:spLocks noGrp="1"/>
          </p:cNvSpPr>
          <p:nvPr>
            <p:ph type="sldNum" sz="quarter" idx="10"/>
          </p:nvPr>
        </p:nvSpPr>
        <p:spPr/>
        <p:txBody>
          <a:bodyPr/>
          <a:lstStyle/>
          <a:p>
            <a:fld id="{A710FF66-0E20-A24B-A4FA-9B8E63EFA060}" type="slidenum">
              <a:rPr/>
              <a:pPr/>
              <a:t>31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När män vänder sig till kvinnor kan det ibland handla om att få berätta och förklara eller för att få bekräftelse. Det är inte ett jämlikt möte. Det är inte heller ovanligt att kvinnor döljer sin kompetens för att män blir mer godvilligt inställda om de inte känner sig hotade. Såna här saker sker oftast omedvetet men konsekvensen är att det reella inflytandet för kvinnor begränsas. Det finns risk för att kvinnor enbart blir alibin, och männen behåller den verkliga makten. Det</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är inte alls ovanligt att män väljer ut en specifik kvinna att stötta samtidigt som de motarbetar kvinnor som är vana att arbeta mer självständigt utan mäns inflytande. Det är mycket svårare att dela med sig av makt än att få vara mentor åt en kvinna som behöver hjälp. Det är en högst mänsklig känsla att få bli bekräftad och känna sig behövd istället för att känna sig överträffad och onödig. Detta innebär att det reella inflytandet för gruppen kvinnor inte nödvändigtvis uppnås enbart med ökad representation och fler kvinnor på ledande poster.</a:t>
            </a:r>
          </a:p>
        </p:txBody>
      </p:sp>
      <p:sp>
        <p:nvSpPr>
          <p:cNvPr id="4" name="Slide Number Placeholder 3"/>
          <p:cNvSpPr>
            <a:spLocks noGrp="1"/>
          </p:cNvSpPr>
          <p:nvPr>
            <p:ph type="sldNum" sz="quarter" idx="10"/>
          </p:nvPr>
        </p:nvSpPr>
        <p:spPr/>
        <p:txBody>
          <a:bodyPr/>
          <a:lstStyle/>
          <a:p>
            <a:fld id="{A710FF66-0E20-A24B-A4FA-9B8E63EFA060}" type="slidenum">
              <a:rPr/>
              <a:pPr/>
              <a:t>32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Kvinnor som backas upp av många män tenderar ibland att hålla andra kvinnor utanför och på så vis försvåras en strukturell förbättring för kvinnor som grupp. Det är inte särskilt konstigt att kvinnor väljer strategin att vara lojala med männen eftersom det inom vissa ramar kan vara en fungerande strategi för att få plats och utrymme. Vi måste vara noga med vilket beteende som premieras inom organisationen.</a:t>
            </a:r>
          </a:p>
        </p:txBody>
      </p:sp>
      <p:sp>
        <p:nvSpPr>
          <p:cNvPr id="4" name="Slide Number Placeholder 3"/>
          <p:cNvSpPr>
            <a:spLocks noGrp="1"/>
          </p:cNvSpPr>
          <p:nvPr>
            <p:ph type="sldNum" sz="quarter" idx="10"/>
          </p:nvPr>
        </p:nvSpPr>
        <p:spPr/>
        <p:txBody>
          <a:bodyPr/>
          <a:lstStyle/>
          <a:p>
            <a:fld id="{A710FF66-0E20-A24B-A4FA-9B8E63EFA060}" type="slidenum">
              <a:rPr/>
              <a:pPr/>
              <a:t>33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I ett patriarkalt samhälle har män som grupp ett gemensamt intresse och behov av att hålla ihop och försvara sin överordnade ställning. Och eftersom Vänsterpartiet existerar i detta patriarkala samhälle måste vi genom vår internfeminism arbeta för att kvinnor får samma möjlighet till att ta plats, få utrymme och makt.</a:t>
            </a:r>
          </a:p>
        </p:txBody>
      </p:sp>
      <p:sp>
        <p:nvSpPr>
          <p:cNvPr id="4" name="Slide Number Placeholder 3"/>
          <p:cNvSpPr>
            <a:spLocks noGrp="1"/>
          </p:cNvSpPr>
          <p:nvPr>
            <p:ph type="sldNum" sz="quarter" idx="10"/>
          </p:nvPr>
        </p:nvSpPr>
        <p:spPr/>
        <p:txBody>
          <a:bodyPr/>
          <a:lstStyle/>
          <a:p>
            <a:fld id="{A710FF66-0E20-A24B-A4FA-9B8E63EFA060}" type="slidenum">
              <a:rPr/>
              <a:pPr/>
              <a:t>34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Skippa de informella nätverken. Ofta är det lättare för män att få kontakt med andra män än med kvinnor. Därför skapas lätt informella kontaktnät mellan män där man diskuterar livet i stort men även partiet. Alltför ofta tas i praktiken beslut i dessa informella sammanhang istället för på mötena. Därför är det viktigt att alla män tänker på att inte bara umgås med andra män före och efter mötena utan även använda sig av kvinnor som bollplank för nya idéer. Mer</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erfarna män har ett ansvar för att bryta ner dessa strukturer och se till att de inte får dominera föreningen eller distriktet.</a:t>
            </a:r>
          </a:p>
        </p:txBody>
      </p:sp>
      <p:sp>
        <p:nvSpPr>
          <p:cNvPr id="4" name="Slide Number Placeholder 3"/>
          <p:cNvSpPr>
            <a:spLocks noGrp="1"/>
          </p:cNvSpPr>
          <p:nvPr>
            <p:ph type="sldNum" sz="quarter" idx="10"/>
          </p:nvPr>
        </p:nvSpPr>
        <p:spPr/>
        <p:txBody>
          <a:bodyPr/>
          <a:lstStyle/>
          <a:p>
            <a:fld id="{A710FF66-0E20-A24B-A4FA-9B8E63EFA060}" type="slidenum">
              <a:rPr/>
              <a:pPr/>
              <a:t>35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Tänk efter innan du pratar. Det kan ofta kännas som att man har svaren på de frågor som diskuteras och vill dela med sig av dem. Lyssna dock noga på det som sägs, och tänk efter. Kanske har någon redan sagt det du vill säga? Kanske finns det någon annan som skulle säga det bättre? Låt bli att prata ibland, och avbryt inte när andra pratar.</a:t>
            </a:r>
          </a:p>
        </p:txBody>
      </p:sp>
      <p:sp>
        <p:nvSpPr>
          <p:cNvPr id="4" name="Slide Number Placeholder 3"/>
          <p:cNvSpPr>
            <a:spLocks noGrp="1"/>
          </p:cNvSpPr>
          <p:nvPr>
            <p:ph type="sldNum" sz="quarter" idx="10"/>
          </p:nvPr>
        </p:nvSpPr>
        <p:spPr/>
        <p:txBody>
          <a:bodyPr/>
          <a:lstStyle/>
          <a:p>
            <a:fld id="{A710FF66-0E20-A24B-A4FA-9B8E63EFA060}" type="slidenum">
              <a:rPr/>
              <a:pPr/>
              <a:t>36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Lyssna noga. Tänk på att lyssna lika noga på det kvinnor säger som det män säger. Bemöt kvinnors inlägg. Det är inte kul att komma med sina idéer om diskussionen sedan fortsätter som om ingenting hade hänt. Ta inte för givet att kvinnor som uttrycker sig vagt inte vet vad de vill eller är okunniga. Det är ofta ett sätt att söka samförstånd eller undvika att framstå som jobbig.</a:t>
            </a:r>
          </a:p>
        </p:txBody>
      </p:sp>
      <p:sp>
        <p:nvSpPr>
          <p:cNvPr id="4" name="Slide Number Placeholder 3"/>
          <p:cNvSpPr>
            <a:spLocks noGrp="1"/>
          </p:cNvSpPr>
          <p:nvPr>
            <p:ph type="sldNum" sz="quarter" idx="10"/>
          </p:nvPr>
        </p:nvSpPr>
        <p:spPr/>
        <p:txBody>
          <a:bodyPr/>
          <a:lstStyle/>
          <a:p>
            <a:fld id="{A710FF66-0E20-A24B-A4FA-9B8E63EFA060}" type="slidenum">
              <a:rPr/>
              <a:pPr/>
              <a:t>37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Bryt könsrollerna. Läs in dig på ett sakpolitiskt område, som traditionellt sett, domineras av kvinnor. Prata om det området med både män och kvinnor. Ge dig in i debatter</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eller frågor som ex. feminism och socialpolitik. Var öppen och inbjudande, när kvinnor försöker ta sig in på områden som traditionellt domineras av män.</a:t>
            </a:r>
          </a:p>
        </p:txBody>
      </p:sp>
      <p:sp>
        <p:nvSpPr>
          <p:cNvPr id="4" name="Slide Number Placeholder 3"/>
          <p:cNvSpPr>
            <a:spLocks noGrp="1"/>
          </p:cNvSpPr>
          <p:nvPr>
            <p:ph type="sldNum" sz="quarter" idx="10"/>
          </p:nvPr>
        </p:nvSpPr>
        <p:spPr/>
        <p:txBody>
          <a:bodyPr/>
          <a:lstStyle/>
          <a:p>
            <a:fld id="{A710FF66-0E20-A24B-A4FA-9B8E63EFA060}" type="slidenum">
              <a:rPr/>
              <a:pPr/>
              <a:t>38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Läs feministisk litteratur. Ta dig tid att läsa feministiska böcker, både teori och skönlitteratur. Gör det för att</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förstå mer av könsmaktstrukturerna i samhället och</a:t>
            </a:r>
            <a:r>
              <a:rPr lang="sv-SE" sz="1200" kern="1200" baseline="0">
                <a:solidFill>
                  <a:schemeClr val="tx1"/>
                </a:solidFill>
                <a:latin typeface="+mn-lt"/>
                <a:ea typeface="+mn-ea"/>
                <a:cs typeface="+mn-cs"/>
              </a:rPr>
              <a:t> </a:t>
            </a:r>
            <a:r>
              <a:rPr lang="sv-SE" sz="1200" kern="1200">
                <a:solidFill>
                  <a:schemeClr val="tx1"/>
                </a:solidFill>
                <a:latin typeface="+mn-lt"/>
                <a:ea typeface="+mn-ea"/>
                <a:cs typeface="+mn-cs"/>
              </a:rPr>
              <a:t>kvinnors villkor. Och uppmana fler att läsa</a:t>
            </a:r>
            <a:r>
              <a:rPr lang="sv-SE" sz="1200" kern="1200" baseline="0">
                <a:solidFill>
                  <a:schemeClr val="tx1"/>
                </a:solidFill>
                <a:latin typeface="+mn-lt"/>
                <a:ea typeface="+mn-ea"/>
                <a:cs typeface="+mn-cs"/>
              </a:rPr>
              <a:t> och eller gå den här studiecirkeln!</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39</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Att arbeta separatistiskt med internfeminism kan ha många fördelar.</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Engagera dig i det internfeministiska arbetet. Sätt dig in i partiets internfeministiska arbete. Prata med andra män om innehållet i den internfeministiska handboken. Upplever du att andra män i partiet kan ta till sig det internfeministiska arbetet? Om inte, hur kan du bidra till att medvetandegöra och engagera dem?</a:t>
            </a:r>
          </a:p>
        </p:txBody>
      </p:sp>
      <p:sp>
        <p:nvSpPr>
          <p:cNvPr id="4" name="Slide Number Placeholder 3"/>
          <p:cNvSpPr>
            <a:spLocks noGrp="1"/>
          </p:cNvSpPr>
          <p:nvPr>
            <p:ph type="sldNum" sz="quarter" idx="10"/>
          </p:nvPr>
        </p:nvSpPr>
        <p:spPr/>
        <p:txBody>
          <a:bodyPr/>
          <a:lstStyle/>
          <a:p>
            <a:fld id="{A710FF66-0E20-A24B-A4FA-9B8E63EFA060}" type="slidenum">
              <a:rPr/>
              <a:pPr/>
              <a:t>40</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Säg ifrån. Om en man osynliggör, kränker eller förminskar en kvinna, våga säga ifrån. Mäns nedlåtande kommentarer om kvinnor, sexuella anspelningar eller förnedrande beteende, skapar en obehaglig stämning hos alla, och det är viktigt att bemöta sådant uppförande.</a:t>
            </a:r>
          </a:p>
        </p:txBody>
      </p:sp>
      <p:sp>
        <p:nvSpPr>
          <p:cNvPr id="4" name="Slide Number Placeholder 3"/>
          <p:cNvSpPr>
            <a:spLocks noGrp="1"/>
          </p:cNvSpPr>
          <p:nvPr>
            <p:ph type="sldNum" sz="quarter" idx="10"/>
          </p:nvPr>
        </p:nvSpPr>
        <p:spPr/>
        <p:txBody>
          <a:bodyPr/>
          <a:lstStyle/>
          <a:p>
            <a:fld id="{A710FF66-0E20-A24B-A4FA-9B8E63EFA060}" type="slidenum">
              <a:rPr/>
              <a:pPr/>
              <a:t>41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Lyft fram kvinnor för deras prestationer. Uppmärksamma och beröm kvinnors för deras arbetsinsatser. Ge respons, uppbackning och beröm – på kvinnornas prestationer och kompetens – inget annat.</a:t>
            </a:r>
          </a:p>
        </p:txBody>
      </p:sp>
      <p:sp>
        <p:nvSpPr>
          <p:cNvPr id="4" name="Slide Number Placeholder 3"/>
          <p:cNvSpPr>
            <a:spLocks noGrp="1"/>
          </p:cNvSpPr>
          <p:nvPr>
            <p:ph type="sldNum" sz="quarter" idx="10"/>
          </p:nvPr>
        </p:nvSpPr>
        <p:spPr/>
        <p:txBody>
          <a:bodyPr/>
          <a:lstStyle/>
          <a:p>
            <a:fld id="{A710FF66-0E20-A24B-A4FA-9B8E63EFA060}" type="slidenum">
              <a:rPr/>
              <a:pPr/>
              <a:t>42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Ta till dig av kritik. Om någon kritiserar dig för att ha förbisett en kvinna, eller ha förminskat henne, försök att ta in vad kritiken handlar om, utan att gå i försvar direkt. Även om du inte menat illa, så var det ju illa om du kränkte eller sårade en kvinna. Vad du egentligen menade är inte det mest intressanta i en sådan här situation. Erkänn att du har gjort fel, i stället för att slå ifrån dig. Be kvinnan om ursäkt, och försök förstå vad du gjorde, så att du kan undvika det till en annan gång.</a:t>
            </a:r>
          </a:p>
        </p:txBody>
      </p:sp>
      <p:sp>
        <p:nvSpPr>
          <p:cNvPr id="4" name="Slide Number Placeholder 3"/>
          <p:cNvSpPr>
            <a:spLocks noGrp="1"/>
          </p:cNvSpPr>
          <p:nvPr>
            <p:ph type="sldNum" sz="quarter" idx="10"/>
          </p:nvPr>
        </p:nvSpPr>
        <p:spPr/>
        <p:txBody>
          <a:bodyPr/>
          <a:lstStyle/>
          <a:p>
            <a:fld id="{A710FF66-0E20-A24B-A4FA-9B8E63EFA060}" type="slidenum">
              <a:rPr/>
              <a:pPr/>
              <a:t>43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Tänk på helheten. Se till att ta ansvar för helheten kring möten, konferenser och arrangemang. Håll koll på tidsplaner och praktiska saker som måste fixas, inte bara din del av det hela. Vem förbereder innan? Vem håller kontakten med alla? Vem plockar undan efteråt? Om kvinnorna måste ta det organisatoriska ansvaret själva innebär det att de får mindre möjlighet att utvecklas politiskt och då får de också mindre att säga till om.</a:t>
            </a:r>
          </a:p>
        </p:txBody>
      </p:sp>
      <p:sp>
        <p:nvSpPr>
          <p:cNvPr id="4" name="Slide Number Placeholder 3"/>
          <p:cNvSpPr>
            <a:spLocks noGrp="1"/>
          </p:cNvSpPr>
          <p:nvPr>
            <p:ph type="sldNum" sz="quarter" idx="10"/>
          </p:nvPr>
        </p:nvSpPr>
        <p:spPr/>
        <p:txBody>
          <a:bodyPr/>
          <a:lstStyle/>
          <a:p>
            <a:fld id="{A710FF66-0E20-A24B-A4FA-9B8E63EFA060}" type="slidenum">
              <a:rPr/>
              <a:pPr/>
              <a:t>44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Stå tillbaka. Att vara feminist är att ständigt ifrågasätta sig själv. Så är det för både kvinnor och män, men för många män kan det vara väldigt svårt och ovant. Träna på att backa, stå tillbaka. När talutrymmet är orättvist fördelat, innebär rättvisa att någon måste tala mindre. Är du en av dem som brukar tala mycket, så träna dig på att låta bli att ta ordet. När maktpositionerna är orättvist fördelade, innebär rättvisa att någon måste lämna ifrån sig en maktposition. Är du en av dem som brukar ha uppdrag eller positioner med mycket makt, fundera på hur du kan lämna över en del av dessa till en kvinna.</a:t>
            </a:r>
          </a:p>
        </p:txBody>
      </p:sp>
      <p:sp>
        <p:nvSpPr>
          <p:cNvPr id="4" name="Slide Number Placeholder 3"/>
          <p:cNvSpPr>
            <a:spLocks noGrp="1"/>
          </p:cNvSpPr>
          <p:nvPr>
            <p:ph type="sldNum" sz="quarter" idx="10"/>
          </p:nvPr>
        </p:nvSpPr>
        <p:spPr/>
        <p:txBody>
          <a:bodyPr/>
          <a:lstStyle/>
          <a:p>
            <a:fld id="{A710FF66-0E20-A24B-A4FA-9B8E63EFA060}" type="slidenum">
              <a:rPr/>
              <a:pPr/>
              <a:t>45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Vi har som jag</a:t>
            </a:r>
            <a:r>
              <a:rPr lang="sv-SE" sz="1200" kern="1200" baseline="0">
                <a:solidFill>
                  <a:schemeClr val="tx1"/>
                </a:solidFill>
                <a:latin typeface="+mn-lt"/>
                <a:ea typeface="+mn-ea"/>
                <a:cs typeface="+mn-cs"/>
              </a:rPr>
              <a:t> nämnt tidigare tagit fram en ny handledning för separatistiska träffar och ni hittar den och mycket mer på hemsidan. Och jag tänkte att vi skulle göra en del av de övningar som finns i handledningen. Så jag kommer att dela in er i </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46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20 minuter om 2</a:t>
            </a:r>
            <a:r>
              <a:rPr lang="sv-SE" sz="1200" kern="1200" baseline="0">
                <a:solidFill>
                  <a:schemeClr val="tx1"/>
                </a:solidFill>
                <a:latin typeface="+mn-lt"/>
                <a:ea typeface="+mn-ea"/>
                <a:cs typeface="+mn-cs"/>
              </a:rPr>
              <a:t> och 2. </a:t>
            </a:r>
            <a:r>
              <a:rPr lang="en-US" sz="1200" kern="1200" baseline="0">
                <a:solidFill>
                  <a:schemeClr val="tx1"/>
                </a:solidFill>
                <a:latin typeface="+mn-lt"/>
                <a:ea typeface="+mn-ea"/>
                <a:cs typeface="+mn-cs"/>
              </a:rPr>
              <a:t>(max 3 min p/p och runda).</a:t>
            </a:r>
          </a:p>
          <a:p>
            <a:r>
              <a:rPr lang="sv-SE" sz="1200" kern="1200">
                <a:solidFill>
                  <a:schemeClr val="tx1"/>
                </a:solidFill>
                <a:latin typeface="+mn-lt"/>
                <a:ea typeface="+mn-ea"/>
                <a:cs typeface="+mn-cs"/>
              </a:rPr>
              <a:t> </a:t>
            </a:r>
          </a:p>
          <a:p>
            <a:r>
              <a:rPr lang="sv-SE" sz="1200" kern="1200">
                <a:solidFill>
                  <a:schemeClr val="tx1"/>
                </a:solidFill>
                <a:latin typeface="+mn-lt"/>
                <a:ea typeface="+mn-ea"/>
                <a:cs typeface="+mn-cs"/>
              </a:rPr>
              <a:t>Män:</a:t>
            </a:r>
            <a:endParaRPr lang="sv-SE" sz="1200" kern="1200" baseline="0">
              <a:solidFill>
                <a:schemeClr val="tx1"/>
              </a:solidFill>
              <a:latin typeface="+mn-lt"/>
              <a:ea typeface="+mn-ea"/>
              <a:cs typeface="+mn-cs"/>
            </a:endParaRPr>
          </a:p>
          <a:p>
            <a:r>
              <a:rPr lang="en-US" sz="1200" kern="1200" baseline="0">
                <a:solidFill>
                  <a:schemeClr val="tx1"/>
                </a:solidFill>
                <a:latin typeface="+mn-lt"/>
                <a:ea typeface="+mn-ea"/>
                <a:cs typeface="+mn-cs"/>
              </a:rPr>
              <a:t>Frågor för rundor (max 3 min p/p och runda):</a:t>
            </a:r>
          </a:p>
          <a:p>
            <a:r>
              <a:rPr lang="en-US" sz="1200" kern="1200" baseline="0">
                <a:solidFill>
                  <a:schemeClr val="tx1"/>
                </a:solidFill>
                <a:latin typeface="+mn-lt"/>
                <a:ea typeface="+mn-ea"/>
                <a:cs typeface="+mn-cs"/>
              </a:rPr>
              <a:t>• Hur kan du stötta kvinnor utan att ta över?</a:t>
            </a:r>
          </a:p>
          <a:p>
            <a:r>
              <a:rPr lang="en-US" sz="1200" kern="1200" baseline="0">
                <a:solidFill>
                  <a:schemeClr val="tx1"/>
                </a:solidFill>
                <a:latin typeface="+mn-lt"/>
                <a:ea typeface="+mn-ea"/>
                <a:cs typeface="+mn-cs"/>
              </a:rPr>
              <a:t>• Hur kan du stå tillbaka som man för att kvinnor ska få mer utrymme?</a:t>
            </a:r>
          </a:p>
          <a:p>
            <a:r>
              <a:rPr lang="en-US" sz="1200" kern="1200" baseline="0">
                <a:solidFill>
                  <a:schemeClr val="tx1"/>
                </a:solidFill>
                <a:latin typeface="+mn-lt"/>
                <a:ea typeface="+mn-ea"/>
                <a:cs typeface="+mn-cs"/>
              </a:rPr>
              <a:t>• Hur kan du på ett bra sätt uppmärksamma andra män på när de använder sig</a:t>
            </a:r>
          </a:p>
          <a:p>
            <a:r>
              <a:rPr lang="en-US" sz="1200" kern="1200" baseline="0">
                <a:solidFill>
                  <a:schemeClr val="tx1"/>
                </a:solidFill>
                <a:latin typeface="+mn-lt"/>
                <a:ea typeface="+mn-ea"/>
                <a:cs typeface="+mn-cs"/>
              </a:rPr>
              <a:t>av härskartekniker eller på annat sätt beter sig på ett olämpligt sätt?</a:t>
            </a:r>
          </a:p>
          <a:p>
            <a:endParaRPr lang="en-US" sz="1200" kern="1200" baseline="0">
              <a:solidFill>
                <a:schemeClr val="tx1"/>
              </a:solidFill>
              <a:latin typeface="+mn-lt"/>
              <a:ea typeface="+mn-ea"/>
              <a:cs typeface="+mn-cs"/>
            </a:endParaRPr>
          </a:p>
          <a:p>
            <a:r>
              <a:rPr lang="en-US" sz="1200" kern="1200" baseline="0">
                <a:solidFill>
                  <a:schemeClr val="tx1"/>
                </a:solidFill>
                <a:latin typeface="+mn-lt"/>
                <a:ea typeface="+mn-ea"/>
                <a:cs typeface="+mn-cs"/>
              </a:rPr>
              <a:t>Kvinnor</a:t>
            </a:r>
          </a:p>
          <a:p>
            <a:r>
              <a:rPr lang="en-US" sz="1200" kern="1200" baseline="0">
                <a:solidFill>
                  <a:schemeClr val="tx1"/>
                </a:solidFill>
                <a:latin typeface="+mn-lt"/>
                <a:ea typeface="+mn-ea"/>
                <a:cs typeface="+mn-cs"/>
              </a:rPr>
              <a:t>Presentera er för varandra med, namn och när är du glad över att vara den du är?</a:t>
            </a:r>
          </a:p>
          <a:p>
            <a:r>
              <a:rPr lang="en-US" sz="1200" kern="1200" baseline="0">
                <a:solidFill>
                  <a:schemeClr val="tx1"/>
                </a:solidFill>
                <a:latin typeface="+mn-lt"/>
                <a:ea typeface="+mn-ea"/>
                <a:cs typeface="+mn-cs"/>
              </a:rPr>
              <a:t>Berätta för varandra om en härskarteknik du eller kamrat blivit utsatt för.</a:t>
            </a:r>
          </a:p>
          <a:p>
            <a:r>
              <a:rPr lang="en-US" sz="1200" kern="1200" baseline="0">
                <a:solidFill>
                  <a:schemeClr val="tx1"/>
                </a:solidFill>
                <a:latin typeface="+mn-lt"/>
                <a:ea typeface="+mn-ea"/>
                <a:cs typeface="+mn-cs"/>
              </a:rPr>
              <a:t>Berätta för varandra om minst en motstrategi du eller kamrat har använt/skulle</a:t>
            </a:r>
          </a:p>
          <a:p>
            <a:r>
              <a:rPr lang="en-US" sz="1200" kern="1200" baseline="0">
                <a:solidFill>
                  <a:schemeClr val="tx1"/>
                </a:solidFill>
                <a:latin typeface="+mn-lt"/>
                <a:ea typeface="+mn-ea"/>
                <a:cs typeface="+mn-cs"/>
              </a:rPr>
              <a:t>kunna ha använt.</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47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latin typeface="+mn-lt"/>
                <a:ea typeface="+mn-ea"/>
                <a:cs typeface="+mn-cs"/>
              </a:rPr>
              <a:t>20 minuter om 2</a:t>
            </a:r>
            <a:r>
              <a:rPr lang="sv-SE" sz="1200" kern="1200" baseline="0">
                <a:solidFill>
                  <a:schemeClr val="tx1"/>
                </a:solidFill>
                <a:latin typeface="+mn-lt"/>
                <a:ea typeface="+mn-ea"/>
                <a:cs typeface="+mn-cs"/>
              </a:rPr>
              <a:t> och 2. </a:t>
            </a:r>
            <a:r>
              <a:rPr lang="en-US" sz="1200" kern="1200" baseline="0">
                <a:solidFill>
                  <a:schemeClr val="tx1"/>
                </a:solidFill>
                <a:latin typeface="+mn-lt"/>
                <a:ea typeface="+mn-ea"/>
                <a:cs typeface="+mn-cs"/>
              </a:rPr>
              <a:t>(max 3 min p/p </a:t>
            </a:r>
            <a:r>
              <a:rPr lang="en-US" sz="1200" kern="1200" baseline="0" err="1">
                <a:solidFill>
                  <a:schemeClr val="tx1"/>
                </a:solidFill>
                <a:latin typeface="+mn-lt"/>
                <a:ea typeface="+mn-ea"/>
                <a:cs typeface="+mn-cs"/>
              </a:rPr>
              <a:t>och</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runda</a:t>
            </a:r>
            <a:r>
              <a:rPr lang="en-US" sz="1200" kern="1200" baseline="0">
                <a:solidFill>
                  <a:schemeClr val="tx1"/>
                </a:solidFill>
                <a:latin typeface="+mn-lt"/>
                <a:ea typeface="+mn-ea"/>
                <a:cs typeface="+mn-cs"/>
              </a:rPr>
              <a:t>).</a:t>
            </a:r>
          </a:p>
          <a:p>
            <a:r>
              <a:rPr lang="sv-SE" sz="1200" kern="1200">
                <a:solidFill>
                  <a:schemeClr val="tx1"/>
                </a:solidFill>
                <a:latin typeface="+mn-lt"/>
                <a:ea typeface="+mn-ea"/>
                <a:cs typeface="+mn-cs"/>
              </a:rPr>
              <a:t> </a:t>
            </a:r>
          </a:p>
          <a:p>
            <a:r>
              <a:rPr lang="sv-SE" sz="1200" kern="1200">
                <a:solidFill>
                  <a:schemeClr val="tx1"/>
                </a:solidFill>
                <a:latin typeface="+mn-lt"/>
                <a:ea typeface="+mn-ea"/>
                <a:cs typeface="+mn-cs"/>
              </a:rPr>
              <a:t>Män:</a:t>
            </a:r>
            <a:endParaRPr lang="sv-SE" sz="1200" kern="1200" baseline="0">
              <a:solidFill>
                <a:schemeClr val="tx1"/>
              </a:solidFill>
              <a:latin typeface="+mn-lt"/>
              <a:ea typeface="+mn-ea"/>
              <a:cs typeface="+mn-cs"/>
            </a:endParaRPr>
          </a:p>
          <a:p>
            <a:r>
              <a:rPr lang="en-US" sz="1200" kern="1200" baseline="0" err="1">
                <a:solidFill>
                  <a:schemeClr val="tx1"/>
                </a:solidFill>
                <a:latin typeface="+mn-lt"/>
                <a:ea typeface="+mn-ea"/>
                <a:cs typeface="+mn-cs"/>
              </a:rPr>
              <a:t>Frågor</a:t>
            </a:r>
            <a:r>
              <a:rPr lang="en-US" sz="1200" kern="1200" baseline="0">
                <a:solidFill>
                  <a:schemeClr val="tx1"/>
                </a:solidFill>
                <a:latin typeface="+mn-lt"/>
                <a:ea typeface="+mn-ea"/>
                <a:cs typeface="+mn-cs"/>
              </a:rPr>
              <a:t> för </a:t>
            </a:r>
            <a:r>
              <a:rPr lang="en-US" sz="1200" kern="1200" baseline="0" err="1">
                <a:solidFill>
                  <a:schemeClr val="tx1"/>
                </a:solidFill>
                <a:latin typeface="+mn-lt"/>
                <a:ea typeface="+mn-ea"/>
                <a:cs typeface="+mn-cs"/>
              </a:rPr>
              <a:t>rundor</a:t>
            </a:r>
            <a:r>
              <a:rPr lang="en-US" sz="1200" kern="1200" baseline="0">
                <a:solidFill>
                  <a:schemeClr val="tx1"/>
                </a:solidFill>
                <a:latin typeface="+mn-lt"/>
                <a:ea typeface="+mn-ea"/>
                <a:cs typeface="+mn-cs"/>
              </a:rPr>
              <a:t> (max 3 min p/p </a:t>
            </a:r>
            <a:r>
              <a:rPr lang="en-US" sz="1200" kern="1200" baseline="0" err="1">
                <a:solidFill>
                  <a:schemeClr val="tx1"/>
                </a:solidFill>
                <a:latin typeface="+mn-lt"/>
                <a:ea typeface="+mn-ea"/>
                <a:cs typeface="+mn-cs"/>
              </a:rPr>
              <a:t>och</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runda</a:t>
            </a:r>
            <a:r>
              <a:rPr lang="en-US" sz="1200" kern="1200" baseline="0">
                <a:solidFill>
                  <a:schemeClr val="tx1"/>
                </a:solidFill>
                <a:latin typeface="+mn-lt"/>
                <a:ea typeface="+mn-ea"/>
                <a:cs typeface="+mn-cs"/>
              </a:rPr>
              <a:t>):</a:t>
            </a:r>
          </a:p>
          <a:p>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Hur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du </a:t>
            </a:r>
            <a:r>
              <a:rPr lang="en-US" sz="1200" kern="1200" baseline="0" err="1">
                <a:solidFill>
                  <a:schemeClr val="tx1"/>
                </a:solidFill>
                <a:latin typeface="+mn-lt"/>
                <a:ea typeface="+mn-ea"/>
                <a:cs typeface="+mn-cs"/>
              </a:rPr>
              <a:t>stötta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kvinnor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utan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ta </a:t>
            </a:r>
            <a:r>
              <a:rPr lang="en-US" sz="1200" kern="1200" baseline="0" err="1">
                <a:solidFill>
                  <a:schemeClr val="tx1"/>
                </a:solidFill>
                <a:latin typeface="+mn-lt"/>
                <a:ea typeface="+mn-ea"/>
                <a:cs typeface="+mn-cs"/>
              </a:rPr>
              <a:t>över</a:t>
            </a:r>
            <a:r>
              <a:rPr lang="en-US" sz="1200" kern="1200" baseline="0">
                <a:solidFill>
                  <a:schemeClr val="tx1"/>
                </a:solidFill>
                <a:latin typeface="+mn-lt"/>
                <a:ea typeface="+mn-ea"/>
                <a:cs typeface="+mn-cs"/>
              </a:rPr>
              <a:t>?</a:t>
            </a:r>
          </a:p>
          <a:p>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Hur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du </a:t>
            </a:r>
            <a:r>
              <a:rPr lang="en-US" sz="1200" kern="1200" baseline="0" err="1">
                <a:solidFill>
                  <a:schemeClr val="tx1"/>
                </a:solidFill>
                <a:latin typeface="+mn-lt"/>
                <a:ea typeface="+mn-ea"/>
                <a:cs typeface="+mn-cs"/>
              </a:rPr>
              <a:t>stå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tillbaka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som</a:t>
            </a:r>
            <a:r>
              <a:rPr lang="en-US" sz="1200" kern="1200" baseline="0">
                <a:solidFill>
                  <a:schemeClr val="tx1"/>
                </a:solidFill>
                <a:latin typeface="+mn-lt"/>
                <a:ea typeface="+mn-ea"/>
                <a:cs typeface="+mn-cs"/>
              </a:rPr>
              <a:t> man för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kvinnor</a:t>
            </a:r>
            <a:r>
              <a:rPr lang="en-US" sz="1200" kern="1200" baseline="0">
                <a:solidFill>
                  <a:schemeClr val="tx1"/>
                </a:solidFill>
                <a:latin typeface="+mn-lt"/>
                <a:ea typeface="+mn-ea"/>
                <a:cs typeface="+mn-cs"/>
              </a:rPr>
              <a:t> ska </a:t>
            </a:r>
            <a:r>
              <a:rPr lang="en-US" sz="1200" kern="1200" baseline="0" err="1">
                <a:solidFill>
                  <a:schemeClr val="tx1"/>
                </a:solidFill>
                <a:latin typeface="+mn-lt"/>
                <a:ea typeface="+mn-ea"/>
                <a:cs typeface="+mn-cs"/>
              </a:rPr>
              <a:t>få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utrymme</a:t>
            </a:r>
            <a:r>
              <a:rPr lang="en-US" sz="1200" kern="1200" baseline="0">
                <a:solidFill>
                  <a:schemeClr val="tx1"/>
                </a:solidFill>
                <a:latin typeface="+mn-lt"/>
                <a:ea typeface="+mn-ea"/>
                <a:cs typeface="+mn-cs"/>
              </a:rPr>
              <a:t>?</a:t>
            </a:r>
          </a:p>
          <a:p>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Hur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du </a:t>
            </a:r>
            <a:r>
              <a:rPr lang="en-US" sz="1200" kern="1200" baseline="0" err="1">
                <a:solidFill>
                  <a:schemeClr val="tx1"/>
                </a:solidFill>
                <a:latin typeface="+mn-lt"/>
                <a:ea typeface="+mn-ea"/>
                <a:cs typeface="+mn-cs"/>
              </a:rPr>
              <a:t>på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ett</a:t>
            </a:r>
            <a:r>
              <a:rPr lang="en-US" sz="1200" kern="1200" baseline="0">
                <a:solidFill>
                  <a:schemeClr val="tx1"/>
                </a:solidFill>
                <a:latin typeface="+mn-lt"/>
                <a:ea typeface="+mn-ea"/>
                <a:cs typeface="+mn-cs"/>
              </a:rPr>
              <a:t> bra </a:t>
            </a:r>
            <a:r>
              <a:rPr lang="en-US" sz="1200" kern="1200" baseline="0" err="1">
                <a:solidFill>
                  <a:schemeClr val="tx1"/>
                </a:solidFill>
                <a:latin typeface="+mn-lt"/>
                <a:ea typeface="+mn-ea"/>
                <a:cs typeface="+mn-cs"/>
              </a:rPr>
              <a:t>sätt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uppmärksamma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andra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män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på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när</a:t>
            </a:r>
            <a:r>
              <a:rPr lang="en-US" sz="1200" kern="1200" baseline="0">
                <a:solidFill>
                  <a:schemeClr val="tx1"/>
                </a:solidFill>
                <a:latin typeface="+mn-lt"/>
                <a:ea typeface="+mn-ea"/>
                <a:cs typeface="+mn-cs"/>
              </a:rPr>
              <a:t> de </a:t>
            </a:r>
            <a:r>
              <a:rPr lang="en-US" sz="1200" kern="1200" baseline="0" err="1">
                <a:solidFill>
                  <a:schemeClr val="tx1"/>
                </a:solidFill>
                <a:latin typeface="+mn-lt"/>
                <a:ea typeface="+mn-ea"/>
                <a:cs typeface="+mn-cs"/>
              </a:rPr>
              <a:t>använder</a:t>
            </a:r>
            <a:r>
              <a:rPr lang="en-US" sz="1200" kern="1200" baseline="0">
                <a:solidFill>
                  <a:schemeClr val="tx1"/>
                </a:solidFill>
                <a:latin typeface="+mn-lt"/>
                <a:ea typeface="+mn-ea"/>
                <a:cs typeface="+mn-cs"/>
              </a:rPr>
              <a:t> sig</a:t>
            </a:r>
          </a:p>
          <a:p>
            <a:r>
              <a:rPr lang="en-US" sz="1200" kern="1200" baseline="0">
                <a:solidFill>
                  <a:schemeClr val="tx1"/>
                </a:solidFill>
                <a:latin typeface="+mn-lt"/>
                <a:ea typeface="+mn-ea"/>
                <a:cs typeface="+mn-cs"/>
              </a:rPr>
              <a:t>av </a:t>
            </a:r>
            <a:r>
              <a:rPr lang="en-US" sz="1200" kern="1200" baseline="0" err="1">
                <a:solidFill>
                  <a:schemeClr val="tx1"/>
                </a:solidFill>
                <a:latin typeface="+mn-lt"/>
                <a:ea typeface="+mn-ea"/>
                <a:cs typeface="+mn-cs"/>
              </a:rPr>
              <a:t>härskartekniker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eller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på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annat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sätt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beter</a:t>
            </a:r>
            <a:r>
              <a:rPr lang="en-US" sz="1200" kern="1200" baseline="0">
                <a:solidFill>
                  <a:schemeClr val="tx1"/>
                </a:solidFill>
                <a:latin typeface="+mn-lt"/>
                <a:ea typeface="+mn-ea"/>
                <a:cs typeface="+mn-cs"/>
              </a:rPr>
              <a:t> sig </a:t>
            </a:r>
            <a:r>
              <a:rPr lang="en-US" sz="1200" kern="1200" baseline="0" err="1">
                <a:solidFill>
                  <a:schemeClr val="tx1"/>
                </a:solidFill>
                <a:latin typeface="+mn-lt"/>
                <a:ea typeface="+mn-ea"/>
                <a:cs typeface="+mn-cs"/>
              </a:rPr>
              <a:t>på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olämpligt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sätt</a:t>
            </a:r>
            <a:r>
              <a:rPr lang="en-US" sz="1200" kern="1200" baseline="0">
                <a:solidFill>
                  <a:schemeClr val="tx1"/>
                </a:solidFill>
                <a:latin typeface="+mn-lt"/>
                <a:ea typeface="+mn-ea"/>
                <a:cs typeface="+mn-cs"/>
              </a:rPr>
              <a:t>?</a:t>
            </a:r>
          </a:p>
          <a:p>
            <a:endParaRPr lang="en-US" sz="1200" kern="1200" baseline="0">
              <a:solidFill>
                <a:schemeClr val="tx1"/>
              </a:solidFill>
              <a:latin typeface="+mn-lt"/>
              <a:ea typeface="+mn-ea"/>
              <a:cs typeface="+mn-cs"/>
            </a:endParaRPr>
          </a:p>
          <a:p>
            <a:r>
              <a:rPr lang="en-US" sz="1200" kern="1200" baseline="0" err="1">
                <a:solidFill>
                  <a:schemeClr val="tx1"/>
                </a:solidFill>
                <a:latin typeface="+mn-lt"/>
                <a:ea typeface="+mn-ea"/>
                <a:cs typeface="+mn-cs"/>
              </a:rPr>
              <a:t>Kvinnor</a:t>
            </a:r>
            <a:endParaRPr lang="en-US" sz="1200" kern="1200" baseline="0">
              <a:solidFill>
                <a:schemeClr val="tx1"/>
              </a:solidFill>
              <a:latin typeface="+mn-lt"/>
              <a:ea typeface="+mn-ea"/>
              <a:cs typeface="+mn-cs"/>
            </a:endParaRPr>
          </a:p>
          <a:p>
            <a:r>
              <a:rPr lang="en-US" sz="1200" kern="1200" baseline="0" err="1">
                <a:solidFill>
                  <a:schemeClr val="tx1"/>
                </a:solidFill>
                <a:latin typeface="+mn-lt"/>
                <a:ea typeface="+mn-ea"/>
                <a:cs typeface="+mn-cs"/>
              </a:rPr>
              <a:t>Presentera</a:t>
            </a:r>
            <a:r>
              <a:rPr lang="en-US" sz="1200" kern="1200" baseline="0">
                <a:solidFill>
                  <a:schemeClr val="tx1"/>
                </a:solidFill>
                <a:latin typeface="+mn-lt"/>
                <a:ea typeface="+mn-ea"/>
                <a:cs typeface="+mn-cs"/>
              </a:rPr>
              <a:t> er för </a:t>
            </a:r>
            <a:r>
              <a:rPr lang="en-US" sz="1200" kern="1200" baseline="0" err="1">
                <a:solidFill>
                  <a:schemeClr val="tx1"/>
                </a:solidFill>
                <a:latin typeface="+mn-lt"/>
                <a:ea typeface="+mn-ea"/>
                <a:cs typeface="+mn-cs"/>
              </a:rPr>
              <a:t>varandra</a:t>
            </a:r>
            <a:r>
              <a:rPr lang="en-US" sz="1200" kern="1200" baseline="0">
                <a:solidFill>
                  <a:schemeClr val="tx1"/>
                </a:solidFill>
                <a:latin typeface="+mn-lt"/>
                <a:ea typeface="+mn-ea"/>
                <a:cs typeface="+mn-cs"/>
              </a:rPr>
              <a:t> med, </a:t>
            </a:r>
            <a:r>
              <a:rPr lang="en-US" sz="1200" kern="1200" baseline="0" err="1">
                <a:solidFill>
                  <a:schemeClr val="tx1"/>
                </a:solidFill>
                <a:latin typeface="+mn-lt"/>
                <a:ea typeface="+mn-ea"/>
                <a:cs typeface="+mn-cs"/>
              </a:rPr>
              <a:t>namn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och</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när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är</a:t>
            </a:r>
            <a:r>
              <a:rPr lang="en-US" sz="1200" kern="1200" baseline="0">
                <a:solidFill>
                  <a:schemeClr val="tx1"/>
                </a:solidFill>
                <a:latin typeface="+mn-lt"/>
                <a:ea typeface="+mn-ea"/>
                <a:cs typeface="+mn-cs"/>
              </a:rPr>
              <a:t> du glad </a:t>
            </a:r>
            <a:r>
              <a:rPr lang="en-US" sz="1200" kern="1200" baseline="0" err="1">
                <a:solidFill>
                  <a:schemeClr val="tx1"/>
                </a:solidFill>
                <a:latin typeface="+mn-lt"/>
                <a:ea typeface="+mn-ea"/>
                <a:cs typeface="+mn-cs"/>
              </a:rPr>
              <a:t>över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vara</a:t>
            </a:r>
            <a:r>
              <a:rPr lang="en-US" sz="1200" kern="1200" baseline="0">
                <a:solidFill>
                  <a:schemeClr val="tx1"/>
                </a:solidFill>
                <a:latin typeface="+mn-lt"/>
                <a:ea typeface="+mn-ea"/>
                <a:cs typeface="+mn-cs"/>
              </a:rPr>
              <a:t> den du </a:t>
            </a:r>
            <a:r>
              <a:rPr lang="en-US" sz="1200" kern="1200" baseline="0" err="1">
                <a:solidFill>
                  <a:schemeClr val="tx1"/>
                </a:solidFill>
                <a:latin typeface="+mn-lt"/>
                <a:ea typeface="+mn-ea"/>
                <a:cs typeface="+mn-cs"/>
              </a:rPr>
              <a:t>är</a:t>
            </a:r>
            <a:r>
              <a:rPr lang="en-US" sz="1200" kern="1200" baseline="0">
                <a:solidFill>
                  <a:schemeClr val="tx1"/>
                </a:solidFill>
                <a:latin typeface="+mn-lt"/>
                <a:ea typeface="+mn-ea"/>
                <a:cs typeface="+mn-cs"/>
              </a:rPr>
              <a:t>?</a:t>
            </a:r>
          </a:p>
          <a:p>
            <a:r>
              <a:rPr lang="en-US" sz="1200" kern="1200" baseline="0" err="1">
                <a:solidFill>
                  <a:schemeClr val="tx1"/>
                </a:solidFill>
                <a:latin typeface="+mn-lt"/>
                <a:ea typeface="+mn-ea"/>
                <a:cs typeface="+mn-cs"/>
              </a:rPr>
              <a:t>Berätta</a:t>
            </a:r>
            <a:r>
              <a:rPr lang="en-US" sz="1200" kern="1200" baseline="0">
                <a:solidFill>
                  <a:schemeClr val="tx1"/>
                </a:solidFill>
                <a:latin typeface="+mn-lt"/>
                <a:ea typeface="+mn-ea"/>
                <a:cs typeface="+mn-cs"/>
              </a:rPr>
              <a:t> för </a:t>
            </a:r>
            <a:r>
              <a:rPr lang="en-US" sz="1200" kern="1200" baseline="0" err="1">
                <a:solidFill>
                  <a:schemeClr val="tx1"/>
                </a:solidFill>
                <a:latin typeface="+mn-lt"/>
                <a:ea typeface="+mn-ea"/>
                <a:cs typeface="+mn-cs"/>
              </a:rPr>
              <a:t>varandra</a:t>
            </a:r>
            <a:r>
              <a:rPr lang="en-US" sz="1200" kern="1200" baseline="0">
                <a:solidFill>
                  <a:schemeClr val="tx1"/>
                </a:solidFill>
                <a:latin typeface="+mn-lt"/>
                <a:ea typeface="+mn-ea"/>
                <a:cs typeface="+mn-cs"/>
              </a:rPr>
              <a:t> om </a:t>
            </a:r>
            <a:r>
              <a:rPr lang="en-US" sz="1200" kern="1200" baseline="0" err="1">
                <a:solidFill>
                  <a:schemeClr val="tx1"/>
                </a:solidFill>
                <a:latin typeface="+mn-lt"/>
                <a:ea typeface="+mn-ea"/>
                <a:cs typeface="+mn-cs"/>
              </a:rPr>
              <a:t>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härskarteknik</a:t>
            </a:r>
            <a:r>
              <a:rPr lang="en-US" sz="1200" kern="1200" baseline="0">
                <a:solidFill>
                  <a:schemeClr val="tx1"/>
                </a:solidFill>
                <a:latin typeface="+mn-lt"/>
                <a:ea typeface="+mn-ea"/>
                <a:cs typeface="+mn-cs"/>
              </a:rPr>
              <a:t> du </a:t>
            </a:r>
            <a:r>
              <a:rPr lang="en-US" sz="1200" kern="1200" baseline="0" err="1">
                <a:solidFill>
                  <a:schemeClr val="tx1"/>
                </a:solidFill>
                <a:latin typeface="+mn-lt"/>
                <a:ea typeface="+mn-ea"/>
                <a:cs typeface="+mn-cs"/>
              </a:rPr>
              <a:t>eller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kamrat</a:t>
            </a:r>
            <a:r>
              <a:rPr lang="en-US" sz="1200" kern="1200" baseline="0">
                <a:solidFill>
                  <a:schemeClr val="tx1"/>
                </a:solidFill>
                <a:latin typeface="+mn-lt"/>
                <a:ea typeface="+mn-ea"/>
                <a:cs typeface="+mn-cs"/>
              </a:rPr>
              <a:t> blivit </a:t>
            </a:r>
            <a:r>
              <a:rPr lang="en-US" sz="1200" kern="1200" baseline="0" err="1">
                <a:solidFill>
                  <a:schemeClr val="tx1"/>
                </a:solidFill>
                <a:latin typeface="+mn-lt"/>
                <a:ea typeface="+mn-ea"/>
                <a:cs typeface="+mn-cs"/>
              </a:rPr>
              <a:t>utsatt</a:t>
            </a:r>
            <a:r>
              <a:rPr lang="en-US" sz="1200" kern="1200" baseline="0">
                <a:solidFill>
                  <a:schemeClr val="tx1"/>
                </a:solidFill>
                <a:latin typeface="+mn-lt"/>
                <a:ea typeface="+mn-ea"/>
                <a:cs typeface="+mn-cs"/>
              </a:rPr>
              <a:t> för.</a:t>
            </a:r>
          </a:p>
          <a:p>
            <a:r>
              <a:rPr lang="en-US" sz="1200" kern="1200" baseline="0" err="1">
                <a:solidFill>
                  <a:schemeClr val="tx1"/>
                </a:solidFill>
                <a:latin typeface="+mn-lt"/>
                <a:ea typeface="+mn-ea"/>
                <a:cs typeface="+mn-cs"/>
              </a:rPr>
              <a:t>Berätta</a:t>
            </a:r>
            <a:r>
              <a:rPr lang="en-US" sz="1200" kern="1200" baseline="0">
                <a:solidFill>
                  <a:schemeClr val="tx1"/>
                </a:solidFill>
                <a:latin typeface="+mn-lt"/>
                <a:ea typeface="+mn-ea"/>
                <a:cs typeface="+mn-cs"/>
              </a:rPr>
              <a:t> för </a:t>
            </a:r>
            <a:r>
              <a:rPr lang="en-US" sz="1200" kern="1200" baseline="0" err="1">
                <a:solidFill>
                  <a:schemeClr val="tx1"/>
                </a:solidFill>
                <a:latin typeface="+mn-lt"/>
                <a:ea typeface="+mn-ea"/>
                <a:cs typeface="+mn-cs"/>
              </a:rPr>
              <a:t>varandra</a:t>
            </a:r>
            <a:r>
              <a:rPr lang="en-US" sz="1200" kern="1200" baseline="0">
                <a:solidFill>
                  <a:schemeClr val="tx1"/>
                </a:solidFill>
                <a:latin typeface="+mn-lt"/>
                <a:ea typeface="+mn-ea"/>
                <a:cs typeface="+mn-cs"/>
              </a:rPr>
              <a:t> om </a:t>
            </a:r>
            <a:r>
              <a:rPr lang="en-US" sz="1200" kern="1200" baseline="0" err="1">
                <a:solidFill>
                  <a:schemeClr val="tx1"/>
                </a:solidFill>
                <a:latin typeface="+mn-lt"/>
                <a:ea typeface="+mn-ea"/>
                <a:cs typeface="+mn-cs"/>
              </a:rPr>
              <a:t>minst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motstrategi</a:t>
            </a:r>
            <a:r>
              <a:rPr lang="en-US" sz="1200" kern="1200" baseline="0">
                <a:solidFill>
                  <a:schemeClr val="tx1"/>
                </a:solidFill>
                <a:latin typeface="+mn-lt"/>
                <a:ea typeface="+mn-ea"/>
                <a:cs typeface="+mn-cs"/>
              </a:rPr>
              <a:t> du </a:t>
            </a:r>
            <a:r>
              <a:rPr lang="en-US" sz="1200" kern="1200" baseline="0" err="1">
                <a:solidFill>
                  <a:schemeClr val="tx1"/>
                </a:solidFill>
                <a:latin typeface="+mn-lt"/>
                <a:ea typeface="+mn-ea"/>
                <a:cs typeface="+mn-cs"/>
              </a:rPr>
              <a:t>eller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kamrat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har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använt</a:t>
            </a:r>
            <a:r>
              <a:rPr lang="en-US" sz="1200" kern="1200" baseline="0">
                <a:solidFill>
                  <a:schemeClr val="tx1"/>
                </a:solidFill>
                <a:latin typeface="+mn-lt"/>
                <a:ea typeface="+mn-ea"/>
                <a:cs typeface="+mn-cs"/>
              </a:rPr>
              <a:t>/</a:t>
            </a:r>
            <a:r>
              <a:rPr lang="en-US" sz="1200" kern="1200" baseline="0" err="1">
                <a:solidFill>
                  <a:schemeClr val="tx1"/>
                </a:solidFill>
                <a:latin typeface="+mn-lt"/>
                <a:ea typeface="+mn-ea"/>
                <a:cs typeface="+mn-cs"/>
              </a:rPr>
              <a:t>skulle</a:t>
            </a:r>
            <a:endParaRPr lang="en-US" sz="1200" kern="1200" baseline="0">
              <a:solidFill>
                <a:schemeClr val="tx1"/>
              </a:solidFill>
              <a:latin typeface="+mn-lt"/>
              <a:ea typeface="+mn-ea"/>
              <a:cs typeface="+mn-cs"/>
            </a:endParaRPr>
          </a:p>
          <a:p>
            <a:r>
              <a:rPr lang="en-US" sz="1200" kern="1200" baseline="0" err="1">
                <a:solidFill>
                  <a:schemeClr val="tx1"/>
                </a:solidFill>
                <a:latin typeface="+mn-lt"/>
                <a:ea typeface="+mn-ea"/>
                <a:cs typeface="+mn-cs"/>
              </a:rPr>
              <a:t>kunna</a:t>
            </a:r>
            <a:r>
              <a:rPr lang="en-US" sz="1200" kern="1200" baseline="0">
                <a:solidFill>
                  <a:schemeClr val="tx1"/>
                </a:solidFill>
                <a:latin typeface="+mn-lt"/>
                <a:ea typeface="+mn-ea"/>
                <a:cs typeface="+mn-cs"/>
              </a:rPr>
              <a:t> ha </a:t>
            </a:r>
            <a:r>
              <a:rPr lang="en-US" sz="1200" kern="1200" baseline="0" err="1">
                <a:solidFill>
                  <a:schemeClr val="tx1"/>
                </a:solidFill>
                <a:latin typeface="+mn-lt"/>
                <a:ea typeface="+mn-ea"/>
                <a:cs typeface="+mn-cs"/>
              </a:rPr>
              <a:t>använt</a:t>
            </a:r>
            <a:r>
              <a:rPr lang="en-US" sz="1200" kern="1200" baseline="0">
                <a:solidFill>
                  <a:schemeClr val="tx1"/>
                </a:solidFill>
                <a:latin typeface="+mn-lt"/>
                <a:ea typeface="+mn-ea"/>
                <a:cs typeface="+mn-cs"/>
              </a:rPr>
              <a:t>.</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48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Som jag nämnde i början</a:t>
            </a:r>
            <a:r>
              <a:rPr lang="en-US" baseline="0"/>
              <a:t> så är häftet “För ett mer feministiskt parti – handledning för styrelser”. </a:t>
            </a:r>
            <a:endParaRPr lang="en-US"/>
          </a:p>
        </p:txBody>
      </p:sp>
      <p:sp>
        <p:nvSpPr>
          <p:cNvPr id="4" name="Slide Number Placeholder 3"/>
          <p:cNvSpPr>
            <a:spLocks noGrp="1"/>
          </p:cNvSpPr>
          <p:nvPr>
            <p:ph type="sldNum" sz="quarter" idx="10"/>
          </p:nvPr>
        </p:nvSpPr>
        <p:spPr/>
        <p:txBody>
          <a:bodyPr/>
          <a:lstStyle/>
          <a:p>
            <a:fld id="{A710FF66-0E20-A24B-A4FA-9B8E63EFA060}" type="slidenum">
              <a: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sz="1200" kern="1200">
                <a:solidFill>
                  <a:schemeClr val="tx1"/>
                </a:solidFill>
                <a:latin typeface="+mn-lt"/>
                <a:ea typeface="+mn-ea"/>
                <a:cs typeface="+mn-cs"/>
              </a:rPr>
              <a:t>Som vi t</a:t>
            </a:r>
            <a:r>
              <a:rPr lang="sv-SE" sz="1200" kern="1200">
                <a:solidFill>
                  <a:schemeClr val="tx1"/>
                </a:solidFill>
                <a:latin typeface="+mn-lt"/>
                <a:ea typeface="+mn-ea"/>
                <a:cs typeface="+mn-cs"/>
              </a:rPr>
              <a:t>ar</a:t>
            </a:r>
            <a:r>
              <a:rPr sz="1200" kern="1200">
                <a:solidFill>
                  <a:schemeClr val="tx1"/>
                </a:solidFill>
                <a:latin typeface="+mn-lt"/>
                <a:ea typeface="+mn-ea"/>
                <a:cs typeface="+mn-cs"/>
              </a:rPr>
              <a:t> upp inledningsvis </a:t>
            </a:r>
            <a:r>
              <a:rPr lang="sv-SE" sz="1200" kern="1200">
                <a:solidFill>
                  <a:schemeClr val="tx1"/>
                </a:solidFill>
                <a:latin typeface="+mn-lt"/>
                <a:ea typeface="+mn-ea"/>
                <a:cs typeface="+mn-cs"/>
              </a:rPr>
              <a:t>i handboken </a:t>
            </a:r>
            <a:r>
              <a:rPr sz="1200" kern="1200">
                <a:solidFill>
                  <a:schemeClr val="tx1"/>
                </a:solidFill>
                <a:latin typeface="+mn-lt"/>
                <a:ea typeface="+mn-ea"/>
                <a:cs typeface="+mn-cs"/>
              </a:rPr>
              <a:t>finns det ett behov av egna rum för kvinnor i Vänsterpartiet. Kvinnor måste få möjligheten att dela erfarenheter, träffas, diskutera och bilda nätverk. I separatistiska miljöer är det lättare att lära känna varandra och bilda allianser som man sedan kan använda sig av i den ordinarie partiverksamheten.</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a:solidFill>
                  <a:schemeClr val="tx1"/>
                </a:solidFill>
                <a:latin typeface="+mn-lt"/>
                <a:ea typeface="+mn-ea"/>
                <a:cs typeface="+mn-cs"/>
              </a:rPr>
              <a:t>Det finns inget inom den feministiska praktiken som provocerar så mycket som kvinnlig separatism. Det kan ibland bero på missförstånd och okunnighet men ofta har det handlat om att män känner sig hotade. Det finns inte heller någon internfeministisk praktik som är så effektiv som separatism, om man vill flytta fram kvinnors positioner. </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a:solidFill>
                  <a:schemeClr val="tx1"/>
                </a:solidFill>
                <a:latin typeface="+mn-lt"/>
                <a:ea typeface="+mn-ea"/>
                <a:cs typeface="+mn-cs"/>
              </a:rPr>
              <a:t>Men det är viktigt att ha en tydlig målsättning med sitt separatistiska arbete. Ett separatistiskt arbete ska leda framåt, inte stanna vid ett inåtvänt missnöje. Det är bra att få prata av sig och lägga upp gemensamma strategier, men det är viktigt att arbetet är kreativt och framåtsyftande.</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a:solidFill>
                  <a:schemeClr val="tx1"/>
                </a:solidFill>
                <a:latin typeface="+mn-lt"/>
                <a:ea typeface="+mn-ea"/>
                <a:cs typeface="+mn-cs"/>
              </a:rPr>
              <a:t>Det separatistiska arbetet har även en kompensatorisk funktion. Att exempelvis bedriva separatistiska studier kan vara ett sätt att medvetet kompensera kvinnor på politiska områden där män anses ha mer kunskap. På samma sätt kan man ordna studiecirklar för män om feminism.</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8</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a:solidFill>
                  <a:schemeClr val="tx1"/>
                </a:solidFill>
                <a:latin typeface="+mn-lt"/>
                <a:ea typeface="+mn-ea"/>
                <a:cs typeface="+mn-cs"/>
              </a:rPr>
              <a:t>Om </a:t>
            </a:r>
            <a:r>
              <a:rPr lang="en-US" sz="1200" kern="1200" baseline="0" err="1">
                <a:solidFill>
                  <a:schemeClr val="tx1"/>
                </a:solidFill>
                <a:latin typeface="+mn-lt"/>
                <a:ea typeface="+mn-ea"/>
                <a:cs typeface="+mn-cs"/>
              </a:rPr>
              <a:t>kvinnorna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föreningen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eller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distriktsstyrelsen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anser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det </a:t>
            </a:r>
            <a:r>
              <a:rPr lang="en-US" sz="1200" kern="1200" baseline="0" err="1">
                <a:solidFill>
                  <a:schemeClr val="tx1"/>
                </a:solidFill>
                <a:latin typeface="+mn-lt"/>
                <a:ea typeface="+mn-ea"/>
                <a:cs typeface="+mn-cs"/>
              </a:rPr>
              <a:t>finns</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behov</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de med </a:t>
            </a:r>
            <a:r>
              <a:rPr lang="en-US" sz="1200" kern="1200" baseline="0" err="1">
                <a:solidFill>
                  <a:schemeClr val="tx1"/>
                </a:solidFill>
                <a:latin typeface="+mn-lt"/>
                <a:ea typeface="+mn-ea"/>
                <a:cs typeface="+mn-cs"/>
              </a:rPr>
              <a:t>jämna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mellanrum</a:t>
            </a:r>
            <a:r>
              <a:rPr lang="en-US" sz="1200" kern="1200" baseline="0">
                <a:solidFill>
                  <a:schemeClr val="tx1"/>
                </a:solidFill>
                <a:latin typeface="+mn-lt"/>
                <a:ea typeface="+mn-ea"/>
                <a:cs typeface="+mn-cs"/>
              </a:rPr>
              <a:t> ha </a:t>
            </a:r>
            <a:r>
              <a:rPr lang="en-US" sz="1200" kern="1200" baseline="0" err="1">
                <a:solidFill>
                  <a:schemeClr val="tx1"/>
                </a:solidFill>
                <a:latin typeface="+mn-lt"/>
                <a:ea typeface="+mn-ea"/>
                <a:cs typeface="+mn-cs"/>
              </a:rPr>
              <a:t>separatistiska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träffar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där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gemensamma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erfarenheter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diskuteras</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och</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strategier</a:t>
            </a:r>
            <a:r>
              <a:rPr lang="en-US" sz="1200" kern="1200" baseline="0">
                <a:solidFill>
                  <a:schemeClr val="tx1"/>
                </a:solidFill>
                <a:latin typeface="+mn-lt"/>
                <a:ea typeface="+mn-ea"/>
                <a:cs typeface="+mn-cs"/>
              </a:rPr>
              <a:t> för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bryta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könsmaktsstrukturer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tas</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fram</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Minst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gång</a:t>
            </a:r>
            <a:r>
              <a:rPr lang="en-US" sz="1200" kern="1200" baseline="0">
                <a:solidFill>
                  <a:schemeClr val="tx1"/>
                </a:solidFill>
                <a:latin typeface="+mn-lt"/>
                <a:ea typeface="+mn-ea"/>
                <a:cs typeface="+mn-cs"/>
              </a:rPr>
              <a:t> om </a:t>
            </a:r>
            <a:r>
              <a:rPr lang="en-US" sz="1200" kern="1200" baseline="0" err="1">
                <a:solidFill>
                  <a:schemeClr val="tx1"/>
                </a:solidFill>
                <a:latin typeface="+mn-lt"/>
                <a:ea typeface="+mn-ea"/>
                <a:cs typeface="+mn-cs"/>
              </a:rPr>
              <a:t>året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bör</a:t>
            </a:r>
            <a:r>
              <a:rPr lang="en-US" sz="1200" kern="1200" baseline="0">
                <a:solidFill>
                  <a:schemeClr val="tx1"/>
                </a:solidFill>
                <a:latin typeface="+mn-lt"/>
                <a:ea typeface="+mn-ea"/>
                <a:cs typeface="+mn-cs"/>
              </a:rPr>
              <a:t> man ha </a:t>
            </a:r>
            <a:r>
              <a:rPr lang="en-US" sz="1200" kern="1200" baseline="0" err="1">
                <a:solidFill>
                  <a:schemeClr val="tx1"/>
                </a:solidFill>
                <a:latin typeface="+mn-lt"/>
                <a:ea typeface="+mn-ea"/>
                <a:cs typeface="+mn-cs"/>
              </a:rPr>
              <a:t>utvärderingsmöten</a:t>
            </a:r>
            <a:r>
              <a:rPr lang="en-US" sz="1200" kern="1200" baseline="0">
                <a:solidFill>
                  <a:schemeClr val="tx1"/>
                </a:solidFill>
                <a:latin typeface="+mn-lt"/>
                <a:ea typeface="+mn-ea"/>
                <a:cs typeface="+mn-cs"/>
              </a:rPr>
              <a:t> med </a:t>
            </a:r>
            <a:r>
              <a:rPr lang="en-US" sz="1200" kern="1200" baseline="0" err="1">
                <a:solidFill>
                  <a:schemeClr val="tx1"/>
                </a:solidFill>
                <a:latin typeface="+mn-lt"/>
                <a:ea typeface="+mn-ea"/>
                <a:cs typeface="+mn-cs"/>
              </a:rPr>
              <a:t>kvinnorna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föreningen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eller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distriktsstyrelsen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Som</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underlag</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man </a:t>
            </a:r>
            <a:r>
              <a:rPr lang="en-US" sz="1200" kern="1200" baseline="0" err="1">
                <a:solidFill>
                  <a:schemeClr val="tx1"/>
                </a:solidFill>
                <a:latin typeface="+mn-lt"/>
                <a:ea typeface="+mn-ea"/>
                <a:cs typeface="+mn-cs"/>
              </a:rPr>
              <a:t>exempelvis</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låta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många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kvinnor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som</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möjligt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fylla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enkät</a:t>
            </a:r>
            <a:r>
              <a:rPr lang="en-US" sz="1200" kern="1200" baseline="0">
                <a:solidFill>
                  <a:schemeClr val="tx1"/>
                </a:solidFill>
                <a:latin typeface="+mn-lt"/>
                <a:ea typeface="+mn-ea"/>
                <a:cs typeface="+mn-cs"/>
              </a:rPr>
              <a:t> om </a:t>
            </a:r>
            <a:r>
              <a:rPr lang="en-US" sz="1200" kern="1200" baseline="0" err="1">
                <a:solidFill>
                  <a:schemeClr val="tx1"/>
                </a:solidFill>
                <a:latin typeface="+mn-lt"/>
                <a:ea typeface="+mn-ea"/>
                <a:cs typeface="+mn-cs"/>
              </a:rPr>
              <a:t>jämställdheten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internt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Diskutera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på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mötet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hur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ni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tycker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man ska </a:t>
            </a:r>
            <a:r>
              <a:rPr lang="en-US" sz="1200" kern="1200" baseline="0" err="1">
                <a:solidFill>
                  <a:schemeClr val="tx1"/>
                </a:solidFill>
                <a:latin typeface="+mn-lt"/>
                <a:ea typeface="+mn-ea"/>
                <a:cs typeface="+mn-cs"/>
              </a:rPr>
              <a:t>hantera</a:t>
            </a:r>
            <a:r>
              <a:rPr lang="en-US" sz="1200" kern="1200" baseline="0">
                <a:solidFill>
                  <a:schemeClr val="tx1"/>
                </a:solidFill>
                <a:latin typeface="+mn-lt"/>
                <a:ea typeface="+mn-ea"/>
                <a:cs typeface="+mn-cs"/>
              </a:rPr>
              <a:t> de problem </a:t>
            </a:r>
            <a:r>
              <a:rPr lang="en-US" sz="1200" kern="1200" baseline="0" err="1">
                <a:solidFill>
                  <a:schemeClr val="tx1"/>
                </a:solidFill>
                <a:latin typeface="+mn-lt"/>
                <a:ea typeface="+mn-ea"/>
                <a:cs typeface="+mn-cs"/>
              </a:rPr>
              <a:t>som</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kommer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fram</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Backa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upp</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varandra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även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när</a:t>
            </a:r>
            <a:r>
              <a:rPr lang="en-US" sz="1200" kern="1200" baseline="0">
                <a:solidFill>
                  <a:schemeClr val="tx1"/>
                </a:solidFill>
                <a:latin typeface="+mn-lt"/>
                <a:ea typeface="+mn-ea"/>
                <a:cs typeface="+mn-cs"/>
              </a:rPr>
              <a:t> det </a:t>
            </a:r>
            <a:r>
              <a:rPr lang="en-US" sz="1200" kern="1200" baseline="0" err="1">
                <a:solidFill>
                  <a:schemeClr val="tx1"/>
                </a:solidFill>
                <a:latin typeface="+mn-lt"/>
                <a:ea typeface="+mn-ea"/>
                <a:cs typeface="+mn-cs"/>
              </a:rPr>
              <a:t>är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män</a:t>
            </a:r>
            <a:r>
              <a:rPr lang="en-US" sz="1200" kern="1200" baseline="0">
                <a:solidFill>
                  <a:schemeClr val="tx1"/>
                </a:solidFill>
                <a:latin typeface="+mn-lt"/>
                <a:ea typeface="+mn-ea"/>
                <a:cs typeface="+mn-cs"/>
              </a:rPr>
              <a:t> med </a:t>
            </a:r>
            <a:r>
              <a:rPr lang="en-US" sz="1200" kern="1200" baseline="0" err="1">
                <a:solidFill>
                  <a:schemeClr val="tx1"/>
                </a:solidFill>
                <a:latin typeface="+mn-lt"/>
                <a:ea typeface="+mn-ea"/>
                <a:cs typeface="+mn-cs"/>
              </a:rPr>
              <a:t>och</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stå</a:t>
            </a:r>
            <a:r>
              <a:rPr lang="en-US" sz="1200" kern="1200" baseline="0">
                <a:solidFill>
                  <a:schemeClr val="tx1"/>
                </a:solidFill>
                <a:latin typeface="+mn-lt"/>
                <a:ea typeface="+mn-ea"/>
                <a:cs typeface="+mn-cs"/>
              </a:rPr>
              <a:t> för det </a:t>
            </a:r>
            <a:r>
              <a:rPr lang="en-US" sz="1200" kern="1200" baseline="0" err="1">
                <a:solidFill>
                  <a:schemeClr val="tx1"/>
                </a:solidFill>
                <a:latin typeface="+mn-lt"/>
                <a:ea typeface="+mn-ea"/>
                <a:cs typeface="+mn-cs"/>
              </a:rPr>
              <a:t>ni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kommit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fram</a:t>
            </a:r>
            <a:r>
              <a:rPr lang="en-US" sz="1200" kern="1200" baseline="0">
                <a:solidFill>
                  <a:schemeClr val="tx1"/>
                </a:solidFill>
                <a:latin typeface="+mn-lt"/>
                <a:ea typeface="+mn-ea"/>
                <a:cs typeface="+mn-cs"/>
              </a:rPr>
              <a:t> till </a:t>
            </a:r>
            <a:r>
              <a:rPr lang="en-US" sz="1200" kern="1200" baseline="0" err="1">
                <a:solidFill>
                  <a:schemeClr val="tx1"/>
                </a:solidFill>
                <a:latin typeface="+mn-lt"/>
                <a:ea typeface="+mn-ea"/>
                <a:cs typeface="+mn-cs"/>
              </a:rPr>
              <a:t>på</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ert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möte</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prova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mentorsprogram</a:t>
            </a:r>
            <a:r>
              <a:rPr lang="en-US" sz="1200" kern="1200" baseline="0">
                <a:solidFill>
                  <a:schemeClr val="tx1"/>
                </a:solidFill>
                <a:latin typeface="+mn-lt"/>
                <a:ea typeface="+mn-ea"/>
                <a:cs typeface="+mn-cs"/>
              </a:rPr>
              <a:t> för </a:t>
            </a:r>
            <a:r>
              <a:rPr lang="en-US" sz="1200" kern="1200" baseline="0" err="1">
                <a:solidFill>
                  <a:schemeClr val="tx1"/>
                </a:solidFill>
                <a:latin typeface="+mn-lt"/>
                <a:ea typeface="+mn-ea"/>
                <a:cs typeface="+mn-cs"/>
              </a:rPr>
              <a:t>nya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kvinnor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partiet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vara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ett</a:t>
            </a:r>
            <a:r>
              <a:rPr lang="en-US" sz="1200" kern="1200" baseline="0">
                <a:solidFill>
                  <a:schemeClr val="tx1"/>
                </a:solidFill>
                <a:latin typeface="+mn-lt"/>
                <a:ea typeface="+mn-ea"/>
                <a:cs typeface="+mn-cs"/>
              </a:rPr>
              <a:t> bra </a:t>
            </a:r>
            <a:r>
              <a:rPr lang="en-US" sz="1200" kern="1200" baseline="0" err="1">
                <a:solidFill>
                  <a:schemeClr val="tx1"/>
                </a:solidFill>
                <a:latin typeface="+mn-lt"/>
                <a:ea typeface="+mn-ea"/>
                <a:cs typeface="+mn-cs"/>
              </a:rPr>
              <a:t>sätt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stärka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kvinnorna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distriktet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Erfarna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kvinnor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utses</a:t>
            </a:r>
            <a:r>
              <a:rPr lang="en-US" sz="1200" kern="1200" baseline="0">
                <a:solidFill>
                  <a:schemeClr val="tx1"/>
                </a:solidFill>
                <a:latin typeface="+mn-lt"/>
                <a:ea typeface="+mn-ea"/>
                <a:cs typeface="+mn-cs"/>
              </a:rPr>
              <a:t> till </a:t>
            </a:r>
            <a:r>
              <a:rPr lang="en-US" sz="1200" kern="1200" baseline="0" err="1">
                <a:solidFill>
                  <a:schemeClr val="tx1"/>
                </a:solidFill>
                <a:latin typeface="+mn-lt"/>
                <a:ea typeface="+mn-ea"/>
                <a:cs typeface="+mn-cs"/>
              </a:rPr>
              <a:t>mentorer</a:t>
            </a:r>
            <a:r>
              <a:rPr lang="en-US" sz="1200" kern="1200" baseline="0">
                <a:solidFill>
                  <a:schemeClr val="tx1"/>
                </a:solidFill>
                <a:latin typeface="+mn-lt"/>
                <a:ea typeface="+mn-ea"/>
                <a:cs typeface="+mn-cs"/>
              </a:rPr>
              <a:t> till </a:t>
            </a:r>
            <a:r>
              <a:rPr lang="en-US" sz="1200" kern="1200" baseline="0" err="1">
                <a:solidFill>
                  <a:schemeClr val="tx1"/>
                </a:solidFill>
                <a:latin typeface="+mn-lt"/>
                <a:ea typeface="+mn-ea"/>
                <a:cs typeface="+mn-cs"/>
              </a:rPr>
              <a:t>kvinnor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som</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är</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nya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verksamheten</a:t>
            </a:r>
            <a:r>
              <a:rPr lang="en-US" sz="1200" kern="1200" baseline="0">
                <a:solidFill>
                  <a:schemeClr val="tx1"/>
                </a:solidFill>
                <a:latin typeface="+mn-lt"/>
                <a:ea typeface="+mn-ea"/>
                <a:cs typeface="+mn-cs"/>
              </a:rPr>
              <a:t>, till </a:t>
            </a:r>
            <a:r>
              <a:rPr lang="en-US" sz="1200" kern="1200" baseline="0" err="1">
                <a:solidFill>
                  <a:schemeClr val="tx1"/>
                </a:solidFill>
                <a:latin typeface="+mn-lt"/>
                <a:ea typeface="+mn-ea"/>
                <a:cs typeface="+mn-cs"/>
              </a:rPr>
              <a:t>exempel</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föreningsstyrelsen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eller</a:t>
            </a:r>
            <a:r>
              <a:rPr lang="en-US" sz="1200" kern="1200" baseline="0">
                <a:solidFill>
                  <a:schemeClr val="tx1"/>
                </a:solidFill>
                <a:latin typeface="+mn-lt"/>
                <a:ea typeface="+mn-ea"/>
                <a:cs typeface="+mn-cs"/>
              </a:rPr>
              <a:t> den </a:t>
            </a:r>
            <a:r>
              <a:rPr lang="en-US" sz="1200" kern="1200" baseline="0" err="1">
                <a:solidFill>
                  <a:schemeClr val="tx1"/>
                </a:solidFill>
                <a:latin typeface="+mn-lt"/>
                <a:ea typeface="+mn-ea"/>
                <a:cs typeface="+mn-cs"/>
              </a:rPr>
              <a:t>parlamentariska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gruppen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annat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sätt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formalisera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separatismen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kan</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vara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att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bygga</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ett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lokalt</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kvinnonätverk</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i</a:t>
            </a:r>
            <a:r>
              <a:rPr lang="en-US" sz="1200" kern="1200" baseline="0">
                <a:solidFill>
                  <a:schemeClr val="tx1"/>
                </a:solidFill>
                <a:latin typeface="+mn-lt"/>
                <a:ea typeface="+mn-ea"/>
                <a:cs typeface="+mn-cs"/>
              </a:rPr>
              <a:t> </a:t>
            </a:r>
            <a:r>
              <a:rPr lang="en-US" sz="1200" kern="1200" baseline="0" err="1">
                <a:solidFill>
                  <a:schemeClr val="tx1"/>
                </a:solidFill>
                <a:latin typeface="+mn-lt"/>
                <a:ea typeface="+mn-ea"/>
                <a:cs typeface="+mn-cs"/>
              </a:rPr>
              <a:t>distriktet</a:t>
            </a:r>
            <a:r>
              <a:rPr lang="en-US" sz="1200" kern="1200" baseline="0">
                <a:solidFill>
                  <a:schemeClr val="tx1"/>
                </a:solidFill>
                <a:latin typeface="+mn-lt"/>
                <a:ea typeface="+mn-ea"/>
                <a:cs typeface="+mn-cs"/>
              </a:rPr>
              <a:t>.</a:t>
            </a:r>
            <a:endParaRPr lang="sv-SE"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9</a:t>
            </a:fld>
            <a:endParaRPr lang="en-US"/>
          </a:p>
        </p:txBody>
      </p:sp>
    </p:spTree>
    <p:extLst>
      <p:ext uri="{BB962C8B-B14F-4D97-AF65-F5344CB8AC3E}">
        <p14:creationId xmlns:p14="http://schemas.microsoft.com/office/powerpoint/2010/main" val="1095750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70000" y="1247775"/>
            <a:ext cx="7620000" cy="2652713"/>
          </a:xfrm>
          <a:prstGeom prst="rect">
            <a:avLst/>
          </a:prstGeo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270000" y="4002088"/>
            <a:ext cx="7620000" cy="183991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lodrät text 2"/>
          <p:cNvSpPr>
            <a:spLocks noGrp="1"/>
          </p:cNvSpPr>
          <p:nvPr>
            <p:ph type="body" orient="vert" idx="1"/>
          </p:nvPr>
        </p:nvSpPr>
        <p:spPr>
          <a:xfrm>
            <a:off x="698500" y="2028825"/>
            <a:ext cx="8763000" cy="4833938"/>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270750" y="406400"/>
            <a:ext cx="2190750" cy="6456363"/>
          </a:xfrm>
          <a:prstGeom prst="rect">
            <a:avLst/>
          </a:prstGeo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98500" y="406400"/>
            <a:ext cx="6419850" cy="6456363"/>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698500" y="2028825"/>
            <a:ext cx="87630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93738" y="1900238"/>
            <a:ext cx="8763000" cy="3168650"/>
          </a:xfrm>
          <a:prstGeom prst="rect">
            <a:avLst/>
          </a:prstGeo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693738" y="5099050"/>
            <a:ext cx="8763000" cy="1666875"/>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Klicka här för att ändra format på bakgrundstexten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698500" y="2028825"/>
            <a:ext cx="43053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5156200" y="2028825"/>
            <a:ext cx="43053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700088" y="406400"/>
            <a:ext cx="8763000" cy="1471613"/>
          </a:xfrm>
          <a:prstGeom prst="rect">
            <a:avLst/>
          </a:prstGeom>
        </p:spPr>
        <p:txBody>
          <a:bodyPr/>
          <a:lstStyle/>
          <a:p>
            <a:r>
              <a:rPr lang="sv-SE"/>
              <a:t>Klicka här för att ändra format</a:t>
            </a:r>
          </a:p>
        </p:txBody>
      </p:sp>
      <p:sp>
        <p:nvSpPr>
          <p:cNvPr id="3" name="Platshållare för text 2"/>
          <p:cNvSpPr>
            <a:spLocks noGrp="1"/>
          </p:cNvSpPr>
          <p:nvPr>
            <p:ph type="body" idx="1"/>
          </p:nvPr>
        </p:nvSpPr>
        <p:spPr>
          <a:xfrm>
            <a:off x="700088" y="1868488"/>
            <a:ext cx="4297362" cy="9144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700088" y="2782888"/>
            <a:ext cx="4297362" cy="4094162"/>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143500" y="1868488"/>
            <a:ext cx="4319588" cy="9144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143500" y="2782888"/>
            <a:ext cx="4319588" cy="4094162"/>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700088" y="508000"/>
            <a:ext cx="3276600" cy="1778000"/>
          </a:xfrm>
          <a:prstGeom prst="rect">
            <a:avLst/>
          </a:prstGeo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4319588" y="1096963"/>
            <a:ext cx="5143500" cy="54149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700088" y="2286000"/>
            <a:ext cx="3276600" cy="423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700088" y="508000"/>
            <a:ext cx="3276600" cy="1778000"/>
          </a:xfrm>
          <a:prstGeom prst="rect">
            <a:avLst/>
          </a:prstGeo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4319588" y="1096963"/>
            <a:ext cx="5143500" cy="541496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sym typeface="Gill Sans" charset="0"/>
            </a:endParaRPr>
          </a:p>
        </p:txBody>
      </p:sp>
      <p:sp>
        <p:nvSpPr>
          <p:cNvPr id="4" name="Platshållare för text 3"/>
          <p:cNvSpPr>
            <a:spLocks noGrp="1"/>
          </p:cNvSpPr>
          <p:nvPr>
            <p:ph type="body" sz="half" idx="2"/>
          </p:nvPr>
        </p:nvSpPr>
        <p:spPr>
          <a:xfrm>
            <a:off x="700088" y="2286000"/>
            <a:ext cx="3276600" cy="423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a:srcRect/>
          <a:stretch>
            <a:fillRect/>
          </a:stretch>
        </p:blipFill>
        <p:spPr bwMode="auto">
          <a:xfrm>
            <a:off x="508000" y="6350000"/>
            <a:ext cx="762000" cy="7620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6400" kern="1200">
          <a:solidFill>
            <a:schemeClr val="tx1"/>
          </a:solidFill>
          <a:latin typeface="+mj-lt"/>
          <a:ea typeface="+mj-ea"/>
          <a:cs typeface="+mj-cs"/>
          <a:sym typeface="Gill Sans" charset="0"/>
        </a:defRPr>
      </a:lvl1pPr>
      <a:lvl2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9pPr>
    </p:titleStyle>
    <p:bodyStyle>
      <a:lvl1pPr marL="6985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1pPr>
      <a:lvl2pPr marL="10414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2pPr>
      <a:lvl3pPr marL="13843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3pPr>
      <a:lvl4pPr marL="17399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4pPr>
      <a:lvl5pPr marL="20828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574800" y="2351522"/>
            <a:ext cx="7772400" cy="838200"/>
          </a:xfrm>
          <a:prstGeom prst="rect">
            <a:avLst/>
          </a:prstGeom>
          <a:noFill/>
          <a:ln w="9525">
            <a:noFill/>
            <a:miter lim="800000"/>
            <a:headEnd/>
            <a:tailEnd/>
          </a:ln>
        </p:spPr>
        <p:txBody>
          <a:bodyPr>
            <a:prstTxWarp prst="textNoShape">
              <a:avLst/>
            </a:prstTxWarp>
          </a:bodyPr>
          <a:lstStyle/>
          <a:p>
            <a:r>
              <a:rPr lang="sv-SE" sz="5500">
                <a:solidFill>
                  <a:schemeClr val="bg1"/>
                </a:solidFill>
                <a:latin typeface="Libre Franklin Black" charset="0"/>
                <a:ea typeface="Libre Franklin Black" charset="0"/>
                <a:cs typeface="Libre Franklin Black" charset="0"/>
              </a:rPr>
              <a:t>Internfeministisk handbok – träff 3</a:t>
            </a:r>
          </a:p>
        </p:txBody>
      </p:sp>
      <p:sp>
        <p:nvSpPr>
          <p:cNvPr id="3076" name="textruta 1"/>
          <p:cNvSpPr txBox="1">
            <a:spLocks noChangeArrowheads="1"/>
          </p:cNvSpPr>
          <p:nvPr/>
        </p:nvSpPr>
        <p:spPr bwMode="auto">
          <a:xfrm>
            <a:off x="1574800" y="4309646"/>
            <a:ext cx="7345363" cy="338554"/>
          </a:xfrm>
          <a:prstGeom prst="rect">
            <a:avLst/>
          </a:prstGeom>
          <a:noFill/>
          <a:ln w="9525">
            <a:noFill/>
            <a:miter lim="800000"/>
            <a:headEnd/>
            <a:tailEnd/>
          </a:ln>
        </p:spPr>
        <p:txBody>
          <a:bodyPr lIns="91440" tIns="45720" rIns="91440" bIns="45720" anchor="t">
            <a:prstTxWarp prst="textNoShape">
              <a:avLst/>
            </a:prstTxWarp>
            <a:spAutoFit/>
          </a:bodyPr>
          <a:lstStyle/>
          <a:p>
            <a:r>
              <a:rPr lang="sv-SE" sz="1600">
                <a:solidFill>
                  <a:srgbClr val="FFFFFF"/>
                </a:solidFill>
                <a:latin typeface="Libre Franklin ExtraBold"/>
                <a:ea typeface="ヒラギノ角ゴ ProN W3"/>
              </a:rPr>
              <a:t>Namn på kursledare</a:t>
            </a:r>
            <a:endParaRPr lang="sv-SE"/>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Tvivel</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Tvivel, Skuld</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Tvivel, Skuld, Självbild,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Tvivel, Skuld, Självbild, </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Feminismen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Tvivel, Skuld, Självbild, </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Feminismen, Förtrycket,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Tvivel, Skuld, Självbild, </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Feminismen, Förtrycket,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Solidariteten,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KVINNOR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Tvivel, Skuld, Självbild, </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Feminismen, Förtrycket,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Solidariteten, Systerskapet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099072" y="23622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574800" y="1828800"/>
            <a:ext cx="7772400" cy="838200"/>
          </a:xfrm>
          <a:prstGeom prst="rect">
            <a:avLst/>
          </a:prstGeom>
          <a:noFill/>
          <a:ln w="9525">
            <a:noFill/>
            <a:miter lim="800000"/>
            <a:headEnd/>
            <a:tailEnd/>
          </a:ln>
        </p:spPr>
        <p:txBody>
          <a:bodyPr>
            <a:prstTxWarp prst="textNoShape">
              <a:avLst/>
            </a:prstTxWarp>
          </a:bodyPr>
          <a:lstStyle/>
          <a:p>
            <a:r>
              <a:rPr lang="sv-SE" sz="5500">
                <a:solidFill>
                  <a:schemeClr val="bg1"/>
                </a:solidFill>
                <a:latin typeface="Libre Franklin Black" charset="0"/>
                <a:ea typeface="Libre Franklin Black" charset="0"/>
                <a:cs typeface="Libre Franklin Black" charset="0"/>
              </a:rPr>
              <a:t>UPPLÄGG</a:t>
            </a:r>
          </a:p>
          <a:p>
            <a:endParaRPr lang="sv-SE" sz="5500">
              <a:solidFill>
                <a:schemeClr val="bg1"/>
              </a:solidFill>
              <a:latin typeface="Libre Franklin Black" charset="0"/>
              <a:ea typeface="Libre Franklin Black" charset="0"/>
              <a:cs typeface="Libre Franklin Black" charset="0"/>
            </a:endParaRPr>
          </a:p>
        </p:txBody>
      </p:sp>
      <p:sp>
        <p:nvSpPr>
          <p:cNvPr id="3076" name="textruta 1"/>
          <p:cNvSpPr txBox="1">
            <a:spLocks noChangeArrowheads="1"/>
          </p:cNvSpPr>
          <p:nvPr/>
        </p:nvSpPr>
        <p:spPr bwMode="auto">
          <a:xfrm>
            <a:off x="1635133" y="2850446"/>
            <a:ext cx="8234271" cy="4355038"/>
          </a:xfrm>
          <a:prstGeom prst="rect">
            <a:avLst/>
          </a:prstGeom>
          <a:noFill/>
          <a:ln w="9525">
            <a:noFill/>
            <a:miter lim="800000"/>
            <a:headEnd/>
            <a:tailEnd/>
          </a:ln>
        </p:spPr>
        <p:txBody>
          <a:bodyPr wrap="square" lIns="91440" tIns="45720" rIns="91440" bIns="45720" anchor="t">
            <a:prstTxWarp prst="textNoShape">
              <a:avLst/>
            </a:prstTxWarp>
            <a:spAutoFit/>
          </a:bodyPr>
          <a:lstStyle/>
          <a:p>
            <a:pPr>
              <a:spcAft>
                <a:spcPts val="1200"/>
              </a:spcAft>
            </a:pPr>
            <a:r>
              <a:rPr lang="sv-SE" sz="3100" dirty="0">
                <a:solidFill>
                  <a:srgbClr val="FFFFFF"/>
                </a:solidFill>
                <a:latin typeface="Libre Franklin ExtraBold"/>
                <a:ea typeface="ヒラギノ角ゴ ProN W3"/>
                <a:cs typeface="Libre Franklin ExtraBold"/>
              </a:rPr>
              <a:t>Cirkatider:</a:t>
            </a:r>
          </a:p>
          <a:p>
            <a:pPr>
              <a:spcAft>
                <a:spcPts val="1200"/>
              </a:spcAft>
            </a:pPr>
            <a:r>
              <a:rPr lang="sv-SE" sz="3100" b="1" dirty="0">
                <a:solidFill>
                  <a:srgbClr val="FFFFFF"/>
                </a:solidFill>
                <a:latin typeface="Gill Sans"/>
                <a:ea typeface="ヒラギノ角ゴ ProN W3"/>
                <a:cs typeface="Libre Franklin ExtraBold"/>
              </a:rPr>
              <a:t>18:30-19:00 Återkoppling film &amp; nyheter</a:t>
            </a:r>
            <a:endParaRPr lang="sv-SE" sz="3100" b="1" dirty="0">
              <a:latin typeface="Gill Sans"/>
              <a:ea typeface="ヒラギノ角ゴ ProN W3"/>
              <a:cs typeface="Libre Franklin ExtraBold"/>
            </a:endParaRPr>
          </a:p>
          <a:p>
            <a:pPr>
              <a:spcAft>
                <a:spcPts val="1200"/>
              </a:spcAft>
            </a:pPr>
            <a:r>
              <a:rPr lang="sv-SE" sz="3100" b="1" dirty="0">
                <a:solidFill>
                  <a:srgbClr val="FFFFFF"/>
                </a:solidFill>
                <a:latin typeface="Gill Sans"/>
                <a:ea typeface="ヒラギノ角ゴ ProN W3"/>
                <a:cs typeface="Libre Franklin ExtraBold"/>
              </a:rPr>
              <a:t>19:00-19:10 PAUS</a:t>
            </a:r>
            <a:endParaRPr lang="en-US" sz="3100" b="1" dirty="0">
              <a:latin typeface="Gill Sans"/>
              <a:ea typeface="ヒラギノ角ゴ ProN W3"/>
              <a:cs typeface="Libre Franklin ExtraBold"/>
            </a:endParaRPr>
          </a:p>
          <a:p>
            <a:pPr>
              <a:spcAft>
                <a:spcPts val="1200"/>
              </a:spcAft>
            </a:pPr>
            <a:r>
              <a:rPr lang="sv-SE" sz="3100" b="1" dirty="0">
                <a:solidFill>
                  <a:srgbClr val="FFFFFF"/>
                </a:solidFill>
                <a:latin typeface="Gill Sans"/>
                <a:ea typeface="ヒラギノ角ゴ ProN W3"/>
                <a:cs typeface="Libre Franklin ExtraBold"/>
              </a:rPr>
              <a:t>19:10- 19:40</a:t>
            </a:r>
            <a:r>
              <a:rPr lang="sv-SE" sz="3100" b="1" dirty="0">
                <a:solidFill>
                  <a:schemeClr val="bg1"/>
                </a:solidFill>
                <a:latin typeface="Gill Sans"/>
                <a:ea typeface="ヒラギノ角ゴ ProN W3"/>
                <a:cs typeface="Libre Franklin ExtraBold"/>
              </a:rPr>
              <a:t> Kursledare inleder</a:t>
            </a:r>
            <a:endParaRPr lang="en-US" sz="3100" b="1" dirty="0">
              <a:solidFill>
                <a:schemeClr val="bg1"/>
              </a:solidFill>
              <a:latin typeface="Gill Sans"/>
              <a:ea typeface="ヒラギノ角ゴ ProN W3"/>
              <a:cs typeface="Libre Franklin ExtraBold"/>
            </a:endParaRPr>
          </a:p>
          <a:p>
            <a:pPr>
              <a:spcAft>
                <a:spcPts val="1200"/>
              </a:spcAft>
            </a:pPr>
            <a:r>
              <a:rPr lang="sv-SE" sz="3100" b="1" dirty="0">
                <a:solidFill>
                  <a:srgbClr val="FFFFFF"/>
                </a:solidFill>
                <a:latin typeface="Gill Sans"/>
                <a:ea typeface="ヒラギノ角ゴ ProN W3"/>
                <a:cs typeface="Libre Franklin ExtraBold"/>
              </a:rPr>
              <a:t>19:40- 20:10 Gruppdiskussioner</a:t>
            </a:r>
            <a:endParaRPr lang="en-US" sz="3100" b="1" dirty="0">
              <a:latin typeface="Gill Sans"/>
              <a:ea typeface="ヒラギノ角ゴ ProN W3"/>
              <a:cs typeface="Libre Franklin ExtraBold"/>
            </a:endParaRPr>
          </a:p>
          <a:p>
            <a:pPr>
              <a:spcAft>
                <a:spcPts val="1200"/>
              </a:spcAft>
            </a:pPr>
            <a:r>
              <a:rPr lang="sv-SE" sz="3100" b="1" dirty="0">
                <a:solidFill>
                  <a:srgbClr val="FFFFFF"/>
                </a:solidFill>
                <a:latin typeface="Gill Sans"/>
                <a:ea typeface="ヒラギノ角ゴ ProN W3"/>
                <a:cs typeface="Libre Franklin ExtraBold"/>
              </a:rPr>
              <a:t>20:10- 20:45 Återsamling och avslut </a:t>
            </a:r>
            <a:endParaRPr lang="sv-SE" sz="3100" b="1" dirty="0">
              <a:latin typeface="Gill Sans"/>
              <a:ea typeface="ヒラギノ角ゴ ProN W3"/>
              <a:cs typeface="Libre Franklin ExtraBold"/>
            </a:endParaRPr>
          </a:p>
          <a:p>
            <a:pPr>
              <a:spcAft>
                <a:spcPts val="1200"/>
              </a:spcAft>
            </a:pPr>
            <a:endParaRPr lang="sv-SE" sz="3100" b="1" dirty="0">
              <a:solidFill>
                <a:srgbClr val="FFFFFF"/>
              </a:solidFill>
              <a:latin typeface="Libre Franklin ExtraBold"/>
              <a:cs typeface="Libre Franklin ExtraBold"/>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ea typeface="ヒラギノ角ゴ ProN W3"/>
                <a:cs typeface="Libre Franklin Black"/>
                <a:sym typeface="Arial" panose="020B0604020202020204" pitchFamily="34" charset="0"/>
              </a:rPr>
              <a:t>Lyft </a:t>
            </a:r>
            <a:r>
              <a:rPr lang="en-US" altLang="sv-SE" sz="4000" err="1">
                <a:solidFill>
                  <a:srgbClr val="DA291C"/>
                </a:solidFill>
                <a:latin typeface="Libre Franklin Black"/>
                <a:ea typeface="ヒラギノ角ゴ ProN W3"/>
                <a:cs typeface="Libre Franklin Black"/>
                <a:sym typeface="Arial" panose="020B0604020202020204" pitchFamily="34" charset="0"/>
              </a:rPr>
              <a:t>fram</a:t>
            </a:r>
            <a:r>
              <a:rPr lang="en-US" altLang="sv-SE" sz="4000">
                <a:solidFill>
                  <a:srgbClr val="DA291C"/>
                </a:solidFill>
                <a:latin typeface="Libre Franklin Black"/>
                <a:ea typeface="ヒラギノ角ゴ ProN W3"/>
                <a:cs typeface="Libre Franklin Black"/>
                <a:sym typeface="Arial" panose="020B0604020202020204" pitchFamily="34" charset="0"/>
              </a:rPr>
              <a:t> </a:t>
            </a:r>
            <a:r>
              <a:rPr lang="en-US" altLang="sv-SE" sz="4000" err="1">
                <a:solidFill>
                  <a:srgbClr val="DA291C"/>
                </a:solidFill>
                <a:latin typeface="Libre Franklin Black"/>
                <a:ea typeface="ヒラギノ角ゴ ProN W3"/>
                <a:cs typeface="Libre Franklin Black"/>
                <a:sym typeface="Arial" panose="020B0604020202020204" pitchFamily="34" charset="0"/>
              </a:rPr>
              <a:t>och</a:t>
            </a:r>
            <a:r>
              <a:rPr lang="en-US" altLang="sv-SE" sz="4000">
                <a:solidFill>
                  <a:srgbClr val="DA291C"/>
                </a:solidFill>
                <a:latin typeface="Libre Franklin Black"/>
                <a:ea typeface="ヒラギノ角ゴ ProN W3"/>
                <a:cs typeface="Libre Franklin Black"/>
                <a:sym typeface="Arial" panose="020B0604020202020204" pitchFamily="34" charset="0"/>
              </a:rPr>
              <a:t> </a:t>
            </a:r>
            <a:r>
              <a:rPr lang="en-US" altLang="sv-SE" sz="4000" err="1">
                <a:solidFill>
                  <a:srgbClr val="DA291C"/>
                </a:solidFill>
                <a:latin typeface="Libre Franklin Black"/>
                <a:ea typeface="ヒラギノ角ゴ ProN W3"/>
                <a:cs typeface="Libre Franklin Black"/>
                <a:sym typeface="Arial" panose="020B0604020202020204" pitchFamily="34" charset="0"/>
              </a:rPr>
              <a:t>synliggör</a:t>
            </a:r>
            <a:endParaRPr lang="en-US" altLang="sv-SE" sz="4000">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ea typeface="ヒラギノ角ゴ ProN W3"/>
                <a:cs typeface="Libre Franklin Black"/>
                <a:sym typeface="Arial" panose="020B0604020202020204" pitchFamily="34" charset="0"/>
              </a:rPr>
              <a:t>Metod: </a:t>
            </a:r>
            <a:r>
              <a:rPr lang="en-US" altLang="sv-SE" sz="4000" err="1">
                <a:solidFill>
                  <a:schemeClr val="tx1"/>
                </a:solidFill>
                <a:latin typeface="Libre Franklin Black"/>
                <a:ea typeface="ヒラギノ角ゴ ProN W3"/>
                <a:cs typeface="Libre Franklin Black"/>
                <a:sym typeface="Arial" panose="020B0604020202020204" pitchFamily="34" charset="0"/>
              </a:rPr>
              <a:t>Här</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kan</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förtryckta</a:t>
            </a:r>
            <a:r>
              <a:rPr lang="en-US" altLang="sv-SE" sz="4000">
                <a:solidFill>
                  <a:schemeClr val="tx1"/>
                </a:solidFill>
                <a:latin typeface="Libre Franklin Black"/>
                <a:ea typeface="ヒラギノ角ゴ ProN W3"/>
                <a:cs typeface="Libre Franklin Black"/>
                <a:sym typeface="Arial" panose="020B0604020202020204" pitchFamily="34" charset="0"/>
              </a:rPr>
              <a:t> </a:t>
            </a:r>
            <a:br>
              <a:rPr lang="en-US" altLang="sv-SE" sz="4000">
                <a:solidFill>
                  <a:schemeClr val="tx1"/>
                </a:solidFill>
                <a:latin typeface="Libre Franklin Black"/>
                <a:ea typeface="ヒラギノ角ゴ ProN W3"/>
                <a:cs typeface="Libre Franklin Black"/>
                <a:sym typeface="Arial" panose="020B0604020202020204" pitchFamily="34" charset="0"/>
              </a:rPr>
            </a:br>
            <a:r>
              <a:rPr lang="en-US" altLang="sv-SE" sz="4000" err="1">
                <a:solidFill>
                  <a:schemeClr val="tx1"/>
                </a:solidFill>
                <a:latin typeface="Libre Franklin Black"/>
                <a:ea typeface="ヒラギノ角ゴ ProN W3"/>
                <a:cs typeface="Libre Franklin Black"/>
                <a:sym typeface="Arial" panose="020B0604020202020204" pitchFamily="34" charset="0"/>
              </a:rPr>
              <a:t>citat</a:t>
            </a:r>
            <a:r>
              <a:rPr lang="en-US" altLang="sv-SE" sz="4000">
                <a:solidFill>
                  <a:schemeClr val="tx1"/>
                </a:solidFill>
                <a:latin typeface="Libre Franklin Black"/>
                <a:ea typeface="ヒラギノ角ゴ ProN W3"/>
                <a:cs typeface="Libre Franklin Black"/>
                <a:sym typeface="Arial" panose="020B0604020202020204" pitchFamily="34" charset="0"/>
              </a:rPr>
              <a:t> delas </a:t>
            </a:r>
            <a:r>
              <a:rPr lang="en-US" altLang="sv-SE" sz="4000" err="1">
                <a:solidFill>
                  <a:schemeClr val="tx1"/>
                </a:solidFill>
                <a:latin typeface="Libre Franklin Black"/>
                <a:ea typeface="ヒラギノ角ゴ ProN W3"/>
                <a:cs typeface="Libre Franklin Black"/>
                <a:sym typeface="Arial" panose="020B0604020202020204" pitchFamily="34" charset="0"/>
              </a:rPr>
              <a:t>ut</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och</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läsas</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upp</a:t>
            </a:r>
            <a:r>
              <a:rPr lang="en-US" altLang="sv-SE" sz="4000">
                <a:solidFill>
                  <a:schemeClr val="tx1"/>
                </a:solidFill>
                <a:latin typeface="Libre Franklin Black"/>
                <a:ea typeface="ヒラギノ角ゴ ProN W3"/>
                <a:cs typeface="Libre Franklin Black"/>
                <a:sym typeface="Arial" panose="020B0604020202020204" pitchFamily="34" charset="0"/>
              </a:rPr>
              <a:t>. </a:t>
            </a:r>
            <a:br>
              <a:rPr lang="en-US" altLang="sv-SE" sz="4000">
                <a:solidFill>
                  <a:schemeClr val="tx1"/>
                </a:solidFill>
                <a:latin typeface="Libre Franklin Black"/>
                <a:ea typeface="ヒラギノ角ゴ ProN W3"/>
                <a:cs typeface="Libre Franklin Black"/>
                <a:sym typeface="Arial" panose="020B0604020202020204" pitchFamily="34" charset="0"/>
              </a:rPr>
            </a:br>
            <a:r>
              <a:rPr lang="en-US" altLang="sv-SE" sz="4000" err="1">
                <a:solidFill>
                  <a:schemeClr val="tx1"/>
                </a:solidFill>
                <a:latin typeface="Libre Franklin Black"/>
                <a:ea typeface="ヒラギノ角ゴ ProN W3"/>
                <a:cs typeface="Libre Franklin Black"/>
                <a:sym typeface="Arial" panose="020B0604020202020204" pitchFamily="34" charset="0"/>
              </a:rPr>
              <a:t>Övriga</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bekräftar</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och</a:t>
            </a:r>
            <a:r>
              <a:rPr lang="en-US" altLang="sv-SE" sz="4000">
                <a:solidFill>
                  <a:schemeClr val="tx1"/>
                </a:solidFill>
                <a:latin typeface="Libre Franklin Black"/>
                <a:ea typeface="ヒラギノ角ゴ ProN W3"/>
                <a:cs typeface="Libre Franklin Black"/>
                <a:sym typeface="Arial" panose="020B0604020202020204" pitchFamily="34" charset="0"/>
              </a:rPr>
              <a:t> </a:t>
            </a:r>
            <a:br>
              <a:rPr lang="en-US" altLang="sv-SE" sz="4000">
                <a:solidFill>
                  <a:schemeClr val="tx1"/>
                </a:solidFill>
                <a:latin typeface="Libre Franklin Black"/>
                <a:ea typeface="ヒラギノ角ゴ ProN W3"/>
                <a:cs typeface="Libre Franklin Black"/>
                <a:sym typeface="Arial" panose="020B0604020202020204" pitchFamily="34" charset="0"/>
              </a:rPr>
            </a:br>
            <a:r>
              <a:rPr lang="en-US" altLang="sv-SE" sz="4000" err="1">
                <a:solidFill>
                  <a:schemeClr val="tx1"/>
                </a:solidFill>
                <a:latin typeface="Libre Franklin Black"/>
                <a:ea typeface="ヒラギノ角ゴ ProN W3"/>
                <a:cs typeface="Libre Franklin Black"/>
                <a:sym typeface="Arial" panose="020B0604020202020204" pitchFamily="34" charset="0"/>
              </a:rPr>
              <a:t>lyfter</a:t>
            </a:r>
            <a:r>
              <a:rPr lang="en-US" altLang="sv-SE" sz="4000">
                <a:solidFill>
                  <a:schemeClr val="tx1"/>
                </a:solidFill>
                <a:latin typeface="Libre Franklin Black"/>
                <a:ea typeface="ヒラギノ角ゴ ProN W3"/>
                <a:cs typeface="Libre Franklin Black"/>
                <a:sym typeface="Arial" panose="020B0604020202020204" pitchFamily="34" charset="0"/>
              </a:rPr>
              <a:t> </a:t>
            </a:r>
            <a:r>
              <a:rPr lang="en-US" altLang="sv-SE" sz="4000" err="1">
                <a:solidFill>
                  <a:schemeClr val="tx1"/>
                </a:solidFill>
                <a:latin typeface="Libre Franklin Black"/>
                <a:ea typeface="ヒラギノ角ゴ ProN W3"/>
                <a:cs typeface="Libre Franklin Black"/>
                <a:sym typeface="Arial" panose="020B0604020202020204" pitchFamily="34" charset="0"/>
              </a:rPr>
              <a:t>personen</a:t>
            </a:r>
            <a:r>
              <a:rPr lang="en-US" altLang="sv-SE" sz="4000">
                <a:solidFill>
                  <a:schemeClr val="tx1"/>
                </a:solidFill>
                <a:latin typeface="Libre Franklin Black"/>
                <a:ea typeface="ヒラギノ角ゴ ProN W3"/>
                <a:cs typeface="Libre Franklin Black"/>
                <a:sym typeface="Arial" panose="020B0604020202020204" pitchFamily="34" charset="0"/>
              </a:rPr>
              <a:t>. </a:t>
            </a:r>
            <a:endParaRPr lang="en-US" altLang="sv-SE" sz="400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a:lnSpc>
                <a:spcPct val="90000"/>
              </a:lnSpc>
              <a:spcAft>
                <a:spcPts val="1200"/>
              </a:spcAft>
            </a:pPr>
            <a:r>
              <a:rPr lang="en-US" altLang="sv-SE" sz="4000">
                <a:solidFill>
                  <a:srgbClr val="DA291C"/>
                </a:solidFill>
                <a:latin typeface="Libre Franklin Black"/>
                <a:ea typeface="ヒラギノ角ゴ ProN W3"/>
                <a:cs typeface="Libre Franklin Black"/>
                <a:sym typeface="Arial" panose="020B0604020202020204" pitchFamily="34" charset="0"/>
              </a:rPr>
              <a:t> Lyft </a:t>
            </a:r>
            <a:r>
              <a:rPr lang="en-US" altLang="sv-SE" sz="4000" err="1">
                <a:solidFill>
                  <a:srgbClr val="DA291C"/>
                </a:solidFill>
                <a:latin typeface="Libre Franklin Black"/>
                <a:ea typeface="ヒラギノ角ゴ ProN W3"/>
                <a:cs typeface="Libre Franklin Black"/>
                <a:sym typeface="Arial" panose="020B0604020202020204" pitchFamily="34" charset="0"/>
              </a:rPr>
              <a:t>fram</a:t>
            </a:r>
            <a:r>
              <a:rPr lang="en-US" altLang="sv-SE" sz="4000">
                <a:solidFill>
                  <a:srgbClr val="DA291C"/>
                </a:solidFill>
                <a:latin typeface="Libre Franklin Black"/>
                <a:ea typeface="ヒラギノ角ゴ ProN W3"/>
                <a:cs typeface="Libre Franklin Black"/>
                <a:sym typeface="Arial" panose="020B0604020202020204" pitchFamily="34" charset="0"/>
              </a:rPr>
              <a:t> </a:t>
            </a:r>
            <a:r>
              <a:rPr lang="en-US" altLang="sv-SE" sz="4000" err="1">
                <a:solidFill>
                  <a:srgbClr val="DA291C"/>
                </a:solidFill>
                <a:latin typeface="Libre Franklin Black"/>
                <a:ea typeface="ヒラギノ角ゴ ProN W3"/>
                <a:cs typeface="Libre Franklin Black"/>
                <a:sym typeface="Arial" panose="020B0604020202020204" pitchFamily="34" charset="0"/>
              </a:rPr>
              <a:t>och</a:t>
            </a:r>
            <a:r>
              <a:rPr lang="en-US" altLang="sv-SE" sz="4000">
                <a:solidFill>
                  <a:srgbClr val="DA291C"/>
                </a:solidFill>
                <a:latin typeface="Libre Franklin Black"/>
                <a:ea typeface="ヒラギノ角ゴ ProN W3"/>
                <a:cs typeface="Libre Franklin Black"/>
                <a:sym typeface="Arial" panose="020B0604020202020204" pitchFamily="34" charset="0"/>
              </a:rPr>
              <a:t> </a:t>
            </a:r>
            <a:r>
              <a:rPr lang="en-US" altLang="sv-SE" sz="4000" err="1">
                <a:solidFill>
                  <a:srgbClr val="DA291C"/>
                </a:solidFill>
                <a:latin typeface="Libre Franklin Black"/>
                <a:ea typeface="ヒラギノ角ゴ ProN W3"/>
                <a:cs typeface="Libre Franklin Black"/>
                <a:sym typeface="Arial" panose="020B0604020202020204" pitchFamily="34" charset="0"/>
              </a:rPr>
              <a:t>synliggör</a:t>
            </a:r>
            <a:endParaRPr lang="sv-SE">
              <a:ea typeface="ヒラギノ角ゴ ProN W3"/>
            </a:endParaRPr>
          </a:p>
          <a:p>
            <a:pPr eaLnBrk="1" hangingPunct="1">
              <a:lnSpc>
                <a:spcPct val="90000"/>
              </a:lnSpc>
              <a:spcAft>
                <a:spcPts val="1200"/>
              </a:spcAft>
              <a:buSzPct val="125000"/>
            </a:pPr>
            <a:r>
              <a:rPr lang="en-US" altLang="sv-SE" sz="4000">
                <a:solidFill>
                  <a:srgbClr val="DA291C"/>
                </a:solidFill>
                <a:latin typeface="Libre Franklin Black"/>
                <a:ea typeface="ヒラギノ角ゴ ProN W3"/>
                <a:cs typeface="Libre Franklin Black"/>
                <a:sym typeface="Arial" panose="020B0604020202020204" pitchFamily="34" charset="0"/>
              </a:rPr>
              <a:t>Tala till </a:t>
            </a:r>
            <a:r>
              <a:rPr lang="en-US" altLang="sv-SE" sz="4000" err="1">
                <a:solidFill>
                  <a:srgbClr val="DA291C"/>
                </a:solidFill>
                <a:latin typeface="Libre Franklin Black"/>
                <a:ea typeface="ヒラギノ角ゴ ProN W3"/>
                <a:cs typeface="Libre Franklin Black"/>
                <a:sym typeface="Arial" panose="020B0604020202020204" pitchFamily="34" charset="0"/>
              </a:rPr>
              <a:t>punkt</a:t>
            </a:r>
            <a:br>
              <a:rPr lang="en-US" altLang="sv-SE" sz="4000">
                <a:latin typeface="Libre Franklin Black"/>
                <a:cs typeface="Libre Franklin Black"/>
              </a:rPr>
            </a:br>
            <a:r>
              <a:rPr lang="en-US" altLang="sv-SE" sz="4000">
                <a:solidFill>
                  <a:schemeClr val="tx1"/>
                </a:solidFill>
                <a:latin typeface="Libre Franklin Black"/>
                <a:ea typeface="ヒラギノ角ゴ ProN W3"/>
                <a:cs typeface="Libre Franklin Black"/>
              </a:rPr>
              <a:t> </a:t>
            </a:r>
            <a:endParaRPr lang="en-US" altLang="sv-SE" sz="4000">
              <a:solidFill>
                <a:schemeClr val="tx1"/>
              </a:solidFill>
              <a:latin typeface="Libre Franklin Black"/>
              <a:ea typeface="ヒラギノ角ゴ ProN W3"/>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ea typeface="ヒラギノ角ゴ ProN W3"/>
                <a:cs typeface="Libre Franklin Black"/>
                <a:sym typeface="Arial" panose="020B0604020202020204" pitchFamily="34" charset="0"/>
              </a:rPr>
              <a:t>Lyft </a:t>
            </a:r>
            <a:r>
              <a:rPr lang="en-US" altLang="sv-SE" sz="4000" err="1">
                <a:solidFill>
                  <a:srgbClr val="DA291C"/>
                </a:solidFill>
                <a:latin typeface="Libre Franklin Black"/>
                <a:ea typeface="ヒラギノ角ゴ ProN W3"/>
                <a:cs typeface="Libre Franklin Black"/>
                <a:sym typeface="Arial" panose="020B0604020202020204" pitchFamily="34" charset="0"/>
              </a:rPr>
              <a:t>fram</a:t>
            </a:r>
            <a:r>
              <a:rPr lang="en-US" altLang="sv-SE" sz="4000">
                <a:solidFill>
                  <a:srgbClr val="DA291C"/>
                </a:solidFill>
                <a:latin typeface="Libre Franklin Black"/>
                <a:ea typeface="ヒラギノ角ゴ ProN W3"/>
                <a:cs typeface="Libre Franklin Black"/>
                <a:sym typeface="Arial" panose="020B0604020202020204" pitchFamily="34" charset="0"/>
              </a:rPr>
              <a:t> </a:t>
            </a:r>
            <a:r>
              <a:rPr lang="en-US" altLang="sv-SE" sz="4000" err="1">
                <a:solidFill>
                  <a:srgbClr val="DA291C"/>
                </a:solidFill>
                <a:latin typeface="Libre Franklin Black"/>
                <a:ea typeface="ヒラギノ角ゴ ProN W3"/>
                <a:cs typeface="Libre Franklin Black"/>
                <a:sym typeface="Arial" panose="020B0604020202020204" pitchFamily="34" charset="0"/>
              </a:rPr>
              <a:t>och</a:t>
            </a:r>
            <a:r>
              <a:rPr lang="en-US" altLang="sv-SE" sz="4000">
                <a:solidFill>
                  <a:srgbClr val="DA291C"/>
                </a:solidFill>
                <a:latin typeface="Libre Franklin Black"/>
                <a:ea typeface="ヒラギノ角ゴ ProN W3"/>
                <a:cs typeface="Libre Franklin Black"/>
                <a:sym typeface="Arial" panose="020B0604020202020204" pitchFamily="34" charset="0"/>
              </a:rPr>
              <a:t> </a:t>
            </a:r>
            <a:r>
              <a:rPr lang="en-US" altLang="sv-SE" sz="4000" err="1">
                <a:solidFill>
                  <a:srgbClr val="DA291C"/>
                </a:solidFill>
                <a:latin typeface="Libre Franklin Black"/>
                <a:ea typeface="ヒラギノ角ゴ ProN W3"/>
                <a:cs typeface="Libre Franklin Black"/>
                <a:sym typeface="Arial" panose="020B0604020202020204" pitchFamily="34" charset="0"/>
              </a:rPr>
              <a:t>synliggör</a:t>
            </a:r>
            <a:endParaRPr lang="en-US" altLang="sv-SE" sz="4000" err="1">
              <a:solidFill>
                <a:srgbClr val="DA291C"/>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Tala till punkt</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Dokumentera dig själv</a:t>
            </a:r>
          </a:p>
          <a:p>
            <a:pPr eaLnBrk="1" hangingPunct="1">
              <a:lnSpc>
                <a:spcPct val="90000"/>
              </a:lnSpc>
              <a:spcAft>
                <a:spcPts val="1200"/>
              </a:spcAft>
              <a:buSzPct val="125000"/>
            </a:pPr>
            <a:endParaRPr lang="en-US" altLang="sv-SE" sz="4000">
              <a:latin typeface="Libre Franklin Black"/>
              <a:cs typeface="Libre Franklin Black"/>
            </a:endParaRPr>
          </a:p>
          <a:p>
            <a:pPr>
              <a:lnSpc>
                <a:spcPct val="90000"/>
              </a:lnSpc>
              <a:spcAft>
                <a:spcPts val="1200"/>
              </a:spcAft>
            </a:pPr>
            <a:endParaRPr lang="en-US" altLang="sv-SE" sz="4000">
              <a:latin typeface="Libre Franklin Black"/>
              <a:cs typeface="Libre Franklin Black"/>
            </a:endParaRPr>
          </a:p>
          <a:p>
            <a:pPr>
              <a:lnSpc>
                <a:spcPct val="90000"/>
              </a:lnSpc>
              <a:spcAft>
                <a:spcPts val="1200"/>
              </a:spcAft>
            </a:pPr>
            <a:br>
              <a:rPr lang="en-US" altLang="sv-SE" sz="4000">
                <a:latin typeface="Libre Franklin Black"/>
                <a:cs typeface="Libre Franklin Black"/>
              </a:rPr>
            </a:br>
            <a:endParaRPr lang="en-US" altLang="sv-SE" sz="400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Lyft fram och synliggör</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Tala till punkt</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Dokumentera dig själv</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Var stolt över ditt arbete</a:t>
            </a:r>
          </a:p>
          <a:p>
            <a:pPr eaLnBrk="1" hangingPunct="1">
              <a:lnSpc>
                <a:spcPct val="90000"/>
              </a:lnSpc>
              <a:spcAft>
                <a:spcPts val="1200"/>
              </a:spcAft>
              <a:buSzPct val="125000"/>
            </a:pPr>
            <a:br>
              <a:rPr lang="en-US" altLang="sv-SE" sz="4000">
                <a:solidFill>
                  <a:srgbClr val="DA291C"/>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Lyft fram och synliggör</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Tala till punkt</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Dokumentera dig själv</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Var stolt över ditt arbete</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Lita på dina känslor</a:t>
            </a:r>
          </a:p>
          <a:p>
            <a:pPr eaLnBrk="1" hangingPunct="1">
              <a:lnSpc>
                <a:spcPct val="90000"/>
              </a:lnSpc>
              <a:spcAft>
                <a:spcPts val="1200"/>
              </a:spcAft>
              <a:buSzPct val="125000"/>
            </a:pPr>
            <a:endParaRPr lang="en-US" altLang="sv-SE" sz="4000">
              <a:solidFill>
                <a:srgbClr val="DA291C"/>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rgbClr val="DA291C"/>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Lyft fram och synliggör</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Tala till punkt</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Dokumentera dig själv</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Var stolt över ditt arbete</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Lita på dina känslor</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Skaffa ett nätverk</a:t>
            </a:r>
          </a:p>
          <a:p>
            <a:pPr eaLnBrk="1" hangingPunct="1">
              <a:lnSpc>
                <a:spcPct val="90000"/>
              </a:lnSpc>
              <a:spcAft>
                <a:spcPts val="1200"/>
              </a:spcAft>
              <a:buSzPct val="125000"/>
            </a:pPr>
            <a:endParaRPr lang="en-US" altLang="sv-SE" sz="4000">
              <a:solidFill>
                <a:srgbClr val="DA291C"/>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rgbClr val="DA291C"/>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TIPS TILL KVINNOR!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Lyft fram och synliggör</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Tala till punkt</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Dokumentera dig själv</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Var stolt över ditt arbete</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Lita på dina känslor</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Skaffa ett nätverk</a:t>
            </a:r>
          </a:p>
          <a:p>
            <a:pPr eaLnBrk="1" hangingPunct="1">
              <a:lnSpc>
                <a:spcPct val="90000"/>
              </a:lnSpc>
              <a:spcAft>
                <a:spcPts val="1200"/>
              </a:spcAft>
              <a:buSzPct val="125000"/>
            </a:pPr>
            <a:r>
              <a:rPr lang="en-US" altLang="sv-SE" sz="4000">
                <a:solidFill>
                  <a:srgbClr val="DA291C"/>
                </a:solidFill>
                <a:latin typeface="Libre Franklin Black"/>
                <a:cs typeface="Libre Franklin Black"/>
                <a:sym typeface="Arial" panose="020B0604020202020204" pitchFamily="34" charset="0"/>
              </a:rPr>
              <a:t>Feministiskt självförsvar</a:t>
            </a:r>
          </a:p>
          <a:p>
            <a:pPr eaLnBrk="1" hangingPunct="1">
              <a:lnSpc>
                <a:spcPct val="90000"/>
              </a:lnSpc>
              <a:spcAft>
                <a:spcPts val="1200"/>
              </a:spcAft>
              <a:buSzPct val="125000"/>
            </a:pPr>
            <a:endParaRPr lang="en-US" altLang="sv-SE" sz="4000">
              <a:solidFill>
                <a:srgbClr val="DA291C"/>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rgbClr val="DA291C"/>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Överordnade,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Överordnade, Ointresserade,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574800" y="993274"/>
            <a:ext cx="7772400" cy="5272059"/>
          </a:xfrm>
          <a:prstGeom prst="rect">
            <a:avLst/>
          </a:prstGeom>
          <a:noFill/>
          <a:ln w="9525">
            <a:noFill/>
            <a:miter lim="800000"/>
            <a:headEnd/>
            <a:tailEnd/>
          </a:ln>
        </p:spPr>
        <p:txBody>
          <a:bodyPr lIns="91440" tIns="45720" rIns="91440" bIns="45720" anchor="t">
            <a:prstTxWarp prst="textNoShape">
              <a:avLst/>
            </a:prstTxWarp>
          </a:bodyPr>
          <a:lstStyle/>
          <a:p>
            <a:r>
              <a:rPr lang="sv-SE" sz="5500" dirty="0">
                <a:solidFill>
                  <a:schemeClr val="bg1"/>
                </a:solidFill>
                <a:latin typeface="Libre Franklin Black"/>
                <a:ea typeface="Libre Franklin Black" charset="0"/>
                <a:cs typeface="Libre Franklin Black" charset="0"/>
              </a:rPr>
              <a:t>Återkoppling</a:t>
            </a:r>
          </a:p>
        </p:txBody>
      </p:sp>
      <p:sp>
        <p:nvSpPr>
          <p:cNvPr id="3076" name="textruta 1"/>
          <p:cNvSpPr txBox="1">
            <a:spLocks noChangeArrowheads="1"/>
          </p:cNvSpPr>
          <p:nvPr/>
        </p:nvSpPr>
        <p:spPr bwMode="auto">
          <a:xfrm>
            <a:off x="1579513" y="2794825"/>
            <a:ext cx="5083508" cy="4016484"/>
          </a:xfrm>
          <a:prstGeom prst="rect">
            <a:avLst/>
          </a:prstGeom>
          <a:noFill/>
          <a:ln w="9525">
            <a:noFill/>
            <a:miter lim="800000"/>
            <a:headEnd/>
            <a:tailEnd/>
          </a:ln>
        </p:spPr>
        <p:txBody>
          <a:bodyPr wrap="none" lIns="91440" tIns="45720" rIns="91440" bIns="45720" anchor="t">
            <a:prstTxWarp prst="textNoShape">
              <a:avLst/>
            </a:prstTxWarp>
            <a:spAutoFit/>
          </a:bodyPr>
          <a:lstStyle/>
          <a:p>
            <a:pPr>
              <a:spcAft>
                <a:spcPts val="1200"/>
              </a:spcAft>
            </a:pPr>
            <a:r>
              <a:rPr lang="sv-SE" sz="3600" b="1" dirty="0">
                <a:solidFill>
                  <a:srgbClr val="FFFFFF"/>
                </a:solidFill>
                <a:latin typeface="Libre Franklin SemiBold"/>
                <a:ea typeface="ヒラギノ角ゴ ProN W3"/>
              </a:rPr>
              <a:t>Jämställd film</a:t>
            </a:r>
            <a:endParaRPr lang="sv-SE" sz="3600" b="1">
              <a:latin typeface="Libre Franklin SemiBold"/>
              <a:ea typeface="ヒラギノ角ゴ ProN W3"/>
            </a:endParaRPr>
          </a:p>
          <a:p>
            <a:pPr>
              <a:spcAft>
                <a:spcPts val="1200"/>
              </a:spcAft>
            </a:pPr>
            <a:r>
              <a:rPr lang="sv-SE" sz="3600" b="1" dirty="0">
                <a:solidFill>
                  <a:srgbClr val="FFFFFF"/>
                </a:solidFill>
                <a:latin typeface="Libre Franklin SemiBold"/>
                <a:ea typeface="ヒラギノ角ゴ ProN W3"/>
                <a:cs typeface="Libre Franklin ExtraBold"/>
              </a:rPr>
              <a:t>Jämställda nyheter</a:t>
            </a:r>
            <a:endParaRPr lang="sv-SE" sz="3600" b="1">
              <a:latin typeface="Libre Franklin SemiBold"/>
              <a:ea typeface="ヒラギノ角ゴ ProN W3"/>
              <a:cs typeface="Libre Franklin ExtraBold"/>
            </a:endParaRPr>
          </a:p>
          <a:p>
            <a:pPr>
              <a:spcAft>
                <a:spcPts val="1200"/>
              </a:spcAft>
            </a:pPr>
            <a:endParaRPr lang="sv-SE" sz="4000" dirty="0">
              <a:solidFill>
                <a:srgbClr val="FFFFFF"/>
              </a:solidFill>
              <a:latin typeface="Libre Franklin ExtraBold"/>
              <a:ea typeface="ヒラギノ角ゴ ProN W3"/>
              <a:cs typeface="Libre Franklin ExtraBold"/>
            </a:endParaRPr>
          </a:p>
          <a:p>
            <a:pPr>
              <a:spcAft>
                <a:spcPts val="1200"/>
              </a:spcAft>
            </a:pPr>
            <a:r>
              <a:rPr lang="sv-SE" sz="3100" b="1" dirty="0">
                <a:solidFill>
                  <a:srgbClr val="FFFFFF"/>
                </a:solidFill>
                <a:latin typeface="Gill Sans"/>
                <a:ea typeface="ヒラギノ角ゴ ProN W3"/>
                <a:cs typeface="Libre Franklin ExtraBold"/>
              </a:rPr>
              <a:t>- Vad har ni sett?</a:t>
            </a:r>
          </a:p>
          <a:p>
            <a:pPr>
              <a:spcAft>
                <a:spcPts val="1200"/>
              </a:spcAft>
            </a:pPr>
            <a:r>
              <a:rPr lang="sv-SE" sz="3100" b="1" dirty="0">
                <a:solidFill>
                  <a:srgbClr val="FFFFFF"/>
                </a:solidFill>
                <a:latin typeface="Gill Sans"/>
                <a:ea typeface="ヒラギノ角ゴ ProN W3"/>
                <a:cs typeface="Libre Franklin ExtraBold"/>
              </a:rPr>
              <a:t>- Hur kan detta påverka oss? </a:t>
            </a:r>
            <a:endParaRPr lang="sv-SE" dirty="0"/>
          </a:p>
          <a:p>
            <a:pPr>
              <a:spcAft>
                <a:spcPts val="1200"/>
              </a:spcAft>
            </a:pPr>
            <a:endParaRPr lang="sv-SE" sz="3100" b="1" dirty="0">
              <a:solidFill>
                <a:srgbClr val="FFFFFF"/>
              </a:solidFill>
              <a:latin typeface="Libre Franklin ExtraBold"/>
              <a:cs typeface="Libre Franklin ExtraBold"/>
            </a:endParaRPr>
          </a:p>
        </p:txBody>
      </p:sp>
    </p:spTree>
    <p:extLst>
      <p:ext uri="{BB962C8B-B14F-4D97-AF65-F5344CB8AC3E}">
        <p14:creationId xmlns:p14="http://schemas.microsoft.com/office/powerpoint/2010/main" val="78656264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Överordnade, Ointresserade,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Både privligerade och begränsade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Överordnade, Ointresserade,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Både privligerade och begränsade,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Överordnade, Ointresserade,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Både privligerade och begränsade,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Feminist? Bekräftelsebehov, </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Överordnade, Ointresserade,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Både privligerade och begränsade,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Feminist? Bekräftelsebehov,</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Lojalitet? </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GEMENSAMT ANSVAR</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bg1"/>
                </a:solidFill>
                <a:latin typeface="Libre Franklin Black"/>
                <a:cs typeface="Libre Franklin Black"/>
                <a:sym typeface="Arial" panose="020B0604020202020204" pitchFamily="34" charset="0"/>
              </a:rPr>
              <a:t>MÄN I VÄNSTERPARTIET</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Överordnade, Ointresserade,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Både privligerade och begränsade,</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Feminist? Bekräftelsebehov,</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Lojalitet? Patriarkalt samhälle. </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Skippa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informella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nätverk</a:t>
            </a:r>
            <a:endParaRPr lang="en-US" altLang="sv-SE" sz="4000" dirty="0" err="1">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rgbClr val="DA291C"/>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rgbClr val="DA291C"/>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dirty="0">
                <a:latin typeface="Libre Franklin Black"/>
                <a:cs typeface="Libre Franklin Black"/>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dirty="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Skippa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informella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nätverk</a:t>
            </a:r>
            <a:endParaRPr lang="en-US" altLang="sv-SE" sz="4000" dirty="0" err="1">
              <a:solidFill>
                <a:schemeClr val="tx1"/>
              </a:solidFill>
              <a:latin typeface="Libre Franklin Black"/>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Tänk</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efter</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i="1" dirty="0" err="1">
                <a:solidFill>
                  <a:schemeClr val="tx1"/>
                </a:solidFill>
                <a:latin typeface="Libre Franklin Black"/>
                <a:ea typeface="ヒラギノ角ゴ ProN W3"/>
                <a:cs typeface="Libre Franklin Black"/>
                <a:sym typeface="Arial" panose="020B0604020202020204" pitchFamily="34" charset="0"/>
              </a:rPr>
              <a:t>innan</a:t>
            </a:r>
            <a:r>
              <a:rPr lang="en-US" altLang="sv-SE" sz="4000" dirty="0">
                <a:solidFill>
                  <a:schemeClr val="tx1"/>
                </a:solidFill>
                <a:latin typeface="Libre Franklin Black"/>
                <a:ea typeface="ヒラギノ角ゴ ProN W3"/>
                <a:cs typeface="Libre Franklin Black"/>
                <a:sym typeface="Arial" panose="020B0604020202020204" pitchFamily="34" charset="0"/>
              </a:rPr>
              <a:t> du </a:t>
            </a:r>
            <a:r>
              <a:rPr lang="en-US" altLang="sv-SE" sz="4000" dirty="0" err="1">
                <a:solidFill>
                  <a:schemeClr val="tx1"/>
                </a:solidFill>
                <a:latin typeface="Libre Franklin Black"/>
                <a:ea typeface="ヒラギノ角ゴ ProN W3"/>
                <a:cs typeface="Libre Franklin Black"/>
                <a:sym typeface="Arial" panose="020B0604020202020204" pitchFamily="34" charset="0"/>
              </a:rPr>
              <a:t>pratar</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dirty="0">
                <a:latin typeface="Libre Franklin Black"/>
                <a:cs typeface="Libre Franklin Black"/>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dirty="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Skippa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informella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nätverk</a:t>
            </a:r>
            <a:endParaRPr lang="en-US" altLang="sv-SE" sz="4000" dirty="0" err="1">
              <a:solidFill>
                <a:schemeClr val="tx1"/>
              </a:solidFill>
              <a:latin typeface="Libre Franklin Black"/>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Tänk</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efter</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i="1" dirty="0" err="1">
                <a:solidFill>
                  <a:schemeClr val="tx1"/>
                </a:solidFill>
                <a:latin typeface="Libre Franklin Black"/>
                <a:ea typeface="ヒラギノ角ゴ ProN W3"/>
                <a:cs typeface="Libre Franklin Black"/>
                <a:sym typeface="Arial" panose="020B0604020202020204" pitchFamily="34" charset="0"/>
              </a:rPr>
              <a:t>innan</a:t>
            </a:r>
            <a:r>
              <a:rPr lang="en-US" altLang="sv-SE" sz="4000" i="1"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a:solidFill>
                  <a:schemeClr val="tx1"/>
                </a:solidFill>
                <a:latin typeface="Libre Franklin Black"/>
                <a:ea typeface="ヒラギノ角ゴ ProN W3"/>
                <a:cs typeface="Libre Franklin Black"/>
                <a:sym typeface="Arial" panose="020B0604020202020204" pitchFamily="34" charset="0"/>
              </a:rPr>
              <a:t>du </a:t>
            </a:r>
            <a:r>
              <a:rPr lang="en-US" altLang="sv-SE" sz="4000" dirty="0" err="1">
                <a:solidFill>
                  <a:schemeClr val="tx1"/>
                </a:solidFill>
                <a:latin typeface="Libre Franklin Black"/>
                <a:ea typeface="ヒラギノ角ゴ ProN W3"/>
                <a:cs typeface="Libre Franklin Black"/>
                <a:sym typeface="Arial" panose="020B0604020202020204" pitchFamily="34" charset="0"/>
              </a:rPr>
              <a:t>pratar</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Lyssna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noga</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dirty="0">
                <a:latin typeface="Libre Franklin Black"/>
                <a:cs typeface="Libre Franklin Black"/>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dirty="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Skippa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informella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nätverk</a:t>
            </a:r>
            <a:endParaRPr lang="en-US" altLang="sv-SE" sz="4000" dirty="0" err="1">
              <a:solidFill>
                <a:schemeClr val="tx1"/>
              </a:solidFill>
              <a:latin typeface="Libre Franklin Black"/>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Tänk</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efter</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i="1" dirty="0" err="1">
                <a:solidFill>
                  <a:schemeClr val="tx1"/>
                </a:solidFill>
                <a:latin typeface="Libre Franklin Black"/>
                <a:ea typeface="ヒラギノ角ゴ ProN W3"/>
                <a:cs typeface="Libre Franklin Black"/>
                <a:sym typeface="Arial" panose="020B0604020202020204" pitchFamily="34" charset="0"/>
              </a:rPr>
              <a:t>innan</a:t>
            </a:r>
            <a:r>
              <a:rPr lang="en-US" altLang="sv-SE" sz="4000" dirty="0">
                <a:solidFill>
                  <a:schemeClr val="tx1"/>
                </a:solidFill>
                <a:latin typeface="Libre Franklin Black"/>
                <a:ea typeface="ヒラギノ角ゴ ProN W3"/>
                <a:cs typeface="Libre Franklin Black"/>
                <a:sym typeface="Arial" panose="020B0604020202020204" pitchFamily="34" charset="0"/>
              </a:rPr>
              <a:t> du </a:t>
            </a:r>
            <a:r>
              <a:rPr lang="en-US" altLang="sv-SE" sz="4000" dirty="0" err="1">
                <a:solidFill>
                  <a:schemeClr val="tx1"/>
                </a:solidFill>
                <a:latin typeface="Libre Franklin Black"/>
                <a:ea typeface="ヒラギノ角ゴ ProN W3"/>
                <a:cs typeface="Libre Franklin Black"/>
                <a:sym typeface="Arial" panose="020B0604020202020204" pitchFamily="34" charset="0"/>
              </a:rPr>
              <a:t>pratar</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Lyssna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noga</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Bryt</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könsrollerna</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dirty="0">
                <a:latin typeface="Libre Franklin Black"/>
                <a:cs typeface="Libre Franklin Black"/>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dirty="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Skippa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informella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nätverk</a:t>
            </a:r>
            <a:endParaRPr lang="en-US" altLang="sv-SE" sz="4000" dirty="0" err="1">
              <a:solidFill>
                <a:schemeClr val="tx1"/>
              </a:solidFill>
              <a:latin typeface="Libre Franklin Black"/>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Tänk</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efter</a:t>
            </a:r>
            <a:r>
              <a:rPr lang="en-US" altLang="sv-SE" sz="4000" i="1" dirty="0">
                <a:solidFill>
                  <a:schemeClr val="tx1"/>
                </a:solidFill>
                <a:latin typeface="Libre Franklin Black"/>
                <a:ea typeface="ヒラギノ角ゴ ProN W3"/>
                <a:cs typeface="Libre Franklin Black"/>
                <a:sym typeface="Arial" panose="020B0604020202020204" pitchFamily="34" charset="0"/>
              </a:rPr>
              <a:t> </a:t>
            </a:r>
            <a:r>
              <a:rPr lang="en-US" altLang="sv-SE" sz="4000" i="1" dirty="0" err="1">
                <a:solidFill>
                  <a:schemeClr val="tx1"/>
                </a:solidFill>
                <a:latin typeface="Libre Franklin Black"/>
                <a:ea typeface="ヒラギノ角ゴ ProN W3"/>
                <a:cs typeface="Libre Franklin Black"/>
                <a:sym typeface="Arial" panose="020B0604020202020204" pitchFamily="34" charset="0"/>
              </a:rPr>
              <a:t>innan</a:t>
            </a:r>
            <a:r>
              <a:rPr lang="en-US" altLang="sv-SE" sz="4000" i="1"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a:solidFill>
                  <a:schemeClr val="tx1"/>
                </a:solidFill>
                <a:latin typeface="Libre Franklin Black"/>
                <a:ea typeface="ヒラギノ角ゴ ProN W3"/>
                <a:cs typeface="Libre Franklin Black"/>
                <a:sym typeface="Arial" panose="020B0604020202020204" pitchFamily="34" charset="0"/>
              </a:rPr>
              <a:t>du </a:t>
            </a:r>
            <a:r>
              <a:rPr lang="en-US" altLang="sv-SE" sz="4000" dirty="0" err="1">
                <a:solidFill>
                  <a:schemeClr val="tx1"/>
                </a:solidFill>
                <a:latin typeface="Libre Franklin Black"/>
                <a:ea typeface="ヒラギノ角ゴ ProN W3"/>
                <a:cs typeface="Libre Franklin Black"/>
                <a:sym typeface="Arial" panose="020B0604020202020204" pitchFamily="34" charset="0"/>
              </a:rPr>
              <a:t>pratar</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Lyssna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noga</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Bryt</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könsrollerna</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Läs</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feministisk</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litteratur</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dirty="0">
                <a:latin typeface="Libre Franklin Black"/>
                <a:cs typeface="Libre Franklin Black"/>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dirty="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SEPARATISM</a:t>
            </a:r>
          </a:p>
        </p:txBody>
      </p:sp>
      <p:sp>
        <p:nvSpPr>
          <p:cNvPr id="4" name="Rubrik 1"/>
          <p:cNvSpPr txBox="1">
            <a:spLocks noChangeArrowheads="1"/>
          </p:cNvSpPr>
          <p:nvPr/>
        </p:nvSpPr>
        <p:spPr bwMode="auto">
          <a:xfrm>
            <a:off x="946672" y="30480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lIns="91440" tIns="45720" rIns="91440" bIns="45720" anchor="t">
            <a:prstTxWarp prst="textNoShape">
              <a:avLst/>
            </a:prstTxWarp>
          </a:bodyPr>
          <a:lstStyle/>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Skippa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informella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nätverk</a:t>
            </a:r>
            <a:endParaRPr lang="en-US" altLang="sv-SE" sz="4000" dirty="0" err="1">
              <a:solidFill>
                <a:schemeClr val="tx1"/>
              </a:solidFill>
              <a:latin typeface="Libre Franklin Black"/>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Tänk</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efter</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i="1" dirty="0" err="1">
                <a:solidFill>
                  <a:schemeClr val="tx1"/>
                </a:solidFill>
                <a:latin typeface="Libre Franklin Black"/>
                <a:ea typeface="ヒラギノ角ゴ ProN W3"/>
                <a:cs typeface="Libre Franklin Black"/>
                <a:sym typeface="Arial" panose="020B0604020202020204" pitchFamily="34" charset="0"/>
              </a:rPr>
              <a:t>innan</a:t>
            </a:r>
            <a:r>
              <a:rPr lang="en-US" altLang="sv-SE" sz="4000" dirty="0">
                <a:solidFill>
                  <a:schemeClr val="tx1"/>
                </a:solidFill>
                <a:latin typeface="Libre Franklin Black"/>
                <a:ea typeface="ヒラギノ角ゴ ProN W3"/>
                <a:cs typeface="Libre Franklin Black"/>
                <a:sym typeface="Arial" panose="020B0604020202020204" pitchFamily="34" charset="0"/>
              </a:rPr>
              <a:t> du </a:t>
            </a:r>
            <a:r>
              <a:rPr lang="en-US" altLang="sv-SE" sz="4000" dirty="0" err="1">
                <a:solidFill>
                  <a:schemeClr val="tx1"/>
                </a:solidFill>
                <a:latin typeface="Libre Franklin Black"/>
                <a:ea typeface="ヒラギノ角ゴ ProN W3"/>
                <a:cs typeface="Libre Franklin Black"/>
                <a:sym typeface="Arial" panose="020B0604020202020204" pitchFamily="34" charset="0"/>
              </a:rPr>
              <a:t>pratar</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Lyssna</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noga</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Bryt</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könsrollerna</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Läs</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feministisk</a:t>
            </a:r>
            <a:r>
              <a:rPr lang="en-US" altLang="sv-SE" sz="4000" dirty="0">
                <a:solidFill>
                  <a:schemeClr val="tx1"/>
                </a:solidFill>
                <a:latin typeface="Libre Franklin Black"/>
                <a:ea typeface="ヒラギノ角ゴ ProN W3"/>
                <a:cs typeface="Libre Franklin Black"/>
                <a:sym typeface="Arial" panose="020B0604020202020204" pitchFamily="34" charset="0"/>
              </a:rPr>
              <a:t> </a:t>
            </a:r>
            <a:r>
              <a:rPr lang="en-US" altLang="sv-SE" sz="4000" dirty="0" err="1">
                <a:solidFill>
                  <a:schemeClr val="tx1"/>
                </a:solidFill>
                <a:latin typeface="Libre Franklin Black"/>
                <a:ea typeface="ヒラギノ角ゴ ProN W3"/>
                <a:cs typeface="Libre Franklin Black"/>
                <a:sym typeface="Arial" panose="020B0604020202020204" pitchFamily="34" charset="0"/>
              </a:rPr>
              <a:t>litteratur</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r>
              <a:rPr lang="en-US" altLang="sv-SE" sz="4000" dirty="0" err="1">
                <a:solidFill>
                  <a:schemeClr val="tx1"/>
                </a:solidFill>
                <a:latin typeface="Libre Franklin Black"/>
                <a:ea typeface="ヒラギノ角ゴ ProN W3"/>
                <a:cs typeface="Libre Franklin Black"/>
                <a:sym typeface="Arial" panose="020B0604020202020204" pitchFamily="34" charset="0"/>
              </a:rPr>
              <a:t>Engagera</a:t>
            </a:r>
            <a:r>
              <a:rPr lang="en-US" altLang="sv-SE" sz="4000" dirty="0">
                <a:solidFill>
                  <a:schemeClr val="tx1"/>
                </a:solidFill>
                <a:latin typeface="Libre Franklin Black"/>
                <a:ea typeface="ヒラギノ角ゴ ProN W3"/>
                <a:cs typeface="Libre Franklin Black"/>
                <a:sym typeface="Arial" panose="020B0604020202020204" pitchFamily="34" charset="0"/>
              </a:rPr>
              <a:t> dig </a:t>
            </a:r>
            <a:r>
              <a:rPr lang="en-US" altLang="sv-SE" sz="4000" dirty="0" err="1">
                <a:solidFill>
                  <a:schemeClr val="tx1"/>
                </a:solidFill>
                <a:latin typeface="Libre Franklin Black"/>
                <a:ea typeface="ヒラギノ角ゴ ProN W3"/>
                <a:cs typeface="Libre Franklin Black"/>
                <a:sym typeface="Arial" panose="020B0604020202020204" pitchFamily="34" charset="0"/>
              </a:rPr>
              <a:t>i</a:t>
            </a:r>
            <a:r>
              <a:rPr lang="en-US" altLang="sv-SE" sz="4000" dirty="0">
                <a:solidFill>
                  <a:schemeClr val="tx1"/>
                </a:solidFill>
                <a:latin typeface="Libre Franklin Black"/>
                <a:ea typeface="ヒラギノ角ゴ ProN W3"/>
                <a:cs typeface="Libre Franklin Black"/>
                <a:sym typeface="Arial" panose="020B0604020202020204" pitchFamily="34" charset="0"/>
              </a:rPr>
              <a:t> det IF </a:t>
            </a:r>
            <a:r>
              <a:rPr lang="en-US" altLang="sv-SE" sz="4000" dirty="0" err="1">
                <a:solidFill>
                  <a:schemeClr val="tx1"/>
                </a:solidFill>
                <a:latin typeface="Libre Franklin Black"/>
                <a:ea typeface="ヒラギノ角ゴ ProN W3"/>
                <a:cs typeface="Libre Franklin Black"/>
                <a:sym typeface="Arial" panose="020B0604020202020204" pitchFamily="34" charset="0"/>
              </a:rPr>
              <a:t>arbetet</a:t>
            </a:r>
            <a:endParaRPr lang="en-US" altLang="sv-SE" sz="4000" dirty="0" err="1">
              <a:solidFill>
                <a:schemeClr val="tx1"/>
              </a:solidFill>
              <a:latin typeface="Libre Franklin Black"/>
              <a:ea typeface="ヒラギノ角ゴ ProN W3"/>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dirty="0">
                <a:latin typeface="Libre Franklin Black"/>
                <a:cs typeface="Libre Franklin Black"/>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dirty="0">
              <a:solidFill>
                <a:schemeClr val="tx1"/>
              </a:solidFill>
              <a:latin typeface="Libre Franklin Black"/>
              <a:cs typeface="Libre Franklin Black"/>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Säg ifrån</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chemeClr val="tx1"/>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Säg ifrån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Lyft fram kvinnor</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chemeClr val="tx1"/>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Säg ifrån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Lyft fram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Ta till dig av kritik</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chemeClr val="tx1"/>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Säg ifrån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Lyft fram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Ta till dig av kritik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Tänk på helheten</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chemeClr val="tx1"/>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251472" y="914400"/>
            <a:ext cx="10153128" cy="838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TIPS TILL  MÄN!</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5" name="Rubrik 1"/>
          <p:cNvSpPr txBox="1">
            <a:spLocks noChangeArrowheads="1"/>
          </p:cNvSpPr>
          <p:nvPr/>
        </p:nvSpPr>
        <p:spPr bwMode="auto">
          <a:xfrm>
            <a:off x="1385344" y="19050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Säg ifrån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Lyft fram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Ta till dig av kritik</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Tänk på helheten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Stå tillbaka</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br>
              <a:rPr lang="en-US" altLang="sv-SE" sz="4000">
                <a:solidFill>
                  <a:schemeClr val="tx1"/>
                </a:solidFill>
                <a:latin typeface="Libre Franklin Black"/>
                <a:cs typeface="Libre Franklin Black"/>
                <a:sym typeface="Arial" panose="020B0604020202020204" pitchFamily="34" charset="0"/>
              </a:rPr>
            </a:b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lIns="91440" tIns="45720" rIns="91440" bIns="45720" anchor="t">
            <a:prstTxWarp prst="textNoShape">
              <a:avLst/>
            </a:prstTxWarp>
          </a:bodyPr>
          <a:lstStyle/>
          <a:p>
            <a:r>
              <a:rPr lang="sv-SE" sz="5400" dirty="0">
                <a:solidFill>
                  <a:schemeClr val="tx1"/>
                </a:solidFill>
                <a:latin typeface="Libre Franklin Black"/>
                <a:ea typeface="Libre Franklin Black" charset="0"/>
                <a:cs typeface="Libre Franklin Black" charset="0"/>
              </a:rPr>
              <a:t>Dags för er att prata...</a:t>
            </a:r>
          </a:p>
          <a:p>
            <a:r>
              <a:rPr lang="sv-SE" sz="5400" dirty="0">
                <a:solidFill>
                  <a:schemeClr val="tx1"/>
                </a:solidFill>
                <a:latin typeface="Libre Franklin Black"/>
                <a:ea typeface="Libre Franklin Black" charset="0"/>
                <a:cs typeface="Libre Franklin Black" charset="0"/>
              </a:rPr>
              <a:t>UPPLÄGG FÖR SEPARATISTISKA TRÄFFAR</a:t>
            </a:r>
            <a:endParaRPr lang="sv-SE">
              <a:solidFill>
                <a:schemeClr val="tx1"/>
              </a:solidFill>
              <a:latin typeface="Libre Franklin Black"/>
            </a:endParaRPr>
          </a:p>
        </p:txBody>
      </p:sp>
      <p:sp>
        <p:nvSpPr>
          <p:cNvPr id="4" name="Rubrik 1"/>
          <p:cNvSpPr txBox="1">
            <a:spLocks noChangeArrowheads="1"/>
          </p:cNvSpPr>
          <p:nvPr/>
        </p:nvSpPr>
        <p:spPr bwMode="auto">
          <a:xfrm>
            <a:off x="946672" y="4953000"/>
            <a:ext cx="7867128" cy="2133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3000">
                <a:solidFill>
                  <a:schemeClr val="tx1"/>
                </a:solidFill>
                <a:latin typeface="Libre Franklin Black"/>
                <a:cs typeface="Libre Franklin Black"/>
                <a:sym typeface="Arial" panose="020B0604020202020204" pitchFamily="34" charset="0"/>
              </a:rPr>
              <a:t>http://www.vansterpartiet.se/internfeminism</a:t>
            </a:r>
          </a:p>
        </p:txBody>
      </p:sp>
    </p:spTree>
    <p:extLst>
      <p:ext uri="{BB962C8B-B14F-4D97-AF65-F5344CB8AC3E}">
        <p14:creationId xmlns:p14="http://schemas.microsoft.com/office/powerpoint/2010/main" val="413393890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5" name="Rubrik 1"/>
          <p:cNvSpPr txBox="1">
            <a:spLocks noChangeArrowheads="1"/>
          </p:cNvSpPr>
          <p:nvPr/>
        </p:nvSpPr>
        <p:spPr bwMode="auto">
          <a:xfrm>
            <a:off x="1117600" y="914400"/>
            <a:ext cx="10153128" cy="2057400"/>
          </a:xfrm>
          <a:prstGeom prst="rect">
            <a:avLst/>
          </a:prstGeom>
          <a:noFill/>
          <a:ln w="9525">
            <a:noFill/>
            <a:miter lim="800000"/>
            <a:headEnd/>
            <a:tailEnd/>
          </a:ln>
        </p:spPr>
        <p:txBody>
          <a:bodyPr>
            <a:prstTxWarp prst="textNoShape">
              <a:avLst/>
            </a:prstTxWarp>
          </a:bodyPr>
          <a:lstStyle/>
          <a:p>
            <a:r>
              <a:rPr lang="sv-SE" sz="5400">
                <a:latin typeface="Libre Franklin Black" charset="0"/>
                <a:ea typeface="Libre Franklin Black" charset="0"/>
                <a:cs typeface="Libre Franklin Black" charset="0"/>
              </a:rPr>
              <a:t>FRÅGOR FÖR RUNDOR</a:t>
            </a:r>
          </a:p>
          <a:p>
            <a:r>
              <a:rPr lang="sv-SE" sz="5400">
                <a:solidFill>
                  <a:srgbClr val="DA291C"/>
                </a:solidFill>
                <a:latin typeface="Libre Franklin Black" charset="0"/>
                <a:ea typeface="Libre Franklin Black" charset="0"/>
                <a:cs typeface="Libre Franklin Black" charset="0"/>
              </a:rPr>
              <a:t>MÄN </a:t>
            </a:r>
            <a:r>
              <a:rPr lang="en-US" altLang="sv-SE" sz="2400">
                <a:solidFill>
                  <a:schemeClr val="tx1"/>
                </a:solidFill>
                <a:latin typeface="Libre Franklin SemiBold"/>
                <a:cs typeface="Libre Franklin SemiBold"/>
                <a:sym typeface="Arial" panose="020B0604020202020204" pitchFamily="34" charset="0"/>
              </a:rPr>
              <a:t>Max 3 min per person och runda.</a:t>
            </a:r>
            <a:r>
              <a:rPr lang="en-US" altLang="sv-SE" sz="5400">
                <a:solidFill>
                  <a:schemeClr val="tx1"/>
                </a:solidFill>
                <a:latin typeface="Libre Franklin SemiBold"/>
                <a:cs typeface="Libre Franklin SemiBold"/>
                <a:sym typeface="Arial" panose="020B0604020202020204" pitchFamily="34" charset="0"/>
              </a:rPr>
              <a:t> </a:t>
            </a:r>
          </a:p>
          <a:p>
            <a:r>
              <a:rPr lang="sv-SE" sz="5400">
                <a:solidFill>
                  <a:srgbClr val="DA291C"/>
                </a:solidFill>
                <a:latin typeface="Libre Franklin Black" charset="0"/>
                <a:ea typeface="Libre Franklin Black" charset="0"/>
                <a:cs typeface="Libre Franklin Black" charset="0"/>
              </a:rPr>
              <a:t> </a:t>
            </a:r>
          </a:p>
        </p:txBody>
      </p:sp>
      <p:sp>
        <p:nvSpPr>
          <p:cNvPr id="6" name="Rubrik 1"/>
          <p:cNvSpPr txBox="1">
            <a:spLocks noChangeArrowheads="1"/>
          </p:cNvSpPr>
          <p:nvPr/>
        </p:nvSpPr>
        <p:spPr bwMode="auto">
          <a:xfrm>
            <a:off x="1117600" y="2667000"/>
            <a:ext cx="8077200" cy="4038600"/>
          </a:xfrm>
          <a:prstGeom prst="rect">
            <a:avLst/>
          </a:prstGeom>
          <a:noFill/>
          <a:ln w="9525">
            <a:noFill/>
            <a:miter lim="800000"/>
            <a:headEnd/>
            <a:tailEnd/>
          </a:ln>
        </p:spPr>
        <p:txBody>
          <a:bodyPr wrap="square">
            <a:prstTxWarp prst="textNoShape">
              <a:avLst/>
            </a:prstTxWarp>
          </a:bodyPr>
          <a:lstStyle/>
          <a:p>
            <a:pPr marL="457200" indent="-457200">
              <a:buFont typeface="+mj-lt"/>
              <a:buAutoNum type="arabicPeriod"/>
            </a:pPr>
            <a:r>
              <a:rPr lang="en-US" sz="2400">
                <a:solidFill>
                  <a:schemeClr val="tx1"/>
                </a:solidFill>
                <a:latin typeface="Libre Franklin SemiBold"/>
                <a:cs typeface="Libre Franklin SemiBold"/>
              </a:rPr>
              <a:t>Hur kan du stötta kvinnor utan att ta över?</a:t>
            </a:r>
            <a:br>
              <a:rPr lang="en-US" sz="2400">
                <a:solidFill>
                  <a:schemeClr val="tx1"/>
                </a:solidFill>
                <a:latin typeface="Libre Franklin SemiBold"/>
                <a:cs typeface="Libre Franklin SemiBold"/>
              </a:rPr>
            </a:br>
            <a:endParaRPr lang="en-US" sz="2400">
              <a:solidFill>
                <a:schemeClr val="tx1"/>
              </a:solidFill>
              <a:latin typeface="Libre Franklin SemiBold"/>
              <a:cs typeface="Libre Franklin SemiBold"/>
            </a:endParaRPr>
          </a:p>
          <a:p>
            <a:pPr marL="457200" indent="-457200">
              <a:buFont typeface="+mj-lt"/>
              <a:buAutoNum type="arabicPeriod"/>
            </a:pPr>
            <a:r>
              <a:rPr lang="en-US" sz="2400">
                <a:solidFill>
                  <a:schemeClr val="tx1"/>
                </a:solidFill>
                <a:latin typeface="Libre Franklin SemiBold"/>
                <a:cs typeface="Libre Franklin SemiBold"/>
              </a:rPr>
              <a:t>Hur kan du stå tillbaka som man för att kvinnor ska få mer utrymme?</a:t>
            </a:r>
            <a:br>
              <a:rPr lang="en-US" sz="2400">
                <a:solidFill>
                  <a:schemeClr val="tx1"/>
                </a:solidFill>
                <a:latin typeface="Libre Franklin SemiBold"/>
                <a:cs typeface="Libre Franklin SemiBold"/>
              </a:rPr>
            </a:br>
            <a:endParaRPr lang="en-US" sz="2400">
              <a:solidFill>
                <a:schemeClr val="tx1"/>
              </a:solidFill>
              <a:latin typeface="Libre Franklin SemiBold"/>
              <a:cs typeface="Libre Franklin SemiBold"/>
            </a:endParaRPr>
          </a:p>
          <a:p>
            <a:pPr marL="457200" indent="-457200">
              <a:buFont typeface="+mj-lt"/>
              <a:buAutoNum type="arabicPeriod"/>
            </a:pPr>
            <a:r>
              <a:rPr lang="en-US" sz="2400">
                <a:solidFill>
                  <a:schemeClr val="tx1"/>
                </a:solidFill>
                <a:latin typeface="Libre Franklin SemiBold"/>
                <a:cs typeface="Libre Franklin SemiBold"/>
              </a:rPr>
              <a:t>Hur kan du på ett bra sätt uppmärksamma andra män på när de använder sig av härskartekniker eller på annat sätt beter sig på ett olämpligt sätt?</a:t>
            </a: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br>
              <a:rPr lang="en-US" altLang="sv-SE" sz="2400">
                <a:solidFill>
                  <a:schemeClr val="tx1"/>
                </a:solidFill>
                <a:latin typeface="Libre Franklin SemiBold"/>
                <a:cs typeface="Libre Franklin SemiBold"/>
                <a:sym typeface="Arial" panose="020B0604020202020204" pitchFamily="34" charset="0"/>
              </a:rPr>
            </a:b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r>
              <a:rPr lang="en-US" altLang="sv-SE" sz="2400">
                <a:solidFill>
                  <a:schemeClr val="tx1"/>
                </a:solidFill>
                <a:latin typeface="Libre Franklin SemiBold"/>
                <a:cs typeface="Libre Franklin SemiBold"/>
                <a:sym typeface="Arial" panose="020B0604020202020204" pitchFamily="34" charset="0"/>
              </a:rPr>
              <a:t> </a:t>
            </a: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5" name="Rubrik 1"/>
          <p:cNvSpPr txBox="1">
            <a:spLocks noChangeArrowheads="1"/>
          </p:cNvSpPr>
          <p:nvPr/>
        </p:nvSpPr>
        <p:spPr bwMode="auto">
          <a:xfrm>
            <a:off x="1117600" y="914400"/>
            <a:ext cx="10153128" cy="2057400"/>
          </a:xfrm>
          <a:prstGeom prst="rect">
            <a:avLst/>
          </a:prstGeom>
          <a:noFill/>
          <a:ln w="9525">
            <a:noFill/>
            <a:miter lim="800000"/>
            <a:headEnd/>
            <a:tailEnd/>
          </a:ln>
        </p:spPr>
        <p:txBody>
          <a:bodyPr>
            <a:prstTxWarp prst="textNoShape">
              <a:avLst/>
            </a:prstTxWarp>
          </a:bodyPr>
          <a:lstStyle/>
          <a:p>
            <a:r>
              <a:rPr lang="sv-SE" sz="5400">
                <a:latin typeface="Libre Franklin Black" charset="0"/>
                <a:ea typeface="Libre Franklin Black" charset="0"/>
                <a:cs typeface="Libre Franklin Black" charset="0"/>
              </a:rPr>
              <a:t>FRÅGOR FÖR RUNDOR</a:t>
            </a:r>
          </a:p>
          <a:p>
            <a:r>
              <a:rPr lang="sv-SE" sz="5400">
                <a:solidFill>
                  <a:srgbClr val="DA291C"/>
                </a:solidFill>
                <a:latin typeface="Libre Franklin Black" charset="0"/>
                <a:ea typeface="Libre Franklin Black" charset="0"/>
                <a:cs typeface="Libre Franklin Black" charset="0"/>
              </a:rPr>
              <a:t>KVINNOR </a:t>
            </a:r>
            <a:r>
              <a:rPr lang="en-US" altLang="sv-SE" sz="2400">
                <a:solidFill>
                  <a:schemeClr val="tx1"/>
                </a:solidFill>
                <a:latin typeface="Libre Franklin SemiBold"/>
                <a:cs typeface="Libre Franklin SemiBold"/>
                <a:sym typeface="Arial" panose="020B0604020202020204" pitchFamily="34" charset="0"/>
              </a:rPr>
              <a:t>Max 3 min per person och runda. </a:t>
            </a:r>
          </a:p>
          <a:p>
            <a:endParaRPr lang="sv-SE" sz="5400">
              <a:solidFill>
                <a:srgbClr val="DA291C"/>
              </a:solidFill>
              <a:latin typeface="Libre Franklin Black" charset="0"/>
              <a:ea typeface="Libre Franklin Black" charset="0"/>
              <a:cs typeface="Libre Franklin Black" charset="0"/>
            </a:endParaRPr>
          </a:p>
        </p:txBody>
      </p:sp>
      <p:sp>
        <p:nvSpPr>
          <p:cNvPr id="6" name="Rubrik 1"/>
          <p:cNvSpPr txBox="1">
            <a:spLocks noChangeArrowheads="1"/>
          </p:cNvSpPr>
          <p:nvPr/>
        </p:nvSpPr>
        <p:spPr bwMode="auto">
          <a:xfrm>
            <a:off x="1117600" y="2667000"/>
            <a:ext cx="8077200" cy="4038600"/>
          </a:xfrm>
          <a:prstGeom prst="rect">
            <a:avLst/>
          </a:prstGeom>
          <a:noFill/>
          <a:ln w="9525">
            <a:noFill/>
            <a:miter lim="800000"/>
            <a:headEnd/>
            <a:tailEnd/>
          </a:ln>
        </p:spPr>
        <p:txBody>
          <a:bodyPr wrap="square">
            <a:prstTxWarp prst="textNoShape">
              <a:avLst/>
            </a:prstTxWarp>
          </a:bodyPr>
          <a:lstStyle/>
          <a:p>
            <a:pPr marL="457200" indent="-457200">
              <a:buFont typeface="+mj-lt"/>
              <a:buAutoNum type="arabicPeriod"/>
            </a:pPr>
            <a:r>
              <a:rPr lang="en-US" sz="2400">
                <a:solidFill>
                  <a:schemeClr val="tx1"/>
                </a:solidFill>
                <a:latin typeface="Libre Franklin SemiBold"/>
                <a:cs typeface="Libre Franklin SemiBold"/>
              </a:rPr>
              <a:t>Presentera er för varandra med, namn och när är du glad över att vara den du är?</a:t>
            </a:r>
          </a:p>
          <a:p>
            <a:pPr marL="457200" indent="-457200">
              <a:buFont typeface="+mj-lt"/>
              <a:buAutoNum type="arabicPeriod"/>
            </a:pPr>
            <a:endParaRPr lang="en-US" sz="2400">
              <a:solidFill>
                <a:schemeClr val="tx1"/>
              </a:solidFill>
              <a:latin typeface="Libre Franklin SemiBold"/>
              <a:cs typeface="Libre Franklin SemiBold"/>
            </a:endParaRPr>
          </a:p>
          <a:p>
            <a:pPr marL="457200" indent="-457200">
              <a:buFont typeface="+mj-lt"/>
              <a:buAutoNum type="arabicPeriod"/>
            </a:pPr>
            <a:r>
              <a:rPr lang="en-US" sz="2400">
                <a:solidFill>
                  <a:schemeClr val="tx1"/>
                </a:solidFill>
                <a:latin typeface="Libre Franklin SemiBold"/>
                <a:cs typeface="Libre Franklin SemiBold"/>
              </a:rPr>
              <a:t>Berätta för varandra om en härskarteknik du eller kamrat blivit utsatt för.</a:t>
            </a:r>
          </a:p>
          <a:p>
            <a:pPr marL="457200" indent="-457200">
              <a:buFont typeface="+mj-lt"/>
              <a:buAutoNum type="arabicPeriod"/>
            </a:pPr>
            <a:endParaRPr lang="en-US" sz="2400">
              <a:solidFill>
                <a:schemeClr val="tx1"/>
              </a:solidFill>
              <a:latin typeface="Libre Franklin SemiBold"/>
              <a:cs typeface="Libre Franklin SemiBold"/>
            </a:endParaRPr>
          </a:p>
          <a:p>
            <a:pPr marL="457200" indent="-457200">
              <a:buFont typeface="+mj-lt"/>
              <a:buAutoNum type="arabicPeriod"/>
            </a:pPr>
            <a:r>
              <a:rPr lang="en-US" sz="2400">
                <a:solidFill>
                  <a:schemeClr val="tx1"/>
                </a:solidFill>
                <a:latin typeface="Libre Franklin SemiBold"/>
                <a:cs typeface="Libre Franklin SemiBold"/>
              </a:rPr>
              <a:t>Berätta för varandra om minst en motstrategi du eller kamrat har använt/skulle kunna ha använt.</a:t>
            </a:r>
          </a:p>
          <a:p>
            <a:pPr marL="457200" indent="-457200" eaLnBrk="1" hangingPunct="1">
              <a:lnSpc>
                <a:spcPct val="90000"/>
              </a:lnSpc>
              <a:spcAft>
                <a:spcPts val="1200"/>
              </a:spcAft>
              <a:buSzPct val="125000"/>
              <a:buFont typeface="+mj-lt"/>
              <a:buAutoNum type="arabicPeriod"/>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br>
              <a:rPr lang="en-US" altLang="sv-SE" sz="2400">
                <a:solidFill>
                  <a:schemeClr val="tx1"/>
                </a:solidFill>
                <a:latin typeface="Libre Franklin SemiBold"/>
                <a:cs typeface="Libre Franklin SemiBold"/>
                <a:sym typeface="Arial" panose="020B0604020202020204" pitchFamily="34" charset="0"/>
              </a:rPr>
            </a:b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r>
              <a:rPr lang="en-US" altLang="sv-SE" sz="2400">
                <a:solidFill>
                  <a:schemeClr val="tx1"/>
                </a:solidFill>
                <a:latin typeface="Libre Franklin SemiBold"/>
                <a:cs typeface="Libre Franklin SemiBold"/>
                <a:sym typeface="Arial" panose="020B0604020202020204" pitchFamily="34" charset="0"/>
              </a:rPr>
              <a:t> </a:t>
            </a: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a:p>
            <a:pPr eaLnBrk="1" hangingPunct="1">
              <a:lnSpc>
                <a:spcPct val="90000"/>
              </a:lnSpc>
              <a:spcAft>
                <a:spcPts val="1200"/>
              </a:spcAft>
              <a:buSzPct val="125000"/>
            </a:pPr>
            <a:endParaRPr lang="en-US" altLang="sv-SE" sz="2400">
              <a:solidFill>
                <a:schemeClr val="tx1"/>
              </a:solidFill>
              <a:latin typeface="Libre Franklin SemiBold"/>
              <a:cs typeface="Libre Franklin SemiBold"/>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6" name="textruta 1"/>
          <p:cNvSpPr txBox="1">
            <a:spLocks noChangeArrowheads="1"/>
          </p:cNvSpPr>
          <p:nvPr/>
        </p:nvSpPr>
        <p:spPr bwMode="auto">
          <a:xfrm>
            <a:off x="4013200" y="6858000"/>
            <a:ext cx="7345363" cy="338554"/>
          </a:xfrm>
          <a:prstGeom prst="rect">
            <a:avLst/>
          </a:prstGeom>
          <a:noFill/>
          <a:ln w="9525">
            <a:noFill/>
            <a:miter lim="800000"/>
            <a:headEnd/>
            <a:tailEnd/>
          </a:ln>
        </p:spPr>
        <p:txBody>
          <a:bodyPr>
            <a:prstTxWarp prst="textNoShape">
              <a:avLst/>
            </a:prstTxWarp>
            <a:spAutoFit/>
          </a:bodyPr>
          <a:lstStyle/>
          <a:p>
            <a:r>
              <a:rPr lang="sv-SE" sz="1600">
                <a:solidFill>
                  <a:srgbClr val="FFFFFF"/>
                </a:solidFill>
                <a:latin typeface="Libre Franklin ExtraBold"/>
                <a:cs typeface="Libre Franklin ExtraBold"/>
              </a:rPr>
              <a:t>Carolina Gustafsson – ordförande Kvinnors organisering</a:t>
            </a:r>
          </a:p>
        </p:txBody>
      </p:sp>
      <p:sp>
        <p:nvSpPr>
          <p:cNvPr id="5"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solidFill>
                  <a:srgbClr val="FFFFFF"/>
                </a:solidFill>
                <a:latin typeface="Libre Franklin Black" charset="0"/>
                <a:ea typeface="Libre Franklin Black" charset="0"/>
                <a:cs typeface="Libre Franklin Black" charset="0"/>
              </a:rPr>
              <a:t>Tack! Läs mer på:</a:t>
            </a:r>
          </a:p>
          <a:p>
            <a:pPr algn="ctr"/>
            <a:r>
              <a:rPr lang="sv-SE">
                <a:solidFill>
                  <a:srgbClr val="FFFFFF"/>
                </a:solidFill>
                <a:latin typeface="Libre Franklin Black" charset="0"/>
                <a:ea typeface="Libre Franklin Black" charset="0"/>
                <a:cs typeface="Libre Franklin Black" charset="0"/>
              </a:rPr>
              <a:t>www.vansterpartiet.se/internfeminism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SEPARATISM</a:t>
            </a:r>
          </a:p>
        </p:txBody>
      </p:sp>
      <p:sp>
        <p:nvSpPr>
          <p:cNvPr id="4" name="Rubrik 1"/>
          <p:cNvSpPr txBox="1">
            <a:spLocks noChangeArrowheads="1"/>
          </p:cNvSpPr>
          <p:nvPr/>
        </p:nvSpPr>
        <p:spPr bwMode="auto">
          <a:xfrm>
            <a:off x="946672" y="22098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Egna rum för kvinnor</a:t>
            </a:r>
          </a:p>
        </p:txBody>
      </p:sp>
    </p:spTree>
    <p:extLst>
      <p:ext uri="{BB962C8B-B14F-4D97-AF65-F5344CB8AC3E}">
        <p14:creationId xmlns:p14="http://schemas.microsoft.com/office/powerpoint/2010/main" val="413393890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SEPARATISM</a:t>
            </a:r>
          </a:p>
        </p:txBody>
      </p:sp>
      <p:sp>
        <p:nvSpPr>
          <p:cNvPr id="4" name="Rubrik 1"/>
          <p:cNvSpPr txBox="1">
            <a:spLocks noChangeArrowheads="1"/>
          </p:cNvSpPr>
          <p:nvPr/>
        </p:nvSpPr>
        <p:spPr bwMode="auto">
          <a:xfrm>
            <a:off x="946672" y="2209800"/>
            <a:ext cx="7867128" cy="29718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Egna rum för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Provocerande men effektiv</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SEPARATISM</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Egna rum för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Provocerande men effektiv</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Viktigt med tydlig målsättning</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SEPARATISM</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Egna rum för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Provocerande men effektiv</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Viktigt med tydlig målsättning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Kompensatorisk funktion</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889000" y="1143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SEPARATISM</a:t>
            </a:r>
          </a:p>
        </p:txBody>
      </p:sp>
      <p:sp>
        <p:nvSpPr>
          <p:cNvPr id="4" name="Rubrik 1"/>
          <p:cNvSpPr txBox="1">
            <a:spLocks noChangeArrowheads="1"/>
          </p:cNvSpPr>
          <p:nvPr/>
        </p:nvSpPr>
        <p:spPr bwMode="auto">
          <a:xfrm>
            <a:off x="946672" y="2209800"/>
            <a:ext cx="7867128" cy="4038600"/>
          </a:xfrm>
          <a:prstGeom prst="rect">
            <a:avLst/>
          </a:prstGeom>
          <a:noFill/>
          <a:ln w="9525">
            <a:noFill/>
            <a:miter lim="800000"/>
            <a:headEnd/>
            <a:tailEnd/>
          </a:ln>
        </p:spPr>
        <p:txBody>
          <a:bodyPr wrap="none">
            <a:prstTxWarp prst="textNoShape">
              <a:avLst/>
            </a:prstTxWarp>
          </a:bodyPr>
          <a:lstStyle/>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Egna rum för kvinnor</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Provocerande men effektiv</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Viktigt med tydlig målsättning</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Kompensatorisk funktion</a:t>
            </a:r>
          </a:p>
          <a:p>
            <a:pPr eaLnBrk="1" hangingPunct="1">
              <a:lnSpc>
                <a:spcPct val="90000"/>
              </a:lnSpc>
              <a:spcAft>
                <a:spcPts val="1200"/>
              </a:spcAft>
              <a:buSzPct val="125000"/>
            </a:pPr>
            <a:r>
              <a:rPr lang="en-US" altLang="sv-SE" sz="4000">
                <a:solidFill>
                  <a:schemeClr val="tx1"/>
                </a:solidFill>
                <a:latin typeface="Libre Franklin Black"/>
                <a:cs typeface="Libre Franklin Black"/>
                <a:sym typeface="Arial" panose="020B0604020202020204" pitchFamily="34" charset="0"/>
              </a:rPr>
              <a:t>Formalisera separatismen </a:t>
            </a: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a:p>
            <a:pPr eaLnBrk="1" hangingPunct="1">
              <a:lnSpc>
                <a:spcPct val="90000"/>
              </a:lnSpc>
              <a:spcAft>
                <a:spcPts val="1200"/>
              </a:spcAft>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 Vit">
  <a:themeElements>
    <a:clrScheme name="Intro V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tro Vit">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v-SE"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v-SE"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Intro V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fdfcd79-7a28-4d32-97d8-b2826105faa1">
      <UserInfo>
        <DisplayName>Tommy Gabrielsson</DisplayName>
        <AccountId>15</AccountId>
        <AccountType/>
      </UserInfo>
    </SharedWithUsers>
    <lcf76f155ced4ddcb4097134ff3c332f xmlns="f4f0c1a3-7c6d-42f9-9fde-a838614357a7">
      <Terms xmlns="http://schemas.microsoft.com/office/infopath/2007/PartnerControls"/>
    </lcf76f155ced4ddcb4097134ff3c332f>
    <TaxCatchAll xmlns="efdfcd79-7a28-4d32-97d8-b2826105faa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D53B8DA44FC74AA8BE0B8AB4FF2BEC" ma:contentTypeVersion="14" ma:contentTypeDescription="Create a new document." ma:contentTypeScope="" ma:versionID="10b612caf45826740f38909e5e8a6691">
  <xsd:schema xmlns:xsd="http://www.w3.org/2001/XMLSchema" xmlns:xs="http://www.w3.org/2001/XMLSchema" xmlns:p="http://schemas.microsoft.com/office/2006/metadata/properties" xmlns:ns2="f4f0c1a3-7c6d-42f9-9fde-a838614357a7" xmlns:ns3="efdfcd79-7a28-4d32-97d8-b2826105faa1" targetNamespace="http://schemas.microsoft.com/office/2006/metadata/properties" ma:root="true" ma:fieldsID="0ff8170628337a79422e24861a53eb28" ns2:_="" ns3:_="">
    <xsd:import namespace="f4f0c1a3-7c6d-42f9-9fde-a838614357a7"/>
    <xsd:import namespace="efdfcd79-7a28-4d32-97d8-b2826105faa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f0c1a3-7c6d-42f9-9fde-a83861435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2f1f0b7-b841-4f11-8361-3627b22553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fdfcd79-7a28-4d32-97d8-b2826105faa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47a88a6-c01a-424d-ad69-6cfd9990bab9}" ma:internalName="TaxCatchAll" ma:showField="CatchAllData" ma:web="efdfcd79-7a28-4d32-97d8-b2826105fa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E57D49-0CD4-4638-8AAC-73BE8A9DDC76}">
  <ds:schemaRefs>
    <ds:schemaRef ds:uri="http://schemas.microsoft.com/office/2006/metadata/properties"/>
    <ds:schemaRef ds:uri="http://schemas.microsoft.com/office/infopath/2007/PartnerControls"/>
    <ds:schemaRef ds:uri="efdfcd79-7a28-4d32-97d8-b2826105faa1"/>
    <ds:schemaRef ds:uri="f4f0c1a3-7c6d-42f9-9fde-a838614357a7"/>
  </ds:schemaRefs>
</ds:datastoreItem>
</file>

<file path=customXml/itemProps2.xml><?xml version="1.0" encoding="utf-8"?>
<ds:datastoreItem xmlns:ds="http://schemas.openxmlformats.org/officeDocument/2006/customXml" ds:itemID="{A080F642-9B7E-497F-B7EB-A67700166171}">
  <ds:schemaRefs>
    <ds:schemaRef ds:uri="http://schemas.microsoft.com/sharepoint/v3/contenttype/forms"/>
  </ds:schemaRefs>
</ds:datastoreItem>
</file>

<file path=customXml/itemProps3.xml><?xml version="1.0" encoding="utf-8"?>
<ds:datastoreItem xmlns:ds="http://schemas.openxmlformats.org/officeDocument/2006/customXml" ds:itemID="{CC530136-2BF5-4B08-9935-CEC596F11B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f0c1a3-7c6d-42f9-9fde-a838614357a7"/>
    <ds:schemaRef ds:uri="efdfcd79-7a28-4d32-97d8-b2826105fa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4012</Words>
  <Application>Microsoft Office PowerPoint</Application>
  <PresentationFormat>Anpassad</PresentationFormat>
  <Paragraphs>567</Paragraphs>
  <Slides>49</Slides>
  <Notes>49</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49</vt:i4>
      </vt:variant>
    </vt:vector>
  </HeadingPairs>
  <TitlesOfParts>
    <vt:vector size="56" baseType="lpstr">
      <vt:lpstr>Arial</vt:lpstr>
      <vt:lpstr>Calibri</vt:lpstr>
      <vt:lpstr>Gill Sans</vt:lpstr>
      <vt:lpstr>Libre Franklin Black</vt:lpstr>
      <vt:lpstr>Libre Franklin ExtraBold</vt:lpstr>
      <vt:lpstr>Libre Franklin SemiBold</vt:lpstr>
      <vt:lpstr>Intro Vit</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subject/>
  <dc:creator>Carolina Gustafsson</dc:creator>
  <cp:keywords/>
  <dc:description/>
  <cp:lastModifiedBy>John Hörnquist</cp:lastModifiedBy>
  <cp:revision>82</cp:revision>
  <cp:lastPrinted>2015-04-28T13:18:50Z</cp:lastPrinted>
  <dcterms:created xsi:type="dcterms:W3CDTF">2021-02-18T17:24:13Z</dcterms:created>
  <dcterms:modified xsi:type="dcterms:W3CDTF">2023-08-17T11:56:14Z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0x01010084D53B8DA44FC74AA8BE0B8AB4FF2BEC</vt:lpwstr>
  </property>
</Properties>
</file>