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0"/>
  </p:notesMasterIdLst>
  <p:sldIdLst>
    <p:sldId id="256" r:id="rId5"/>
    <p:sldId id="369" r:id="rId6"/>
    <p:sldId id="321" r:id="rId7"/>
    <p:sldId id="357" r:id="rId8"/>
    <p:sldId id="319" r:id="rId9"/>
    <p:sldId id="330" r:id="rId10"/>
    <p:sldId id="331" r:id="rId11"/>
    <p:sldId id="332" r:id="rId12"/>
    <p:sldId id="333" r:id="rId13"/>
    <p:sldId id="338" r:id="rId14"/>
    <p:sldId id="358" r:id="rId15"/>
    <p:sldId id="339" r:id="rId16"/>
    <p:sldId id="364" r:id="rId17"/>
    <p:sldId id="359" r:id="rId18"/>
    <p:sldId id="361" r:id="rId19"/>
    <p:sldId id="362" r:id="rId20"/>
    <p:sldId id="363" r:id="rId21"/>
    <p:sldId id="286" r:id="rId22"/>
    <p:sldId id="341" r:id="rId23"/>
    <p:sldId id="340" r:id="rId24"/>
    <p:sldId id="342" r:id="rId25"/>
    <p:sldId id="343" r:id="rId26"/>
    <p:sldId id="344" r:id="rId27"/>
    <p:sldId id="347" r:id="rId28"/>
    <p:sldId id="366" r:id="rId29"/>
    <p:sldId id="365" r:id="rId30"/>
    <p:sldId id="349" r:id="rId31"/>
    <p:sldId id="351" r:id="rId32"/>
    <p:sldId id="350" r:id="rId33"/>
    <p:sldId id="348" r:id="rId34"/>
    <p:sldId id="370" r:id="rId35"/>
    <p:sldId id="367" r:id="rId36"/>
    <p:sldId id="337" r:id="rId37"/>
    <p:sldId id="368" r:id="rId38"/>
    <p:sldId id="354" r:id="rId39"/>
  </p:sldIdLst>
  <p:sldSz cx="10160000" cy="7620000"/>
  <p:notesSz cx="6794500" cy="9931400"/>
  <p:defaultTextStyle>
    <a:defPPr>
      <a:defRPr lang="en-US"/>
    </a:defPPr>
    <a:lvl1pPr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1pPr>
    <a:lvl2pPr marL="4572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2pPr>
    <a:lvl3pPr marL="9144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3pPr>
    <a:lvl4pPr marL="13716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4pPr>
    <a:lvl5pPr marL="1828800" algn="l" rtl="0" eaLnBrk="0" fontAlgn="base" hangingPunct="0">
      <a:spcBef>
        <a:spcPct val="0"/>
      </a:spcBef>
      <a:spcAft>
        <a:spcPct val="0"/>
      </a:spcAft>
      <a:defRPr sz="3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3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24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315"/>
    <a:srgbClr val="DA291C"/>
    <a:srgbClr val="FFCD1E"/>
    <a:srgbClr val="73B632"/>
    <a:srgbClr val="FED4FF"/>
    <a:srgbClr val="FED415"/>
    <a:srgbClr val="FE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FBA056-8B07-4A6C-99A4-8BF041363B8C}" v="137" dt="2022-02-17T10:28:50.266"/>
    <p1510:client id="{29346395-E44C-485E-B6A0-673CA7F42F81}" v="93" dt="2022-02-17T09:43:44.950"/>
    <p1510:client id="{29E11AAD-7540-401D-8E9B-3A12244F2996}" v="28" dt="2022-01-09T09:45:04.446"/>
    <p1510:client id="{391BF97F-3AB4-4982-ABA1-89AF78107616}" v="23" dt="2022-02-17T09:47:02.235"/>
    <p1510:client id="{46A36D4E-0AD5-4D12-8E5A-236088EB2CDC}" v="4" dt="2022-02-17T15:13:40.298"/>
    <p1510:client id="{C4953178-A29B-4AAE-AA03-DEF097F89DC5}" v="8" dt="2022-03-15T10:07:48.752"/>
    <p1510:client id="{E0354C61-CE08-4834-BA3D-53374DF505E3}" v="3" dt="2022-03-08T20:20:02.056"/>
    <p1510:client id="{F236A46F-4C51-493B-BBA4-7583B792704F}" v="251" dt="2022-02-17T10:38:45.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6" d="100"/>
          <a:sy n="56" d="100"/>
        </p:scale>
        <p:origin x="1400" y="56"/>
      </p:cViewPr>
      <p:guideLst>
        <p:guide orient="horz" pos="2400"/>
        <p:guide pos="32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C4E2279F-A726-9A41-BAE7-CA2B1201D129}" type="datetimeFigureOut">
              <a:rPr lang="sv-SE"/>
              <a:pPr/>
              <a:t>2023-08-17</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sv-SE"/>
              <a:t>Click to edit Master text styles</a:t>
            </a:r>
          </a:p>
          <a:p>
            <a:pPr lvl="1"/>
            <a:r>
              <a:rPr lang="sv-SE"/>
              <a:t>Second level</a:t>
            </a:r>
          </a:p>
          <a:p>
            <a:pPr lvl="2"/>
            <a:r>
              <a:rPr lang="sv-SE"/>
              <a:t>Third level</a:t>
            </a:r>
          </a:p>
          <a:p>
            <a:pPr lvl="3"/>
            <a:r>
              <a:rPr lang="sv-SE"/>
              <a:t>Fourth level</a:t>
            </a:r>
          </a:p>
          <a:p>
            <a:pPr lvl="4"/>
            <a:r>
              <a:rPr lang="sv-SE"/>
              <a:t>Fifth level</a:t>
            </a:r>
            <a:endParaRPr lang="en-US"/>
          </a:p>
        </p:txBody>
      </p:sp>
      <p:sp>
        <p:nvSpPr>
          <p:cNvPr id="6" name="Footer Placeholder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A710FF66-0E20-A24B-A4FA-9B8E63EFA060}" type="slidenum">
              <a:rPr/>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err="1">
                <a:ea typeface="+mn-ea"/>
                <a:cs typeface="+mn-cs"/>
              </a:rPr>
              <a:t>Presentera</a:t>
            </a:r>
            <a:r>
              <a:rPr lang="en-US" sz="1200" baseline="0">
                <a:ea typeface="+mn-ea"/>
                <a:cs typeface="+mn-cs"/>
              </a:rPr>
              <a:t> dig </a:t>
            </a:r>
            <a:r>
              <a:rPr lang="en-US" sz="1200" baseline="0" err="1">
                <a:ea typeface="+mn-ea"/>
                <a:cs typeface="+mn-cs"/>
              </a:rPr>
              <a:t>själv</a:t>
            </a:r>
            <a:r>
              <a:rPr lang="en-US" sz="1200" baseline="0">
                <a:ea typeface="+mn-ea"/>
                <a:cs typeface="+mn-cs"/>
              </a:rPr>
              <a:t> </a:t>
            </a:r>
            <a:r>
              <a:rPr lang="en-US" sz="1200" baseline="0" err="1">
                <a:ea typeface="+mn-ea"/>
                <a:cs typeface="+mn-cs"/>
              </a:rPr>
              <a:t>kort</a:t>
            </a:r>
            <a:r>
              <a:rPr lang="en-US" sz="1200" baseline="0">
                <a:ea typeface="+mn-ea"/>
                <a:cs typeface="+mn-cs"/>
              </a:rPr>
              <a:t>. Om </a:t>
            </a:r>
            <a:r>
              <a:rPr lang="en-US" sz="1200" baseline="0" err="1">
                <a:ea typeface="+mn-ea"/>
                <a:cs typeface="+mn-cs"/>
              </a:rPr>
              <a:t>liten</a:t>
            </a:r>
            <a:r>
              <a:rPr lang="en-US" sz="1200" baseline="0">
                <a:ea typeface="+mn-ea"/>
                <a:cs typeface="+mn-cs"/>
              </a:rPr>
              <a:t> </a:t>
            </a:r>
            <a:r>
              <a:rPr lang="en-US" sz="1200" baseline="0" err="1">
                <a:ea typeface="+mn-ea"/>
                <a:cs typeface="+mn-cs"/>
              </a:rPr>
              <a:t>grupp</a:t>
            </a:r>
            <a:r>
              <a:rPr lang="en-US" sz="1200" baseline="0">
                <a:ea typeface="+mn-ea"/>
                <a:cs typeface="+mn-cs"/>
              </a:rPr>
              <a:t> </a:t>
            </a:r>
            <a:r>
              <a:rPr lang="en-US" sz="1200" baseline="0" err="1">
                <a:ea typeface="+mn-ea"/>
                <a:cs typeface="+mn-cs"/>
              </a:rPr>
              <a:t>kör</a:t>
            </a:r>
            <a:r>
              <a:rPr lang="en-US" sz="1200" baseline="0">
                <a:ea typeface="+mn-ea"/>
                <a:cs typeface="+mn-cs"/>
              </a:rPr>
              <a:t> </a:t>
            </a:r>
            <a:r>
              <a:rPr lang="en-US" sz="1200" baseline="0" err="1">
                <a:ea typeface="+mn-ea"/>
                <a:cs typeface="+mn-cs"/>
              </a:rPr>
              <a:t>presentationsrunda</a:t>
            </a:r>
            <a:r>
              <a:rPr lang="en-US" sz="1200" baseline="0">
                <a:ea typeface="+mn-ea"/>
                <a:cs typeface="+mn-cs"/>
              </a:rPr>
              <a:t>.</a:t>
            </a:r>
            <a:endParaRPr lang="en-US"/>
          </a:p>
          <a:p>
            <a:endParaRPr lang="en-US"/>
          </a:p>
          <a:p>
            <a:r>
              <a:rPr lang="en-US" baseline="0" err="1"/>
              <a:t>Idag</a:t>
            </a:r>
            <a:r>
              <a:rPr lang="en-US" baseline="0"/>
              <a:t> </a:t>
            </a:r>
            <a:r>
              <a:rPr lang="en-US" baseline="0" err="1"/>
              <a:t>avhandlar</a:t>
            </a:r>
            <a:r>
              <a:rPr lang="en-US" baseline="0"/>
              <a:t> vi </a:t>
            </a:r>
            <a:r>
              <a:rPr lang="en-US" baseline="0" err="1"/>
              <a:t>sidorna</a:t>
            </a:r>
            <a:r>
              <a:rPr lang="en-US" baseline="0"/>
              <a:t> 7-18 </a:t>
            </a:r>
          </a:p>
          <a:p>
            <a:endParaRPr lang="en-US"/>
          </a:p>
        </p:txBody>
      </p:sp>
      <p:sp>
        <p:nvSpPr>
          <p:cNvPr id="4" name="Slide Number Placeholder 3"/>
          <p:cNvSpPr>
            <a:spLocks noGrp="1"/>
          </p:cNvSpPr>
          <p:nvPr>
            <p:ph type="sldNum" sz="quarter" idx="10"/>
          </p:nvPr>
        </p:nvSpPr>
        <p:spPr/>
        <p:txBody>
          <a:bodyPr/>
          <a:lstStyle/>
          <a:p>
            <a:fld id="{A710FF66-0E20-A24B-A4FA-9B8E63EFA060}" type="slidenum">
              <a: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Vi bär alla med oss beteenden och vanor som är högst omedvetna och därför är det svårt att bryta dem. Det är därför viktigt att vi alla tar ansvar i arbetet mot ojämställdheten, härskartekniker och trakasserier. </a:t>
            </a:r>
          </a:p>
        </p:txBody>
      </p:sp>
      <p:sp>
        <p:nvSpPr>
          <p:cNvPr id="4" name="Slide Number Placeholder 3"/>
          <p:cNvSpPr>
            <a:spLocks noGrp="1"/>
          </p:cNvSpPr>
          <p:nvPr>
            <p:ph type="sldNum" sz="quarter" idx="10"/>
          </p:nvPr>
        </p:nvSpPr>
        <p:spPr/>
        <p:txBody>
          <a:bodyPr/>
          <a:lstStyle/>
          <a:p>
            <a:fld id="{A710FF66-0E20-A24B-A4FA-9B8E63EFA060}" type="slidenum">
              <a:rPr/>
              <a:pPr/>
              <a:t>10</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sv-SE">
                <a:ea typeface="Geneva" panose="020B0503030404040204" pitchFamily="34" charset="0"/>
              </a:rPr>
              <a:t>Trots att vår målsättning är ett jämställt samhälle, påverkas vi ALLA av stereotypa bilder av hur kvinnor och män bör vara och vad de bör göra. Även vi är starkt påverkade av den maktordning som finns i samhället, där män är överordnade kvinnor. Den maktordningen gör sig påmind även internt i vår organisation. </a:t>
            </a:r>
            <a:r>
              <a:rPr lang="en-US" altLang="sv-SE" err="1">
                <a:ea typeface="Geneva" panose="020B0503030404040204" pitchFamily="34" charset="0"/>
              </a:rPr>
              <a:t>Eftersom</a:t>
            </a:r>
            <a:r>
              <a:rPr lang="en-US" altLang="sv-SE">
                <a:ea typeface="Geneva" panose="020B0503030404040204" pitchFamily="34" charset="0"/>
              </a:rPr>
              <a:t> vi lever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ett</a:t>
            </a:r>
            <a:r>
              <a:rPr lang="en-US" altLang="sv-SE">
                <a:ea typeface="Geneva" panose="020B0503030404040204" pitchFamily="34" charset="0"/>
              </a:rPr>
              <a:t> </a:t>
            </a:r>
            <a:r>
              <a:rPr lang="en-US" altLang="sv-SE" err="1">
                <a:ea typeface="Geneva" panose="020B0503030404040204" pitchFamily="34" charset="0"/>
              </a:rPr>
              <a:t>ojämställt</a:t>
            </a:r>
            <a:r>
              <a:rPr lang="en-US" altLang="sv-SE">
                <a:ea typeface="Geneva" panose="020B0503030404040204" pitchFamily="34" charset="0"/>
              </a:rPr>
              <a:t> </a:t>
            </a:r>
            <a:r>
              <a:rPr lang="en-US" altLang="sv-SE" err="1">
                <a:ea typeface="Geneva" panose="020B0503030404040204" pitchFamily="34" charset="0"/>
              </a:rPr>
              <a:t>samhälle</a:t>
            </a:r>
            <a:r>
              <a:rPr lang="en-US" altLang="sv-SE">
                <a:ea typeface="Geneva" panose="020B0503030404040204" pitchFamily="34" charset="0"/>
              </a:rPr>
              <a: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det</a:t>
            </a:r>
            <a:r>
              <a:rPr lang="en-US" altLang="sv-SE">
                <a:ea typeface="Geneva" panose="020B0503030404040204" pitchFamily="34" charset="0"/>
              </a:rPr>
              <a:t> </a:t>
            </a:r>
            <a:r>
              <a:rPr lang="en-US" altLang="sv-SE" err="1">
                <a:ea typeface="Geneva" panose="020B0503030404040204" pitchFamily="34" charset="0"/>
              </a:rPr>
              <a:t>inte</a:t>
            </a:r>
            <a:r>
              <a:rPr lang="en-US" altLang="sv-SE">
                <a:ea typeface="Geneva" panose="020B0503030404040204" pitchFamily="34" charset="0"/>
              </a:rPr>
              <a:t> </a:t>
            </a:r>
            <a:r>
              <a:rPr lang="en-US" altLang="sv-SE" err="1">
                <a:ea typeface="Geneva" panose="020B0503030404040204" pitchFamily="34" charset="0"/>
              </a:rPr>
              <a:t>konstigt</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Vänsterpartiet</a:t>
            </a:r>
            <a:r>
              <a:rPr lang="en-US" altLang="sv-SE">
                <a:ea typeface="Geneva" panose="020B0503030404040204" pitchFamily="34" charset="0"/>
              </a:rPr>
              <a:t> </a:t>
            </a:r>
            <a:r>
              <a:rPr lang="en-US" altLang="sv-SE" err="1">
                <a:ea typeface="Geneva" panose="020B0503030404040204" pitchFamily="34" charset="0"/>
              </a:rPr>
              <a:t>påverkas</a:t>
            </a:r>
            <a:r>
              <a:rPr lang="en-US" altLang="sv-SE">
                <a:ea typeface="Geneva" panose="020B0503030404040204" pitchFamily="34" charset="0"/>
              </a:rPr>
              <a:t> </a:t>
            </a:r>
            <a:r>
              <a:rPr lang="en-US" altLang="sv-SE" err="1">
                <a:ea typeface="Geneva" panose="020B0503030404040204" pitchFamily="34" charset="0"/>
              </a:rPr>
              <a:t>av</a:t>
            </a:r>
            <a:r>
              <a:rPr lang="en-US" altLang="sv-SE">
                <a:ea typeface="Geneva" panose="020B0503030404040204" pitchFamily="34" charset="0"/>
              </a:rPr>
              <a:t> de </a:t>
            </a:r>
            <a:r>
              <a:rPr lang="en-US" altLang="sv-SE" err="1">
                <a:ea typeface="Geneva" panose="020B0503030404040204" pitchFamily="34" charset="0"/>
              </a:rPr>
              <a:t>strukturer</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genomsyrar</a:t>
            </a:r>
            <a:r>
              <a:rPr lang="en-US" altLang="sv-SE">
                <a:ea typeface="Geneva" panose="020B0503030404040204" pitchFamily="34" charset="0"/>
              </a:rPr>
              <a:t> </a:t>
            </a:r>
            <a:r>
              <a:rPr lang="en-US" altLang="sv-SE" err="1">
                <a:ea typeface="Geneva" panose="020B0503030404040204" pitchFamily="34" charset="0"/>
              </a:rPr>
              <a:t>samhället</a:t>
            </a:r>
            <a:r>
              <a:rPr lang="en-US" altLang="sv-SE">
                <a:ea typeface="Geneva" panose="020B0503030404040204" pitchFamily="34" charset="0"/>
              </a:rPr>
              <a:t>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övrigt</a:t>
            </a:r>
            <a:r>
              <a:rPr lang="en-US" altLang="sv-SE">
                <a:ea typeface="Geneva" panose="020B0503030404040204" pitchFamily="34" charset="0"/>
              </a:rPr>
              <a:t>. </a:t>
            </a:r>
          </a:p>
          <a:p>
            <a:r>
              <a:rPr lang="en-US" altLang="sv-SE">
                <a:ea typeface="Geneva" panose="020B0503030404040204" pitchFamily="34" charset="0"/>
              </a:rPr>
              <a:t> </a:t>
            </a:r>
          </a:p>
        </p:txBody>
      </p:sp>
      <p:sp>
        <p:nvSpPr>
          <p:cNvPr id="4" name="Slide Number Placeholder 3"/>
          <p:cNvSpPr>
            <a:spLocks noGrp="1"/>
          </p:cNvSpPr>
          <p:nvPr>
            <p:ph type="sldNum" sz="quarter" idx="10"/>
          </p:nvPr>
        </p:nvSpPr>
        <p:spPr/>
        <p:txBody>
          <a:bodyPr/>
          <a:lstStyle/>
          <a:p>
            <a:fld id="{A710FF66-0E20-A24B-A4FA-9B8E63EFA060}" type="slidenum">
              <a:rPr/>
              <a:pPr/>
              <a:t>11</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För även om vi</a:t>
            </a:r>
            <a:r>
              <a:rPr lang="en-US" sz="1200" kern="1200" baseline="0">
                <a:solidFill>
                  <a:schemeClr val="tx1"/>
                </a:solidFill>
                <a:latin typeface="+mn-lt"/>
                <a:ea typeface="+mn-ea"/>
                <a:cs typeface="+mn-cs"/>
              </a:rPr>
              <a:t> ibland kan önska, så är </a:t>
            </a:r>
            <a:r>
              <a:rPr lang="en-US" sz="1200" kern="1200">
                <a:solidFill>
                  <a:schemeClr val="tx1"/>
                </a:solidFill>
                <a:latin typeface="+mn-lt"/>
                <a:ea typeface="+mn-ea"/>
                <a:cs typeface="+mn-cs"/>
              </a:rPr>
              <a:t>Vänsterpartiet är ingen isolerad ö i detta samhälle.</a:t>
            </a:r>
          </a:p>
        </p:txBody>
      </p:sp>
      <p:sp>
        <p:nvSpPr>
          <p:cNvPr id="4" name="Slide Number Placeholder 3"/>
          <p:cNvSpPr>
            <a:spLocks noGrp="1"/>
          </p:cNvSpPr>
          <p:nvPr>
            <p:ph type="sldNum" sz="quarter" idx="10"/>
          </p:nvPr>
        </p:nvSpPr>
        <p:spPr/>
        <p:txBody>
          <a:bodyPr/>
          <a:lstStyle/>
          <a:p>
            <a:fld id="{A710FF66-0E20-A24B-A4FA-9B8E63EFA060}" type="slidenum">
              <a:rPr/>
              <a:pPr/>
              <a:t>12</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sv-SE" sz="1200" kern="1200">
                <a:solidFill>
                  <a:schemeClr val="tx1"/>
                </a:solidFill>
                <a:effectLst/>
                <a:latin typeface="+mn-lt"/>
                <a:ea typeface="Geneva" charset="-128"/>
                <a:cs typeface="Geneva" charset="-128"/>
              </a:rPr>
              <a:t>Strukturer som befäster männens överordning återfinns tyvärr därför även inom vårt parti. Ska ge ett par exempel på hur könsstrukturer präglar Vänsterpartiet och dess medlemmar.</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sv-SE" sz="1200" kern="1200">
              <a:solidFill>
                <a:schemeClr val="tx1"/>
              </a:solidFill>
              <a:effectLst/>
              <a:latin typeface="+mn-lt"/>
              <a:ea typeface="Geneva" charset="-128"/>
              <a:cs typeface="Geneva" charset="-128"/>
            </a:endParaRP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13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sv-SE">
                <a:ea typeface="Geneva" panose="020B0503030404040204" pitchFamily="34" charset="0"/>
              </a:rPr>
              <a:t> </a:t>
            </a:r>
            <a:r>
              <a:rPr lang="en-US" altLang="sv-SE" err="1">
                <a:ea typeface="Geneva" panose="020B0503030404040204" pitchFamily="34" charset="0"/>
              </a:rPr>
              <a:t>Kvinnor</a:t>
            </a:r>
            <a:r>
              <a:rPr lang="en-US" altLang="sv-SE">
                <a:ea typeface="Geneva" panose="020B0503030404040204" pitchFamily="34" charset="0"/>
              </a:rPr>
              <a: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inte</a:t>
            </a:r>
            <a:r>
              <a:rPr lang="en-US" altLang="sv-SE">
                <a:ea typeface="Geneva" panose="020B0503030404040204" pitchFamily="34" charset="0"/>
              </a:rPr>
              <a:t> </a:t>
            </a:r>
            <a:r>
              <a:rPr lang="en-US" altLang="sv-SE" err="1">
                <a:ea typeface="Geneva" panose="020B0503030404040204" pitchFamily="34" charset="0"/>
              </a:rPr>
              <a:t>lika</a:t>
            </a:r>
            <a:r>
              <a:rPr lang="en-US" altLang="sv-SE">
                <a:ea typeface="Geneva" panose="020B0503030404040204" pitchFamily="34" charset="0"/>
              </a:rPr>
              <a:t> </a:t>
            </a:r>
            <a:r>
              <a:rPr lang="en-US" altLang="sv-SE" err="1">
                <a:ea typeface="Geneva" panose="020B0503030404040204" pitchFamily="34" charset="0"/>
              </a:rPr>
              <a:t>självklara</a:t>
            </a:r>
            <a:r>
              <a:rPr lang="en-US" altLang="sv-SE">
                <a:ea typeface="Geneva" panose="020B0503030404040204" pitchFamily="34" charset="0"/>
              </a:rPr>
              <a:t> </a:t>
            </a:r>
            <a:r>
              <a:rPr lang="en-US" altLang="sv-SE" err="1">
                <a:ea typeface="Geneva" panose="020B0503030404040204" pitchFamily="34" charset="0"/>
              </a:rPr>
              <a:t>auktoriteter</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män</a:t>
            </a:r>
            <a:endParaRPr lang="en-US" altLang="sv-SE">
              <a:ea typeface="Geneva" panose="020B0503030404040204" pitchFamily="34" charset="0"/>
            </a:endParaRPr>
          </a:p>
          <a:p>
            <a:r>
              <a:rPr lang="en-US" altLang="sv-SE">
                <a:ea typeface="Geneva" panose="020B0503030404040204" pitchFamily="34" charset="0"/>
              </a:rPr>
              <a:t> </a:t>
            </a:r>
            <a:r>
              <a:rPr lang="en-US" altLang="sv-SE" err="1">
                <a:ea typeface="Geneva" panose="020B0503030404040204" pitchFamily="34" charset="0"/>
              </a:rPr>
              <a:t>Kvinnor</a:t>
            </a:r>
            <a:r>
              <a:rPr lang="en-US" altLang="sv-SE">
                <a:ea typeface="Geneva" panose="020B0503030404040204" pitchFamily="34" charset="0"/>
              </a:rPr>
              <a:t> </a:t>
            </a:r>
            <a:r>
              <a:rPr lang="en-US" altLang="sv-SE" err="1">
                <a:ea typeface="Geneva" panose="020B0503030404040204" pitchFamily="34" charset="0"/>
              </a:rPr>
              <a:t>får</a:t>
            </a:r>
            <a:r>
              <a:rPr lang="en-US" altLang="sv-SE">
                <a:ea typeface="Geneva" panose="020B0503030404040204" pitchFamily="34" charset="0"/>
              </a:rPr>
              <a:t> </a:t>
            </a:r>
            <a:r>
              <a:rPr lang="en-US" altLang="sv-SE" err="1">
                <a:ea typeface="Geneva" panose="020B0503030404040204" pitchFamily="34" charset="0"/>
              </a:rPr>
              <a:t>inte</a:t>
            </a:r>
            <a:r>
              <a:rPr lang="en-US" altLang="sv-SE">
                <a:ea typeface="Geneva" panose="020B0503030404040204" pitchFamily="34" charset="0"/>
              </a:rPr>
              <a:t> </a:t>
            </a:r>
            <a:r>
              <a:rPr lang="en-US" altLang="sv-SE" err="1">
                <a:ea typeface="Geneva" panose="020B0503030404040204" pitchFamily="34" charset="0"/>
              </a:rPr>
              <a:t>samma</a:t>
            </a:r>
            <a:r>
              <a:rPr lang="en-US" altLang="sv-SE">
                <a:ea typeface="Geneva" panose="020B0503030404040204" pitchFamily="34" charset="0"/>
              </a:rPr>
              <a:t> </a:t>
            </a:r>
            <a:r>
              <a:rPr lang="en-US" altLang="sv-SE" err="1">
                <a:ea typeface="Geneva" panose="020B0503030404040204" pitchFamily="34" charset="0"/>
              </a:rPr>
              <a:t>stjärnstatus</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män</a:t>
            </a:r>
            <a:endParaRPr lang="en-US" altLang="sv-SE">
              <a:ea typeface="Geneva" panose="020B050303040404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sv-SE" sz="1200" kern="1200">
              <a:solidFill>
                <a:schemeClr val="tx1"/>
              </a:solidFill>
              <a:effectLst/>
              <a:latin typeface="+mn-lt"/>
              <a:ea typeface="Geneva" charset="-128"/>
              <a:cs typeface="Geneva" charset="-128"/>
            </a:endParaRP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14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sv-SE">
                <a:ea typeface="Geneva" panose="020B0503030404040204" pitchFamily="34" charset="0"/>
              </a:rPr>
              <a:t> Vi </a:t>
            </a:r>
            <a:r>
              <a:rPr lang="en-US" altLang="sv-SE" err="1">
                <a:ea typeface="Geneva" panose="020B0503030404040204" pitchFamily="34" charset="0"/>
              </a:rPr>
              <a:t>delar</a:t>
            </a:r>
            <a:r>
              <a:rPr lang="en-US" altLang="sv-SE">
                <a:ea typeface="Geneva" panose="020B0503030404040204" pitchFamily="34" charset="0"/>
              </a:rPr>
              <a:t> </a:t>
            </a:r>
            <a:r>
              <a:rPr lang="en-US" altLang="sv-SE" err="1">
                <a:ea typeface="Geneva" panose="020B0503030404040204" pitchFamily="34" charset="0"/>
              </a:rPr>
              <a:t>upp</a:t>
            </a:r>
            <a:r>
              <a:rPr lang="en-US" altLang="sv-SE">
                <a:ea typeface="Geneva" panose="020B0503030404040204" pitchFamily="34" charset="0"/>
              </a:rPr>
              <a:t> ofta upp </a:t>
            </a:r>
            <a:r>
              <a:rPr lang="en-US" altLang="sv-SE" err="1">
                <a:ea typeface="Geneva" panose="020B0503030404040204" pitchFamily="34" charset="0"/>
              </a:rPr>
              <a:t>arbetsuppgifter</a:t>
            </a:r>
            <a:r>
              <a:rPr lang="en-US" altLang="sv-SE">
                <a:ea typeface="Geneva" panose="020B0503030404040204" pitchFamily="34" charset="0"/>
              </a:rPr>
              <a:t> </a:t>
            </a:r>
            <a:r>
              <a:rPr lang="en-US" altLang="sv-SE" err="1">
                <a:ea typeface="Geneva" panose="020B0503030404040204" pitchFamily="34" charset="0"/>
              </a:rPr>
              <a:t>efter</a:t>
            </a:r>
            <a:r>
              <a:rPr lang="en-US" altLang="sv-SE">
                <a:ea typeface="Geneva" panose="020B0503030404040204" pitchFamily="34" charset="0"/>
              </a:rPr>
              <a:t> </a:t>
            </a:r>
            <a:r>
              <a:rPr lang="en-US" altLang="sv-SE" err="1">
                <a:ea typeface="Geneva" panose="020B0503030404040204" pitchFamily="34" charset="0"/>
              </a:rPr>
              <a:t>kön</a:t>
            </a:r>
            <a:r>
              <a:rPr lang="en-US" altLang="sv-SE">
                <a:ea typeface="Geneva" panose="020B0503030404040204" pitchFamily="34" charset="0"/>
              </a:rPr>
              <a:t>. </a:t>
            </a:r>
            <a:r>
              <a:rPr lang="en-US" altLang="sv-SE" err="1">
                <a:ea typeface="Geneva" panose="020B0503030404040204" pitchFamily="34" charset="0"/>
              </a:rPr>
              <a:t>Kvinnor</a:t>
            </a:r>
            <a:r>
              <a:rPr lang="en-US" altLang="sv-SE">
                <a:ea typeface="Geneva" panose="020B0503030404040204" pitchFamily="34" charset="0"/>
              </a:rPr>
              <a:t> </a:t>
            </a:r>
            <a:r>
              <a:rPr lang="en-US" altLang="sv-SE" err="1">
                <a:ea typeface="Geneva" panose="020B0503030404040204" pitchFamily="34" charset="0"/>
              </a:rPr>
              <a:t>får</a:t>
            </a:r>
            <a:r>
              <a:rPr lang="en-US" altLang="sv-SE">
                <a:ea typeface="Geneva" panose="020B0503030404040204" pitchFamily="34" charset="0"/>
              </a:rPr>
              <a:t> </a:t>
            </a:r>
            <a:r>
              <a:rPr lang="en-US" altLang="sv-SE" err="1">
                <a:ea typeface="Geneva" panose="020B0503030404040204" pitchFamily="34" charset="0"/>
              </a:rPr>
              <a:t>inte</a:t>
            </a:r>
            <a:r>
              <a:rPr lang="en-US" altLang="sv-SE">
                <a:ea typeface="Geneva" panose="020B0503030404040204" pitchFamily="34" charset="0"/>
              </a:rPr>
              <a:t> </a:t>
            </a:r>
            <a:r>
              <a:rPr lang="en-US" altLang="sv-SE" err="1">
                <a:ea typeface="Geneva" panose="020B0503030404040204" pitchFamily="34" charset="0"/>
              </a:rPr>
              <a:t>sällan</a:t>
            </a:r>
            <a:r>
              <a:rPr lang="en-US" altLang="sv-SE">
                <a:ea typeface="Geneva" panose="020B0503030404040204" pitchFamily="34" charset="0"/>
              </a:rPr>
              <a:t> </a:t>
            </a:r>
            <a:r>
              <a:rPr lang="en-US" altLang="sv-SE" err="1">
                <a:ea typeface="Geneva" panose="020B0503030404040204" pitchFamily="34" charset="0"/>
              </a:rPr>
              <a:t>uppgifter</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städa</a:t>
            </a:r>
            <a:r>
              <a:rPr lang="en-US" altLang="sv-SE">
                <a:ea typeface="Geneva" panose="020B0503030404040204" pitchFamily="34" charset="0"/>
              </a:rPr>
              <a:t> </a:t>
            </a:r>
            <a:r>
              <a:rPr lang="en-US" altLang="sv-SE" err="1">
                <a:ea typeface="Geneva" panose="020B0503030404040204" pitchFamily="34" charset="0"/>
              </a:rPr>
              <a:t>efter</a:t>
            </a:r>
            <a:r>
              <a:rPr lang="en-US" altLang="sv-SE">
                <a:ea typeface="Geneva" panose="020B0503030404040204" pitchFamily="34" charset="0"/>
              </a:rPr>
              <a:t> </a:t>
            </a:r>
            <a:r>
              <a:rPr lang="en-US" altLang="sv-SE" err="1">
                <a:ea typeface="Geneva" panose="020B0503030404040204" pitchFamily="34" charset="0"/>
              </a:rPr>
              <a:t>mötet</a:t>
            </a:r>
            <a:r>
              <a:rPr lang="en-US" altLang="sv-SE">
                <a:ea typeface="Geneva" panose="020B0503030404040204" pitchFamily="34" charset="0"/>
              </a:rPr>
              <a:t> </a:t>
            </a:r>
            <a:r>
              <a:rPr lang="en-US" altLang="sv-SE" err="1">
                <a:ea typeface="Geneva" panose="020B0503030404040204" pitchFamily="34" charset="0"/>
              </a:rPr>
              <a:t>eller</a:t>
            </a:r>
            <a:r>
              <a:rPr lang="en-US" altLang="sv-SE">
                <a:ea typeface="Geneva" panose="020B0503030404040204" pitchFamily="34" charset="0"/>
              </a:rPr>
              <a:t> </a:t>
            </a:r>
            <a:r>
              <a:rPr lang="en-US" altLang="sv-SE" err="1">
                <a:ea typeface="Geneva" panose="020B0503030404040204" pitchFamily="34" charset="0"/>
              </a:rPr>
              <a:t>fixa</a:t>
            </a:r>
            <a:r>
              <a:rPr lang="en-US" altLang="sv-SE">
                <a:ea typeface="Geneva" panose="020B0503030404040204" pitchFamily="34" charset="0"/>
              </a:rPr>
              <a:t> </a:t>
            </a:r>
            <a:r>
              <a:rPr lang="en-US" altLang="sv-SE" err="1">
                <a:ea typeface="Geneva" panose="020B0503030404040204" pitchFamily="34" charset="0"/>
              </a:rPr>
              <a:t>fika</a:t>
            </a:r>
            <a:r>
              <a:rPr lang="en-US" altLang="sv-SE">
                <a:ea typeface="Geneva" panose="020B0503030404040204" pitchFamily="34" charset="0"/>
              </a:rPr>
              <a:t> </a:t>
            </a:r>
            <a:r>
              <a:rPr lang="en-US" altLang="sv-SE" err="1">
                <a:ea typeface="Geneva" panose="020B0503030404040204" pitchFamily="34" charset="0"/>
              </a:rPr>
              <a:t>medan</a:t>
            </a:r>
            <a:r>
              <a:rPr lang="en-US" altLang="sv-SE">
                <a:ea typeface="Geneva" panose="020B0503030404040204" pitchFamily="34" charset="0"/>
              </a:rPr>
              <a:t> </a:t>
            </a:r>
            <a:r>
              <a:rPr lang="en-US" altLang="sv-SE" err="1">
                <a:ea typeface="Geneva" panose="020B0503030404040204" pitchFamily="34" charset="0"/>
              </a:rPr>
              <a:t>män</a:t>
            </a:r>
            <a:r>
              <a:rPr lang="en-US" altLang="sv-SE">
                <a:ea typeface="Geneva" panose="020B0503030404040204" pitchFamily="34" charset="0"/>
              </a:rPr>
              <a:t> </a:t>
            </a:r>
            <a:r>
              <a:rPr lang="en-US" altLang="sv-SE" err="1">
                <a:ea typeface="Geneva" panose="020B0503030404040204" pitchFamily="34" charset="0"/>
              </a:rPr>
              <a:t>kan</a:t>
            </a:r>
            <a:r>
              <a:rPr lang="en-US" altLang="sv-SE">
                <a:ea typeface="Geneva" panose="020B0503030404040204" pitchFamily="34" charset="0"/>
              </a:rPr>
              <a:t> </a:t>
            </a:r>
            <a:r>
              <a:rPr lang="en-US" altLang="sv-SE" err="1">
                <a:ea typeface="Geneva" panose="020B0503030404040204" pitchFamily="34" charset="0"/>
              </a:rPr>
              <a:t>fokusera</a:t>
            </a:r>
            <a:r>
              <a:rPr lang="en-US" altLang="sv-SE">
                <a:ea typeface="Geneva" panose="020B0503030404040204" pitchFamily="34" charset="0"/>
              </a:rPr>
              <a:t> </a:t>
            </a:r>
            <a:r>
              <a:rPr lang="en-US" altLang="sv-SE" err="1">
                <a:ea typeface="Geneva" panose="020B0503030404040204" pitchFamily="34" charset="0"/>
              </a:rPr>
              <a:t>på</a:t>
            </a:r>
            <a:r>
              <a:rPr lang="en-US" altLang="sv-SE">
                <a:ea typeface="Geneva" panose="020B0503030404040204" pitchFamily="34" charset="0"/>
              </a:rPr>
              <a:t> </a:t>
            </a:r>
            <a:r>
              <a:rPr lang="en-US" altLang="sv-SE" err="1">
                <a:ea typeface="Geneva" panose="020B0503030404040204" pitchFamily="34" charset="0"/>
              </a:rPr>
              <a:t>innehållet</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organiseringen</a:t>
            </a:r>
            <a:r>
              <a:rPr lang="en-US" altLang="sv-SE">
                <a:ea typeface="Geneva" panose="020B0503030404040204" pitchFamily="34" charset="0"/>
              </a:rPr>
              <a:t> av </a:t>
            </a:r>
            <a:r>
              <a:rPr lang="en-US" altLang="sv-SE" err="1">
                <a:ea typeface="Geneva" panose="020B0503030404040204" pitchFamily="34" charset="0"/>
              </a:rPr>
              <a:t>arrangemang</a:t>
            </a:r>
            <a:r>
              <a:rPr lang="en-US" altLang="sv-SE">
                <a:ea typeface="Geneva" panose="020B0503030404040204" pitchFamily="34" charset="0"/>
              </a:rPr>
              <a:t>. </a:t>
            </a: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15</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sv-SE">
                <a:ea typeface="Geneva" panose="020B0503030404040204" pitchFamily="34" charset="0"/>
              </a:rPr>
              <a:t> </a:t>
            </a:r>
            <a:r>
              <a:rPr lang="en-US" altLang="sv-SE" err="1">
                <a:ea typeface="Geneva" panose="020B0503030404040204" pitchFamily="34" charset="0"/>
              </a:rPr>
              <a:t>Kvinnor</a:t>
            </a:r>
            <a:r>
              <a:rPr lang="en-US" altLang="sv-SE">
                <a:ea typeface="Geneva" panose="020B0503030404040204" pitchFamily="34" charset="0"/>
              </a:rPr>
              <a:t> </a:t>
            </a:r>
            <a:r>
              <a:rPr lang="en-US" altLang="sv-SE" err="1">
                <a:ea typeface="Geneva" panose="020B0503030404040204" pitchFamily="34" charset="0"/>
              </a:rPr>
              <a:t>har länge varit underrepresenterade</a:t>
            </a:r>
            <a:r>
              <a:rPr lang="en-US" altLang="sv-SE">
                <a:ea typeface="Geneva" panose="020B0503030404040204" pitchFamily="34" charset="0"/>
              </a:rPr>
              <a:t> </a:t>
            </a:r>
            <a:r>
              <a:rPr lang="en-US" altLang="sv-SE" err="1">
                <a:ea typeface="Geneva" panose="020B0503030404040204" pitchFamily="34" charset="0"/>
              </a:rPr>
              <a:t>på</a:t>
            </a:r>
            <a:r>
              <a:rPr lang="en-US" altLang="sv-SE">
                <a:ea typeface="Geneva" panose="020B0503030404040204" pitchFamily="34" charset="0"/>
              </a:rPr>
              <a:t> </a:t>
            </a:r>
            <a:r>
              <a:rPr lang="en-US" altLang="sv-SE" err="1">
                <a:ea typeface="Geneva" panose="020B0503030404040204" pitchFamily="34" charset="0"/>
              </a:rPr>
              <a:t>viktiga</a:t>
            </a:r>
            <a:r>
              <a:rPr lang="en-US" altLang="sv-SE">
                <a:ea typeface="Geneva" panose="020B0503030404040204" pitchFamily="34" charset="0"/>
              </a:rPr>
              <a:t> poster </a:t>
            </a:r>
            <a:r>
              <a:rPr lang="en-US" altLang="sv-SE" err="1">
                <a:ea typeface="Geneva" panose="020B0503030404040204" pitchFamily="34" charset="0"/>
              </a:rPr>
              <a:t>som ex</a:t>
            </a:r>
            <a:r>
              <a:rPr lang="en-US" altLang="sv-SE">
                <a:ea typeface="Geneva" panose="020B0503030404040204" pitchFamily="34" charset="0"/>
              </a:rPr>
              <a:t>. </a:t>
            </a:r>
            <a:r>
              <a:rPr lang="en-US" altLang="sv-SE" err="1">
                <a:ea typeface="Geneva" panose="020B0503030404040204" pitchFamily="34" charset="0"/>
              </a:rPr>
              <a:t>gruppledare</a:t>
            </a:r>
            <a:r>
              <a:rPr lang="en-US" altLang="sv-SE" baseline="0" err="1">
                <a:ea typeface="Geneva" panose="020B0503030404040204" pitchFamily="34" charset="0"/>
              </a:rPr>
              <a:t> </a:t>
            </a:r>
            <a:r>
              <a:rPr lang="en-US" altLang="sv-SE" err="1">
                <a:ea typeface="Geneva" panose="020B0503030404040204" pitchFamily="34" charset="0"/>
              </a:rPr>
              <a:t>och</a:t>
            </a:r>
            <a:r>
              <a:rPr lang="en-US" altLang="sv-SE" baseline="0" err="1">
                <a:ea typeface="Geneva" panose="020B0503030404040204" pitchFamily="34" charset="0"/>
              </a:rPr>
              <a:t> ordförande</a:t>
            </a:r>
            <a:endParaRPr lang="en-US" altLang="sv-SE">
              <a:ea typeface="Geneva" panose="020B0503030404040204" pitchFamily="34" charset="0"/>
            </a:endParaRPr>
          </a:p>
          <a:p>
            <a:endParaRPr lang="en-US" altLang="sv-SE">
              <a:ea typeface="Geneva" panose="020B0503030404040204" pitchFamily="34" charset="0"/>
            </a:endParaRP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16</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sv-SE">
                <a:ea typeface="Geneva" panose="020B0503030404040204" pitchFamily="34" charset="0"/>
              </a:rPr>
              <a:t> </a:t>
            </a:r>
            <a:r>
              <a:rPr lang="en-US" altLang="sv-SE" err="1">
                <a:ea typeface="Geneva" panose="020B0503030404040204" pitchFamily="34" charset="0"/>
              </a:rPr>
              <a:t>Härskartekniker</a:t>
            </a:r>
            <a:r>
              <a:rPr lang="en-US" altLang="sv-SE">
                <a:ea typeface="Geneva" panose="020B0503030404040204" pitchFamily="34" charset="0"/>
              </a:rPr>
              <a:t> </a:t>
            </a:r>
            <a:r>
              <a:rPr lang="en-US" altLang="sv-SE" err="1">
                <a:ea typeface="Geneva" panose="020B0503030404040204" pitchFamily="34" charset="0"/>
              </a:rPr>
              <a:t>används</a:t>
            </a:r>
            <a:endParaRPr lang="en-US" altLang="sv-SE">
              <a:ea typeface="Geneva" panose="020B0503030404040204" pitchFamily="34" charset="0"/>
            </a:endParaRPr>
          </a:p>
          <a:p>
            <a:r>
              <a:rPr lang="en-US" altLang="sv-SE">
                <a:ea typeface="Geneva" panose="020B0503030404040204" pitchFamily="34" charset="0"/>
              </a:rPr>
              <a:t>I </a:t>
            </a:r>
            <a:r>
              <a:rPr lang="en-US" altLang="sv-SE" err="1">
                <a:ea typeface="Geneva" panose="020B0503030404040204" pitchFamily="34" charset="0"/>
              </a:rPr>
              <a:t>en</a:t>
            </a:r>
            <a:r>
              <a:rPr lang="en-US" altLang="sv-SE">
                <a:ea typeface="Geneva" panose="020B0503030404040204" pitchFamily="34" charset="0"/>
              </a:rPr>
              <a:t> </a:t>
            </a:r>
            <a:r>
              <a:rPr lang="en-US" altLang="sv-SE" err="1">
                <a:ea typeface="Geneva" panose="020B0503030404040204" pitchFamily="34" charset="0"/>
              </a:rPr>
              <a:t>enkätundersökning</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styrgruppen för </a:t>
            </a:r>
            <a:r>
              <a:rPr lang="en-US" altLang="sv-SE" err="1">
                <a:ea typeface="Geneva" panose="020B0503030404040204" pitchFamily="34" charset="0"/>
              </a:rPr>
              <a:t>Kvinnors</a:t>
            </a:r>
            <a:r>
              <a:rPr lang="en-US" altLang="sv-SE">
                <a:ea typeface="Geneva" panose="020B0503030404040204" pitchFamily="34" charset="0"/>
              </a:rPr>
              <a:t> </a:t>
            </a:r>
            <a:r>
              <a:rPr lang="en-US" altLang="sv-SE" err="1">
                <a:ea typeface="Geneva" panose="020B0503030404040204" pitchFamily="34" charset="0"/>
              </a:rPr>
              <a:t>organisering</a:t>
            </a:r>
            <a:r>
              <a:rPr lang="en-US" altLang="sv-SE">
                <a:ea typeface="Geneva" panose="020B0503030404040204" pitchFamily="34" charset="0"/>
              </a:rPr>
              <a:t> </a:t>
            </a:r>
            <a:r>
              <a:rPr lang="en-US" altLang="sv-SE" err="1">
                <a:ea typeface="Geneva" panose="020B0503030404040204" pitchFamily="34" charset="0"/>
              </a:rPr>
              <a:t>skickade</a:t>
            </a:r>
            <a:r>
              <a:rPr lang="en-US" altLang="sv-SE">
                <a:ea typeface="Geneva" panose="020B0503030404040204" pitchFamily="34" charset="0"/>
              </a:rPr>
              <a:t> </a:t>
            </a:r>
            <a:r>
              <a:rPr lang="en-US" altLang="sv-SE" err="1">
                <a:ea typeface="Geneva" panose="020B0503030404040204" pitchFamily="34" charset="0"/>
              </a:rPr>
              <a:t>ut</a:t>
            </a:r>
            <a:r>
              <a:rPr lang="en-US" altLang="sv-SE">
                <a:ea typeface="Geneva" panose="020B0503030404040204" pitchFamily="34" charset="0"/>
              </a:rPr>
              <a:t> till </a:t>
            </a:r>
            <a:r>
              <a:rPr lang="en-US" altLang="sv-SE" err="1">
                <a:ea typeface="Geneva" panose="020B0503030404040204" pitchFamily="34" charset="0"/>
              </a:rPr>
              <a:t>distrikten</a:t>
            </a:r>
            <a:r>
              <a:rPr lang="en-US" altLang="sv-SE">
                <a:ea typeface="Geneva" panose="020B0503030404040204" pitchFamily="34" charset="0"/>
              </a:rPr>
              <a:t> </a:t>
            </a:r>
            <a:r>
              <a:rPr lang="en-US" altLang="sv-SE" err="1">
                <a:ea typeface="Geneva" panose="020B0503030404040204" pitchFamily="34" charset="0"/>
              </a:rPr>
              <a:t>innan</a:t>
            </a:r>
            <a:r>
              <a:rPr lang="en-US" altLang="sv-SE">
                <a:ea typeface="Geneva" panose="020B0503030404040204" pitchFamily="34" charset="0"/>
              </a:rPr>
              <a:t> </a:t>
            </a:r>
            <a:r>
              <a:rPr lang="en-US" altLang="sv-SE" err="1">
                <a:ea typeface="Geneva" panose="020B0503030404040204" pitchFamily="34" charset="0"/>
              </a:rPr>
              <a:t>sommaren</a:t>
            </a:r>
            <a:r>
              <a:rPr lang="en-US" altLang="sv-SE">
                <a:ea typeface="Geneva" panose="020B0503030404040204" pitchFamily="34" charset="0"/>
              </a:rPr>
              <a:t> 2019 </a:t>
            </a:r>
            <a:r>
              <a:rPr lang="en-US" altLang="sv-SE" err="1">
                <a:ea typeface="Geneva" panose="020B0503030404040204" pitchFamily="34" charset="0"/>
              </a:rPr>
              <a:t>konstaterades</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det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över</a:t>
            </a:r>
            <a:r>
              <a:rPr lang="en-US" altLang="sv-SE">
                <a:ea typeface="Geneva" panose="020B0503030404040204" pitchFamily="34" charset="0"/>
              </a:rPr>
              <a:t> </a:t>
            </a:r>
            <a:r>
              <a:rPr lang="en-US" altLang="sv-SE" err="1">
                <a:ea typeface="Geneva" panose="020B0503030404040204" pitchFamily="34" charset="0"/>
              </a:rPr>
              <a:t>hälften</a:t>
            </a:r>
            <a:r>
              <a:rPr lang="en-US" altLang="sv-SE">
                <a:ea typeface="Geneva" panose="020B0503030404040204" pitchFamily="34" charset="0"/>
              </a:rPr>
              <a:t> av </a:t>
            </a:r>
            <a:r>
              <a:rPr lang="en-US" altLang="sv-SE" err="1">
                <a:ea typeface="Geneva" panose="020B0503030404040204" pitchFamily="34" charset="0"/>
              </a:rPr>
              <a:t>distrikten</a:t>
            </a:r>
            <a:r>
              <a:rPr lang="en-US" altLang="sv-SE">
                <a:ea typeface="Geneva" panose="020B0503030404040204" pitchFamily="34" charset="0"/>
              </a:rPr>
              <a:t> </a:t>
            </a:r>
            <a:r>
              <a:rPr lang="en-US" altLang="sv-SE" err="1">
                <a:ea typeface="Geneva" panose="020B0503030404040204" pitchFamily="34" charset="0"/>
              </a:rPr>
              <a:t>fortfarande</a:t>
            </a:r>
            <a:r>
              <a:rPr lang="en-US" altLang="sv-SE">
                <a:ea typeface="Geneva" panose="020B0503030404040204" pitchFamily="34" charset="0"/>
              </a:rPr>
              <a:t> </a:t>
            </a:r>
            <a:r>
              <a:rPr lang="en-US" altLang="sv-SE" err="1">
                <a:ea typeface="Geneva" panose="020B0503030404040204" pitchFamily="34" charset="0"/>
              </a:rPr>
              <a:t>förekommer</a:t>
            </a:r>
            <a:r>
              <a:rPr lang="en-US" altLang="sv-SE">
                <a:ea typeface="Geneva" panose="020B0503030404040204" pitchFamily="34" charset="0"/>
              </a:rPr>
              <a:t> </a:t>
            </a:r>
            <a:r>
              <a:rPr lang="en-US" altLang="sv-SE" err="1">
                <a:ea typeface="Geneva" panose="020B0503030404040204" pitchFamily="34" charset="0"/>
              </a:rPr>
              <a:t>härskartekniker</a:t>
            </a:r>
            <a:r>
              <a:rPr lang="en-US" altLang="sv-SE">
                <a:ea typeface="Geneva" panose="020B0503030404040204" pitchFamily="34" charset="0"/>
              </a:rPr>
              <a:t> </a:t>
            </a:r>
            <a:r>
              <a:rPr lang="en-US" altLang="sv-SE" err="1">
                <a:ea typeface="Geneva" panose="020B0503030404040204" pitchFamily="34" charset="0"/>
              </a:rPr>
              <a:t>på</a:t>
            </a:r>
            <a:r>
              <a:rPr lang="en-US" altLang="sv-SE">
                <a:ea typeface="Geneva" panose="020B0503030404040204" pitchFamily="34" charset="0"/>
              </a:rPr>
              <a:t> </a:t>
            </a:r>
            <a:r>
              <a:rPr lang="en-US" altLang="sv-SE" err="1">
                <a:ea typeface="Geneva" panose="020B0503030404040204" pitchFamily="34" charset="0"/>
              </a:rPr>
              <a:t>möten</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andra</a:t>
            </a:r>
            <a:r>
              <a:rPr lang="en-US" altLang="sv-SE">
                <a:ea typeface="Geneva" panose="020B0503030404040204" pitchFamily="34" charset="0"/>
              </a:rPr>
              <a:t> </a:t>
            </a:r>
            <a:r>
              <a:rPr lang="en-US" altLang="sv-SE" err="1">
                <a:ea typeface="Geneva" panose="020B0503030404040204" pitchFamily="34" charset="0"/>
              </a:rPr>
              <a:t>partiarrangemang</a:t>
            </a:r>
            <a:r>
              <a:rPr lang="en-US" altLang="sv-SE">
                <a:ea typeface="Geneva" panose="020B0503030404040204" pitchFamily="34" charset="0"/>
              </a:rPr>
              <a:t>. </a:t>
            </a:r>
            <a:r>
              <a:rPr lang="sv-SE" sz="1200" kern="1200">
                <a:solidFill>
                  <a:schemeClr val="tx1"/>
                </a:solidFill>
                <a:effectLst/>
                <a:latin typeface="+mn-lt"/>
                <a:ea typeface="Geneva" charset="-128"/>
                <a:cs typeface="Geneva" charset="-128"/>
              </a:rPr>
              <a:t>Härskartekniker används i Vänsterpartiet och är alltså rätt vanliga. Ofta används de omedvetet. Vi ska i nästa steg tittar närmare på vad härskartekniker är, hur de uttrycker sig och hur vi kan motarbeta dessa.</a:t>
            </a:r>
          </a:p>
          <a:p>
            <a:endParaRPr lang="sv-SE" altLang="sv-SE" sz="1200" kern="1200">
              <a:solidFill>
                <a:schemeClr val="tx1"/>
              </a:solidFill>
              <a:effectLst/>
              <a:latin typeface="+mn-lt"/>
              <a:ea typeface="Geneva" charset="-128"/>
              <a:cs typeface="Geneva" charset="-128"/>
            </a:endParaRPr>
          </a:p>
          <a:p>
            <a:r>
              <a:rPr lang="en-US" altLang="sv-SE">
                <a:ea typeface="Geneva" panose="020B0503030404040204" pitchFamily="34" charset="0"/>
              </a:rPr>
              <a:t>Vi ska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nästa</a:t>
            </a:r>
            <a:r>
              <a:rPr lang="en-US" altLang="sv-SE">
                <a:ea typeface="Geneva" panose="020B0503030404040204" pitchFamily="34" charset="0"/>
              </a:rPr>
              <a:t> </a:t>
            </a:r>
            <a:r>
              <a:rPr lang="en-US" altLang="sv-SE" err="1">
                <a:ea typeface="Geneva" panose="020B0503030404040204" pitchFamily="34" charset="0"/>
              </a:rPr>
              <a:t>steg</a:t>
            </a:r>
            <a:r>
              <a:rPr lang="en-US" altLang="sv-SE">
                <a:ea typeface="Geneva" panose="020B0503030404040204" pitchFamily="34" charset="0"/>
              </a:rPr>
              <a:t> </a:t>
            </a:r>
            <a:r>
              <a:rPr lang="en-US" altLang="sv-SE" err="1">
                <a:ea typeface="Geneva" panose="020B0503030404040204" pitchFamily="34" charset="0"/>
              </a:rPr>
              <a:t>tittar</a:t>
            </a:r>
            <a:r>
              <a:rPr lang="en-US" altLang="sv-SE">
                <a:ea typeface="Geneva" panose="020B0503030404040204" pitchFamily="34" charset="0"/>
              </a:rPr>
              <a:t> </a:t>
            </a:r>
            <a:r>
              <a:rPr lang="en-US" altLang="sv-SE" err="1">
                <a:ea typeface="Geneva" panose="020B0503030404040204" pitchFamily="34" charset="0"/>
              </a:rPr>
              <a:t>närmare</a:t>
            </a:r>
            <a:r>
              <a:rPr lang="en-US" altLang="sv-SE">
                <a:ea typeface="Geneva" panose="020B0503030404040204" pitchFamily="34" charset="0"/>
              </a:rPr>
              <a:t> </a:t>
            </a:r>
            <a:r>
              <a:rPr lang="en-US" altLang="sv-SE" err="1">
                <a:ea typeface="Geneva" panose="020B0503030404040204" pitchFamily="34" charset="0"/>
              </a:rPr>
              <a:t>på</a:t>
            </a:r>
            <a:r>
              <a:rPr lang="en-US" altLang="sv-SE">
                <a:ea typeface="Geneva" panose="020B0503030404040204" pitchFamily="34" charset="0"/>
              </a:rPr>
              <a:t> </a:t>
            </a:r>
            <a:r>
              <a:rPr lang="en-US" altLang="sv-SE" err="1">
                <a:ea typeface="Geneva" panose="020B0503030404040204" pitchFamily="34" charset="0"/>
              </a:rPr>
              <a:t>vad</a:t>
            </a:r>
            <a:r>
              <a:rPr lang="en-US" altLang="sv-SE">
                <a:ea typeface="Geneva" panose="020B0503030404040204" pitchFamily="34" charset="0"/>
              </a:rPr>
              <a:t> </a:t>
            </a:r>
            <a:r>
              <a:rPr lang="en-US" altLang="sv-SE" err="1">
                <a:ea typeface="Geneva" panose="020B0503030404040204" pitchFamily="34" charset="0"/>
              </a:rPr>
              <a:t>härskartekniker</a:t>
            </a:r>
            <a:r>
              <a:rPr lang="en-US" altLang="sv-SE">
                <a:ea typeface="Geneva" panose="020B0503030404040204" pitchFamily="34" charset="0"/>
              </a:rPr>
              <a: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de </a:t>
            </a:r>
            <a:r>
              <a:rPr lang="en-US" altLang="sv-SE" err="1">
                <a:ea typeface="Geneva" panose="020B0503030404040204" pitchFamily="34" charset="0"/>
              </a:rPr>
              <a:t>uttrycker</a:t>
            </a:r>
            <a:r>
              <a:rPr lang="en-US" altLang="sv-SE">
                <a:ea typeface="Geneva" panose="020B0503030404040204" pitchFamily="34" charset="0"/>
              </a:rPr>
              <a:t> sig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hur</a:t>
            </a:r>
            <a:r>
              <a:rPr lang="en-US" altLang="sv-SE">
                <a:ea typeface="Geneva" panose="020B0503030404040204" pitchFamily="34" charset="0"/>
              </a:rPr>
              <a:t> vi </a:t>
            </a:r>
            <a:r>
              <a:rPr lang="en-US" altLang="sv-SE" err="1">
                <a:ea typeface="Geneva" panose="020B0503030404040204" pitchFamily="34" charset="0"/>
              </a:rPr>
              <a:t>kan</a:t>
            </a:r>
            <a:r>
              <a:rPr lang="en-US" altLang="sv-SE">
                <a:ea typeface="Geneva" panose="020B0503030404040204" pitchFamily="34" charset="0"/>
              </a:rPr>
              <a:t> </a:t>
            </a:r>
            <a:r>
              <a:rPr lang="en-US" altLang="sv-SE" err="1">
                <a:ea typeface="Geneva" panose="020B0503030404040204" pitchFamily="34" charset="0"/>
              </a:rPr>
              <a:t>motarbeta</a:t>
            </a:r>
            <a:r>
              <a:rPr lang="en-US" altLang="sv-SE">
                <a:ea typeface="Geneva" panose="020B0503030404040204" pitchFamily="34" charset="0"/>
              </a:rPr>
              <a:t> dessa. </a:t>
            </a:r>
          </a:p>
          <a:p>
            <a:endParaRPr lang="en-US" altLang="sv-SE">
              <a:ea typeface="Geneva" panose="020B0503030404040204" pitchFamily="34" charset="0"/>
            </a:endParaRPr>
          </a:p>
          <a:p>
            <a:endParaRPr lang="sv-SE"/>
          </a:p>
        </p:txBody>
      </p:sp>
      <p:sp>
        <p:nvSpPr>
          <p:cNvPr id="4" name="Slide Number Placeholder 3"/>
          <p:cNvSpPr>
            <a:spLocks noGrp="1"/>
          </p:cNvSpPr>
          <p:nvPr>
            <p:ph type="sldNum" sz="quarter" idx="10"/>
          </p:nvPr>
        </p:nvSpPr>
        <p:spPr/>
        <p:txBody>
          <a:bodyPr/>
          <a:lstStyle/>
          <a:p>
            <a:fld id="{A710FF66-0E20-A24B-A4FA-9B8E63EFA060}" type="slidenum">
              <a:rPr/>
              <a:pPr/>
              <a:t>17</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altLang="sv-SE">
                <a:ea typeface="Geneva" panose="020B0503030404040204" pitchFamily="34" charset="0"/>
              </a:rPr>
              <a:t>Berit </a:t>
            </a:r>
            <a:r>
              <a:rPr lang="en-US" altLang="sv-SE" err="1">
                <a:ea typeface="Geneva" panose="020B0503030404040204" pitchFamily="34" charset="0"/>
              </a:rPr>
              <a:t>Ås</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tidigare</a:t>
            </a:r>
            <a:r>
              <a:rPr lang="en-US" altLang="sv-SE">
                <a:ea typeface="Geneva" panose="020B0503030404040204" pitchFamily="34" charset="0"/>
              </a:rPr>
              <a:t> var </a:t>
            </a:r>
            <a:r>
              <a:rPr lang="en-US" altLang="sv-SE" err="1">
                <a:ea typeface="Geneva" panose="020B0503030404040204" pitchFamily="34" charset="0"/>
              </a:rPr>
              <a:t>ordförande</a:t>
            </a:r>
            <a:r>
              <a:rPr lang="en-US" altLang="sv-SE">
                <a:ea typeface="Geneva" panose="020B0503030404040204" pitchFamily="34" charset="0"/>
              </a:rPr>
              <a:t> </a:t>
            </a:r>
            <a:r>
              <a:rPr lang="en-US" altLang="sv-SE" err="1">
                <a:ea typeface="Geneva" panose="020B0503030404040204" pitchFamily="34" charset="0"/>
              </a:rPr>
              <a:t>för</a:t>
            </a:r>
            <a:r>
              <a:rPr lang="en-US" altLang="sv-SE">
                <a:ea typeface="Geneva" panose="020B0503030404040204" pitchFamily="34" charset="0"/>
              </a:rPr>
              <a:t> </a:t>
            </a:r>
            <a:r>
              <a:rPr lang="en-US" altLang="sv-SE" err="1">
                <a:ea typeface="Geneva" panose="020B0503030404040204" pitchFamily="34" charset="0"/>
              </a:rPr>
              <a:t>vårt</a:t>
            </a:r>
            <a:r>
              <a:rPr lang="en-US" altLang="sv-SE">
                <a:ea typeface="Geneva" panose="020B0503030404040204" pitchFamily="34" charset="0"/>
              </a:rPr>
              <a:t> </a:t>
            </a:r>
            <a:r>
              <a:rPr lang="en-US" altLang="sv-SE" err="1">
                <a:ea typeface="Geneva" panose="020B0503030404040204" pitchFamily="34" charset="0"/>
              </a:rPr>
              <a:t>systerparti</a:t>
            </a:r>
            <a:r>
              <a:rPr lang="en-US" altLang="sv-SE">
                <a:ea typeface="Geneva" panose="020B0503030404040204" pitchFamily="34" charset="0"/>
              </a:rPr>
              <a:t> </a:t>
            </a:r>
            <a:r>
              <a:rPr lang="en-US" altLang="sv-SE" err="1">
                <a:ea typeface="Geneva" panose="020B0503030404040204" pitchFamily="34" charset="0"/>
              </a:rPr>
              <a:t>Sosialistisk</a:t>
            </a:r>
            <a:r>
              <a:rPr lang="en-US" altLang="sv-SE">
                <a:ea typeface="Geneva" panose="020B0503030404040204" pitchFamily="34" charset="0"/>
              </a:rPr>
              <a:t> </a:t>
            </a:r>
            <a:r>
              <a:rPr lang="en-US" altLang="sv-SE" err="1">
                <a:ea typeface="Geneva" panose="020B0503030404040204" pitchFamily="34" charset="0"/>
              </a:rPr>
              <a:t>Venstreparti</a:t>
            </a:r>
            <a:r>
              <a:rPr lang="en-US" altLang="sv-SE">
                <a:ea typeface="Geneva" panose="020B0503030404040204" pitchFamily="34" charset="0"/>
              </a:rPr>
              <a:t>, var den </a:t>
            </a:r>
            <a:r>
              <a:rPr lang="en-US" altLang="sv-SE" err="1">
                <a:ea typeface="Geneva" panose="020B0503030404040204" pitchFamily="34" charset="0"/>
              </a:rPr>
              <a:t>första</a:t>
            </a:r>
            <a:r>
              <a:rPr lang="en-US" altLang="sv-SE">
                <a:ea typeface="Geneva" panose="020B0503030404040204" pitchFamily="34" charset="0"/>
              </a:rPr>
              <a:t> </a:t>
            </a:r>
            <a:r>
              <a:rPr lang="en-US" altLang="sv-SE" err="1">
                <a:ea typeface="Geneva" panose="020B0503030404040204" pitchFamily="34" charset="0"/>
              </a:rPr>
              <a:t>kvinnliga</a:t>
            </a:r>
            <a:r>
              <a:rPr lang="en-US" altLang="sv-SE">
                <a:ea typeface="Geneva" panose="020B0503030404040204" pitchFamily="34" charset="0"/>
              </a:rPr>
              <a:t> </a:t>
            </a:r>
            <a:r>
              <a:rPr lang="en-US" altLang="sv-SE" err="1">
                <a:ea typeface="Geneva" panose="020B0503030404040204" pitchFamily="34" charset="0"/>
              </a:rPr>
              <a:t>partiledaren</a:t>
            </a:r>
            <a:r>
              <a:rPr lang="en-US" altLang="sv-SE">
                <a:ea typeface="Geneva" panose="020B0503030404040204" pitchFamily="34" charset="0"/>
              </a:rPr>
              <a:t> </a:t>
            </a:r>
            <a:r>
              <a:rPr lang="en-US" altLang="sv-SE" err="1">
                <a:ea typeface="Geneva" panose="020B0503030404040204" pitchFamily="34" charset="0"/>
              </a:rPr>
              <a:t>i</a:t>
            </a:r>
            <a:r>
              <a:rPr lang="en-US" altLang="sv-SE">
                <a:ea typeface="Geneva" panose="020B0503030404040204" pitchFamily="34" charset="0"/>
              </a:rPr>
              <a:t> Norge. </a:t>
            </a:r>
            <a:r>
              <a:rPr lang="en-US" altLang="sv-SE" err="1">
                <a:ea typeface="Geneva" panose="020B0503030404040204" pitchFamily="34" charset="0"/>
              </a:rPr>
              <a:t>Ås</a:t>
            </a:r>
            <a:r>
              <a:rPr lang="en-US" altLang="sv-SE">
                <a:ea typeface="Geneva" panose="020B0503030404040204" pitchFamily="34" charset="0"/>
              </a:rPr>
              <a:t> har </a:t>
            </a:r>
            <a:r>
              <a:rPr lang="en-US" altLang="sv-SE" err="1">
                <a:ea typeface="Geneva" panose="020B0503030404040204" pitchFamily="34" charset="0"/>
              </a:rPr>
              <a:t>observerat</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definierat</a:t>
            </a:r>
            <a:r>
              <a:rPr lang="en-US" altLang="sv-SE">
                <a:ea typeface="Geneva" panose="020B0503030404040204" pitchFamily="34" charset="0"/>
              </a:rPr>
              <a:t> </a:t>
            </a:r>
            <a:r>
              <a:rPr lang="en-US" altLang="sv-SE" err="1">
                <a:ea typeface="Geneva" panose="020B0503030404040204" pitchFamily="34" charset="0"/>
              </a:rPr>
              <a:t>tekniker</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använts</a:t>
            </a:r>
            <a:r>
              <a:rPr lang="en-US" altLang="sv-SE">
                <a:ea typeface="Geneva" panose="020B0503030404040204" pitchFamily="34" charset="0"/>
              </a:rPr>
              <a:t> </a:t>
            </a:r>
            <a:r>
              <a:rPr lang="en-US" altLang="sv-SE" err="1">
                <a:ea typeface="Geneva" panose="020B0503030404040204" pitchFamily="34" charset="0"/>
              </a:rPr>
              <a:t>för</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behålla</a:t>
            </a:r>
            <a:r>
              <a:rPr lang="en-US" altLang="sv-SE">
                <a:ea typeface="Geneva" panose="020B0503030404040204" pitchFamily="34" charset="0"/>
              </a:rPr>
              <a:t> </a:t>
            </a:r>
            <a:r>
              <a:rPr lang="en-US" altLang="sv-SE" err="1">
                <a:ea typeface="Geneva" panose="020B0503030404040204" pitchFamily="34" charset="0"/>
              </a:rPr>
              <a:t>makt</a:t>
            </a:r>
            <a:r>
              <a:rPr lang="en-US" altLang="sv-SE">
                <a:ea typeface="Geneva" panose="020B0503030404040204" pitchFamily="34" charset="0"/>
              </a:rPr>
              <a:t>. 1978 </a:t>
            </a:r>
            <a:r>
              <a:rPr lang="en-US" altLang="sv-SE" err="1">
                <a:ea typeface="Geneva" panose="020B0503030404040204" pitchFamily="34" charset="0"/>
              </a:rPr>
              <a:t>skrev</a:t>
            </a:r>
            <a:r>
              <a:rPr lang="en-US" altLang="sv-SE">
                <a:ea typeface="Geneva" panose="020B0503030404040204" pitchFamily="34" charset="0"/>
              </a:rPr>
              <a:t> </a:t>
            </a:r>
            <a:r>
              <a:rPr lang="en-US" altLang="sv-SE" err="1">
                <a:ea typeface="Geneva" panose="020B0503030404040204" pitchFamily="34" charset="0"/>
              </a:rPr>
              <a:t>Ås</a:t>
            </a:r>
            <a:r>
              <a:rPr lang="en-US" altLang="sv-SE">
                <a:ea typeface="Geneva" panose="020B0503030404040204" pitchFamily="34" charset="0"/>
              </a:rPr>
              <a:t> </a:t>
            </a:r>
            <a:r>
              <a:rPr lang="en-US" altLang="sv-SE" err="1">
                <a:ea typeface="Geneva" panose="020B0503030404040204" pitchFamily="34" charset="0"/>
              </a:rPr>
              <a:t>för</a:t>
            </a:r>
            <a:r>
              <a:rPr lang="en-US" altLang="sv-SE">
                <a:ea typeface="Geneva" panose="020B0503030404040204" pitchFamily="34" charset="0"/>
              </a:rPr>
              <a:t> </a:t>
            </a:r>
            <a:r>
              <a:rPr lang="en-US" altLang="sv-SE" err="1">
                <a:ea typeface="Geneva" panose="020B0503030404040204" pitchFamily="34" charset="0"/>
              </a:rPr>
              <a:t>första</a:t>
            </a:r>
            <a:r>
              <a:rPr lang="en-US" altLang="sv-SE">
                <a:ea typeface="Geneva" panose="020B0503030404040204" pitchFamily="34" charset="0"/>
              </a:rPr>
              <a:t> </a:t>
            </a:r>
            <a:r>
              <a:rPr lang="en-US" altLang="sv-SE" err="1">
                <a:ea typeface="Geneva" panose="020B0503030404040204" pitchFamily="34" charset="0"/>
              </a:rPr>
              <a:t>gången</a:t>
            </a:r>
            <a:r>
              <a:rPr lang="en-US" altLang="sv-SE">
                <a:ea typeface="Geneva" panose="020B0503030404040204" pitchFamily="34" charset="0"/>
              </a:rPr>
              <a:t> om “de fem </a:t>
            </a:r>
            <a:r>
              <a:rPr lang="en-US" altLang="sv-SE" err="1">
                <a:ea typeface="Geneva" panose="020B0503030404040204" pitchFamily="34" charset="0"/>
              </a:rPr>
              <a:t>härskarteknikerna</a:t>
            </a:r>
            <a:r>
              <a:rPr lang="en-US" altLang="sv-SE">
                <a:ea typeface="Geneva" panose="020B0503030404040204" pitchFamily="34" charset="0"/>
              </a:rPr>
              <a:t>”:</a:t>
            </a:r>
          </a:p>
          <a:p>
            <a:br>
              <a:rPr lang="en-US" sz="1200" kern="1200" err="1">
                <a:solidFill>
                  <a:schemeClr val="tx1"/>
                </a:solidFill>
                <a:latin typeface="+mn-lt"/>
                <a:ea typeface="+mn-ea"/>
                <a:cs typeface="+mn-cs"/>
              </a:rPr>
            </a:br>
            <a:r>
              <a:rPr lang="en-US" sz="1200" kern="1200" err="1">
                <a:solidFill>
                  <a:schemeClr val="tx1"/>
                </a:solidFill>
                <a:latin typeface="+mn-lt"/>
                <a:ea typeface="+mn-ea"/>
                <a:cs typeface="+mn-cs"/>
              </a:rPr>
              <a:t>I många situationer riskerar</a:t>
            </a:r>
            <a:r>
              <a:rPr lang="en-US" sz="1200" kern="1200" baseline="0" err="1">
                <a:solidFill>
                  <a:schemeClr val="tx1"/>
                </a:solidFill>
                <a:latin typeface="+mn-lt"/>
                <a:ea typeface="+mn-ea"/>
                <a:cs typeface="+mn-cs"/>
              </a:rPr>
              <a:t> </a:t>
            </a:r>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högre</a:t>
            </a:r>
            <a:r>
              <a:rPr lang="en-US" sz="1200" kern="1200">
                <a:solidFill>
                  <a:schemeClr val="tx1"/>
                </a:solidFill>
                <a:latin typeface="+mn-lt"/>
                <a:ea typeface="+mn-ea"/>
                <a:cs typeface="+mn-cs"/>
              </a:rPr>
              <a:t> grad </a:t>
            </a:r>
            <a:r>
              <a:rPr lang="en-US" sz="1200" kern="1200" err="1">
                <a:solidFill>
                  <a:schemeClr val="tx1"/>
                </a:solidFill>
                <a:latin typeface="+mn-lt"/>
                <a:ea typeface="+mn-ea"/>
                <a:cs typeface="+mn-cs"/>
              </a:rPr>
              <a:t>än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bli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utsatta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för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härskartekniker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Därför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är</a:t>
            </a:r>
            <a:r>
              <a:rPr lang="en-US" sz="1200" kern="1200">
                <a:solidFill>
                  <a:schemeClr val="tx1"/>
                </a:solidFill>
                <a:latin typeface="+mn-lt"/>
                <a:ea typeface="+mn-ea"/>
                <a:cs typeface="+mn-cs"/>
              </a:rPr>
              <a:t> det bra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vara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medveten</a:t>
            </a:r>
            <a:r>
              <a:rPr lang="en-US" sz="1200" kern="1200">
                <a:solidFill>
                  <a:schemeClr val="tx1"/>
                </a:solidFill>
                <a:latin typeface="+mn-lt"/>
                <a:ea typeface="+mn-ea"/>
                <a:cs typeface="+mn-cs"/>
              </a:rPr>
              <a:t> om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du </a:t>
            </a:r>
            <a:r>
              <a:rPr lang="en-US" sz="1200" kern="1200" err="1">
                <a:solidFill>
                  <a:schemeClr val="tx1"/>
                </a:solidFill>
                <a:latin typeface="+mn-lt"/>
                <a:ea typeface="+mn-ea"/>
                <a:cs typeface="+mn-cs"/>
              </a:rPr>
              <a:t>kan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bli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utsatt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ha </a:t>
            </a:r>
            <a:r>
              <a:rPr lang="en-US" sz="1200" kern="1200" err="1">
                <a:solidFill>
                  <a:schemeClr val="tx1"/>
                </a:solidFill>
                <a:latin typeface="+mn-lt"/>
                <a:ea typeface="+mn-ea"/>
                <a:cs typeface="+mn-cs"/>
              </a:rPr>
              <a:t>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strategi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för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hur</a:t>
            </a:r>
            <a:r>
              <a:rPr lang="en-US" sz="1200" kern="1200">
                <a:solidFill>
                  <a:schemeClr val="tx1"/>
                </a:solidFill>
                <a:latin typeface="+mn-lt"/>
                <a:ea typeface="+mn-ea"/>
                <a:cs typeface="+mn-cs"/>
              </a:rPr>
              <a:t> du ska </a:t>
            </a:r>
            <a:r>
              <a:rPr lang="en-US" sz="1200" kern="1200" err="1">
                <a:solidFill>
                  <a:schemeClr val="tx1"/>
                </a:solidFill>
                <a:latin typeface="+mn-lt"/>
                <a:ea typeface="+mn-ea"/>
                <a:cs typeface="+mn-cs"/>
              </a:rPr>
              <a:t>hantera</a:t>
            </a:r>
            <a:r>
              <a:rPr lang="en-US" sz="1200" kern="1200">
                <a:solidFill>
                  <a:schemeClr val="tx1"/>
                </a:solidFill>
                <a:latin typeface="+mn-lt"/>
                <a:ea typeface="+mn-ea"/>
                <a:cs typeface="+mn-cs"/>
              </a:rPr>
              <a:t> det</a:t>
            </a:r>
            <a:r>
              <a:rPr lang="en-US" sz="1200" kern="1200" baseline="0">
                <a:solidFill>
                  <a:schemeClr val="tx1"/>
                </a:solidFill>
                <a:latin typeface="+mn-lt"/>
                <a:ea typeface="+mn-ea"/>
                <a:cs typeface="+mn-cs"/>
              </a:rPr>
              <a:t> och hur du som man kan göra för att motverka dem.</a:t>
            </a:r>
            <a:r>
              <a:rPr lang="en-US"/>
              <a:t>  </a:t>
            </a:r>
            <a:r>
              <a:rPr lang="en-US" sz="1200" kern="1200">
                <a:solidFill>
                  <a:schemeClr val="tx1"/>
                </a:solidFill>
                <a:latin typeface="+mn-lt"/>
                <a:ea typeface="+mn-ea"/>
                <a:cs typeface="+mn-cs"/>
              </a:rPr>
              <a:t> </a:t>
            </a:r>
          </a:p>
          <a:p>
            <a:endParaRPr lang="en-US"/>
          </a:p>
        </p:txBody>
      </p:sp>
      <p:sp>
        <p:nvSpPr>
          <p:cNvPr id="4" name="Slide Number Placeholder 3"/>
          <p:cNvSpPr>
            <a:spLocks noGrp="1"/>
          </p:cNvSpPr>
          <p:nvPr>
            <p:ph type="sldNum" sz="quarter" idx="10"/>
          </p:nvPr>
        </p:nvSpPr>
        <p:spPr/>
        <p:txBody>
          <a:bodyPr/>
          <a:lstStyle/>
          <a:p>
            <a:fld id="{A710FF66-0E20-A24B-A4FA-9B8E63EFA060}" type="slidenum">
              <a: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organisationen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upplever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ibland</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de </a:t>
            </a:r>
            <a:r>
              <a:rPr lang="en-US" sz="1200" kern="1200" err="1">
                <a:solidFill>
                  <a:schemeClr val="tx1"/>
                </a:solidFill>
                <a:latin typeface="+mn-lt"/>
                <a:ea typeface="+mn-ea"/>
                <a:cs typeface="+mn-cs"/>
              </a:rPr>
              <a:t>inte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bemöts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samma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sätt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som</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männen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Många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känner</a:t>
            </a:r>
            <a:r>
              <a:rPr lang="en-US" sz="1200" kern="1200">
                <a:solidFill>
                  <a:schemeClr val="tx1"/>
                </a:solidFill>
                <a:latin typeface="+mn-lt"/>
                <a:ea typeface="+mn-ea"/>
                <a:cs typeface="+mn-cs"/>
              </a:rPr>
              <a:t> sig </a:t>
            </a:r>
            <a:r>
              <a:rPr lang="en-US" sz="1200" kern="1200" err="1">
                <a:solidFill>
                  <a:schemeClr val="tx1"/>
                </a:solidFill>
                <a:latin typeface="+mn-lt"/>
                <a:ea typeface="+mn-ea"/>
                <a:cs typeface="+mn-cs"/>
              </a:rPr>
              <a:t>osynliggjorda</a:t>
            </a:r>
            <a:r>
              <a:rPr lang="en-US" sz="1200" kern="1200">
                <a:solidFill>
                  <a:schemeClr val="tx1"/>
                </a:solidFill>
                <a:latin typeface="+mn-lt"/>
                <a:ea typeface="+mn-ea"/>
                <a:cs typeface="+mn-cs"/>
              </a:rPr>
              <a:t>. Det </a:t>
            </a:r>
            <a:r>
              <a:rPr lang="en-US" sz="1200" kern="1200" err="1">
                <a:solidFill>
                  <a:schemeClr val="tx1"/>
                </a:solidFill>
                <a:latin typeface="+mn-lt"/>
                <a:ea typeface="+mn-ea"/>
                <a:cs typeface="+mn-cs"/>
              </a:rPr>
              <a:t>kan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handla</a:t>
            </a:r>
            <a:r>
              <a:rPr lang="en-US" sz="1200" kern="1200">
                <a:solidFill>
                  <a:schemeClr val="tx1"/>
                </a:solidFill>
                <a:latin typeface="+mn-lt"/>
                <a:ea typeface="+mn-ea"/>
                <a:cs typeface="+mn-cs"/>
              </a:rPr>
              <a:t> om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sina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inlägg</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bemötta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möten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istället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märka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hur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diskussion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fortlöpa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det man </a:t>
            </a:r>
            <a:r>
              <a:rPr lang="en-US" sz="1200" kern="1200" err="1">
                <a:solidFill>
                  <a:schemeClr val="tx1"/>
                </a:solidFill>
                <a:latin typeface="+mn-lt"/>
                <a:ea typeface="+mn-ea"/>
                <a:cs typeface="+mn-cs"/>
              </a:rPr>
              <a:t>bidragit</a:t>
            </a:r>
            <a:r>
              <a:rPr lang="en-US" sz="1200" kern="1200">
                <a:solidFill>
                  <a:schemeClr val="tx1"/>
                </a:solidFill>
                <a:latin typeface="+mn-lt"/>
                <a:ea typeface="+mn-ea"/>
                <a:cs typeface="+mn-cs"/>
              </a:rPr>
              <a:t> med </a:t>
            </a:r>
            <a:r>
              <a:rPr lang="en-US" sz="1200" kern="1200" err="1">
                <a:solidFill>
                  <a:schemeClr val="tx1"/>
                </a:solidFill>
                <a:latin typeface="+mn-lt"/>
                <a:ea typeface="+mn-ea"/>
                <a:cs typeface="+mn-cs"/>
              </a:rPr>
              <a:t>kommenteras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alls</a:t>
            </a:r>
            <a:r>
              <a:rPr lang="en-US" sz="1200" kern="1200">
                <a:solidFill>
                  <a:schemeClr val="tx1"/>
                </a:solidFill>
                <a:latin typeface="+mn-lt"/>
                <a:ea typeface="+mn-ea"/>
                <a:cs typeface="+mn-cs"/>
              </a:rPr>
              <a:t>. Kvinnors </a:t>
            </a:r>
            <a:r>
              <a:rPr lang="en-US" sz="1200" kern="1200" err="1">
                <a:solidFill>
                  <a:schemeClr val="tx1"/>
                </a:solidFill>
                <a:latin typeface="+mn-lt"/>
                <a:ea typeface="+mn-ea"/>
                <a:cs typeface="+mn-cs"/>
              </a:rPr>
              <a:t>kompetens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uppfattas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värdesätts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alltid</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utan</a:t>
            </a:r>
            <a:r>
              <a:rPr lang="en-US" sz="1200" kern="1200">
                <a:solidFill>
                  <a:schemeClr val="tx1"/>
                </a:solidFill>
                <a:latin typeface="+mn-lt"/>
                <a:ea typeface="+mn-ea"/>
                <a:cs typeface="+mn-cs"/>
              </a:rPr>
              <a:t> de </a:t>
            </a:r>
            <a:r>
              <a:rPr lang="en-US" sz="1200" kern="1200" err="1">
                <a:solidFill>
                  <a:schemeClr val="tx1"/>
                </a:solidFill>
                <a:latin typeface="+mn-lt"/>
                <a:ea typeface="+mn-ea"/>
                <a:cs typeface="+mn-cs"/>
              </a:rPr>
              <a:t>ses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som</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bihang</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eller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påhejare</a:t>
            </a:r>
            <a:r>
              <a:rPr lang="en-US" sz="1200" kern="1200">
                <a:solidFill>
                  <a:schemeClr val="tx1"/>
                </a:solidFill>
                <a:latin typeface="+mn-lt"/>
                <a:ea typeface="+mn-ea"/>
                <a:cs typeface="+mn-cs"/>
              </a:rPr>
              <a:t> till </a:t>
            </a:r>
            <a:r>
              <a:rPr lang="en-US" sz="1200" kern="1200" err="1">
                <a:solidFill>
                  <a:schemeClr val="tx1"/>
                </a:solidFill>
                <a:latin typeface="+mn-lt"/>
                <a:ea typeface="+mn-ea"/>
                <a:cs typeface="+mn-cs"/>
              </a:rPr>
              <a:t>mäns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åsikter</a:t>
            </a:r>
            <a:r>
              <a:rPr lang="en-US" sz="1200" kern="1200">
                <a:solidFill>
                  <a:schemeClr val="tx1"/>
                </a:solidFill>
                <a:latin typeface="+mn-lt"/>
                <a:ea typeface="+mn-ea"/>
                <a:cs typeface="+mn-cs"/>
              </a:rPr>
              <a:t>.</a:t>
            </a:r>
          </a:p>
          <a:p>
            <a:r>
              <a:rPr lang="en-US" sz="1200" kern="1200" err="1">
                <a:solidFill>
                  <a:schemeClr val="tx1"/>
                </a:solidFill>
                <a:latin typeface="+mn-lt"/>
                <a:ea typeface="+mn-ea"/>
                <a:cs typeface="+mn-cs"/>
              </a:rPr>
              <a:t>Osynliggörandet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märks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också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ideologiskt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politiskt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teoretiskt</a:t>
            </a:r>
            <a:r>
              <a:rPr lang="en-US" sz="1200" kern="1200">
                <a:solidFill>
                  <a:schemeClr val="tx1"/>
                </a:solidFill>
                <a:latin typeface="+mn-lt"/>
                <a:ea typeface="+mn-ea"/>
                <a:cs typeface="+mn-cs"/>
              </a:rPr>
              <a:t>. Kvinnors </a:t>
            </a:r>
            <a:r>
              <a:rPr lang="en-US" sz="1200" kern="1200" err="1">
                <a:solidFill>
                  <a:schemeClr val="tx1"/>
                </a:solidFill>
                <a:latin typeface="+mn-lt"/>
                <a:ea typeface="+mn-ea"/>
                <a:cs typeface="+mn-cs"/>
              </a:rPr>
              <a:t>politiska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tyngd</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ges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lika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mycket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uppmärksamhet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som</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mäns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ges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samma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auktoritet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ideologiska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frågor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får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sällan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samma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självklara</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stjärnstatus</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som</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ledande</a:t>
            </a:r>
            <a:r>
              <a:rPr lang="en-US" sz="1200" kern="1200">
                <a:solidFill>
                  <a:schemeClr val="tx1"/>
                </a:solidFill>
                <a:latin typeface="+mn-lt"/>
                <a:ea typeface="+mn-ea"/>
                <a:cs typeface="+mn-cs"/>
              </a:rPr>
              <a:t> positioner </a:t>
            </a:r>
            <a:r>
              <a:rPr lang="en-US" sz="1200" kern="1200" err="1">
                <a:solidFill>
                  <a:schemeClr val="tx1"/>
                </a:solidFill>
                <a:latin typeface="+mn-lt"/>
                <a:ea typeface="+mn-ea"/>
                <a:cs typeface="+mn-cs"/>
              </a:rPr>
              <a:t>inom</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partiet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får</a:t>
            </a:r>
            <a:r>
              <a:rPr lang="en-US" sz="1200" kern="1200">
                <a:solidFill>
                  <a:schemeClr val="tx1"/>
                </a:solidFill>
                <a:latin typeface="+mn-lt"/>
                <a:ea typeface="+mn-ea"/>
                <a:cs typeface="+mn-cs"/>
              </a:rPr>
              <a:t>.</a:t>
            </a:r>
            <a:r>
              <a:rPr lang="en-US" sz="1200" kern="1200" baseline="0">
                <a:solidFill>
                  <a:schemeClr val="tx1"/>
                </a:solidFill>
                <a:latin typeface="+mn-lt"/>
                <a:ea typeface="+mn-ea"/>
                <a:cs typeface="+mn-cs"/>
              </a:rPr>
              <a:t> </a:t>
            </a:r>
          </a:p>
          <a:p>
            <a:r>
              <a:rPr lang="en-US" sz="1200" kern="1200" err="1">
                <a:solidFill>
                  <a:schemeClr val="tx1"/>
                </a:solidFill>
                <a:latin typeface="+mn-lt"/>
                <a:ea typeface="+mn-ea"/>
                <a:cs typeface="+mn-cs"/>
              </a:rPr>
              <a:t>På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möten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händer</a:t>
            </a:r>
            <a:r>
              <a:rPr lang="en-US" sz="1200" kern="1200">
                <a:solidFill>
                  <a:schemeClr val="tx1"/>
                </a:solidFill>
                <a:latin typeface="+mn-lt"/>
                <a:ea typeface="+mn-ea"/>
                <a:cs typeface="+mn-cs"/>
              </a:rPr>
              <a:t> det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män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upprepar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vad</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redan </a:t>
            </a:r>
            <a:r>
              <a:rPr lang="en-US" sz="1200" kern="1200" err="1">
                <a:solidFill>
                  <a:schemeClr val="tx1"/>
                </a:solidFill>
                <a:latin typeface="+mn-lt"/>
                <a:ea typeface="+mn-ea"/>
                <a:cs typeface="+mn-cs"/>
              </a:rPr>
              <a:t>har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sagt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utan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låtsas</a:t>
            </a:r>
            <a:r>
              <a:rPr lang="en-US" sz="1200" kern="1200">
                <a:solidFill>
                  <a:schemeClr val="tx1"/>
                </a:solidFill>
                <a:latin typeface="+mn-lt"/>
                <a:ea typeface="+mn-ea"/>
                <a:cs typeface="+mn-cs"/>
              </a:rPr>
              <a:t> om det,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sätt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osynliggör</a:t>
            </a:r>
            <a:r>
              <a:rPr lang="en-US" sz="1200" kern="1200">
                <a:solidFill>
                  <a:schemeClr val="tx1"/>
                </a:solidFill>
                <a:latin typeface="+mn-lt"/>
                <a:ea typeface="+mn-ea"/>
                <a:cs typeface="+mn-cs"/>
              </a:rPr>
              <a:t> de det </a:t>
            </a:r>
            <a:r>
              <a:rPr lang="en-US" sz="1200" kern="1200" err="1">
                <a:solidFill>
                  <a:schemeClr val="tx1"/>
                </a:solidFill>
                <a:latin typeface="+mn-lt"/>
                <a:ea typeface="+mn-ea"/>
                <a:cs typeface="+mn-cs"/>
              </a:rPr>
              <a:t>tidigare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inlägget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Kvinnor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får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oftare</a:t>
            </a:r>
            <a:r>
              <a:rPr lang="en-US" sz="1200" kern="1200">
                <a:solidFill>
                  <a:schemeClr val="tx1"/>
                </a:solidFill>
                <a:latin typeface="+mn-lt"/>
                <a:ea typeface="+mn-ea"/>
                <a:cs typeface="+mn-cs"/>
              </a:rPr>
              <a:t> ta </a:t>
            </a:r>
            <a:r>
              <a:rPr lang="en-US" sz="1200" kern="1200" err="1">
                <a:solidFill>
                  <a:schemeClr val="tx1"/>
                </a:solidFill>
                <a:latin typeface="+mn-lt"/>
                <a:ea typeface="+mn-ea"/>
                <a:cs typeface="+mn-cs"/>
              </a:rPr>
              <a:t>ansvar</a:t>
            </a:r>
            <a:r>
              <a:rPr lang="en-US" sz="1200" kern="1200">
                <a:solidFill>
                  <a:schemeClr val="tx1"/>
                </a:solidFill>
                <a:latin typeface="+mn-lt"/>
                <a:ea typeface="+mn-ea"/>
                <a:cs typeface="+mn-cs"/>
              </a:rPr>
              <a:t> för </a:t>
            </a:r>
            <a:r>
              <a:rPr lang="en-US" sz="1200" kern="1200" err="1">
                <a:solidFill>
                  <a:schemeClr val="tx1"/>
                </a:solidFill>
                <a:latin typeface="+mn-lt"/>
                <a:ea typeface="+mn-ea"/>
                <a:cs typeface="+mn-cs"/>
              </a:rPr>
              <a:t>stämningen</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på</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ett</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möte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för </a:t>
            </a:r>
            <a:r>
              <a:rPr lang="en-US" sz="1200" kern="1200" err="1">
                <a:solidFill>
                  <a:schemeClr val="tx1"/>
                </a:solidFill>
                <a:latin typeface="+mn-lt"/>
                <a:ea typeface="+mn-ea"/>
                <a:cs typeface="+mn-cs"/>
              </a:rPr>
              <a:t>att</a:t>
            </a:r>
            <a:r>
              <a:rPr lang="en-US" sz="1200" kern="1200">
                <a:solidFill>
                  <a:schemeClr val="tx1"/>
                </a:solidFill>
                <a:latin typeface="+mn-lt"/>
                <a:ea typeface="+mn-ea"/>
                <a:cs typeface="+mn-cs"/>
              </a:rPr>
              <a:t> det </a:t>
            </a:r>
            <a:r>
              <a:rPr lang="en-US" sz="1200" kern="1200" err="1">
                <a:solidFill>
                  <a:schemeClr val="tx1"/>
                </a:solidFill>
                <a:latin typeface="+mn-lt"/>
                <a:ea typeface="+mn-ea"/>
                <a:cs typeface="+mn-cs"/>
              </a:rPr>
              <a:t>fungerar</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praktiskt</a:t>
            </a:r>
            <a:r>
              <a:rPr lang="en-US" sz="1200" kern="1200">
                <a:solidFill>
                  <a:schemeClr val="tx1"/>
                </a:solidFill>
                <a:latin typeface="+mn-lt"/>
                <a:ea typeface="+mn-ea"/>
                <a:cs typeface="+mn-cs"/>
              </a:rPr>
              <a:t> med fika </a:t>
            </a:r>
            <a:r>
              <a:rPr lang="en-US" sz="1200" kern="1200" err="1">
                <a:solidFill>
                  <a:schemeClr val="tx1"/>
                </a:solidFill>
                <a:latin typeface="+mn-lt"/>
                <a:ea typeface="+mn-ea"/>
                <a:cs typeface="+mn-cs"/>
              </a:rPr>
              <a:t>och</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kopierade</a:t>
            </a:r>
            <a:r>
              <a:rPr lang="en-US" sz="1200" kern="1200">
                <a:solidFill>
                  <a:schemeClr val="tx1"/>
                </a:solidFill>
                <a:latin typeface="+mn-lt"/>
                <a:ea typeface="+mn-ea"/>
                <a:cs typeface="+mn-cs"/>
              </a:rPr>
              <a:t> </a:t>
            </a:r>
            <a:r>
              <a:rPr lang="en-US" sz="1200" kern="1200" err="1">
                <a:solidFill>
                  <a:schemeClr val="tx1"/>
                </a:solidFill>
                <a:latin typeface="+mn-lt"/>
                <a:ea typeface="+mn-ea"/>
                <a:cs typeface="+mn-cs"/>
              </a:rPr>
              <a:t>papper</a:t>
            </a:r>
            <a:r>
              <a:rPr lang="en-US" sz="1200" kern="1200">
                <a:solidFill>
                  <a:schemeClr val="tx1"/>
                </a:solidFill>
                <a:latin typeface="+mn-lt"/>
                <a:ea typeface="+mn-ea"/>
                <a:cs typeface="+mn-cs"/>
              </a:rPr>
              <a:t>.</a:t>
            </a:r>
            <a:r>
              <a:rPr lang="en-US"/>
              <a:t> </a:t>
            </a:r>
            <a:endParaRPr lang="en-US" altLang="sv-SE">
              <a:ea typeface="Geneva" panose="020B0503030404040204" pitchFamily="34" charset="0"/>
            </a:endParaRPr>
          </a:p>
        </p:txBody>
      </p:sp>
      <p:sp>
        <p:nvSpPr>
          <p:cNvPr id="4" name="Slide Number Placeholder 3"/>
          <p:cNvSpPr>
            <a:spLocks noGrp="1"/>
          </p:cNvSpPr>
          <p:nvPr>
            <p:ph type="sldNum" sz="quarter" idx="10"/>
          </p:nvPr>
        </p:nvSpPr>
        <p:spPr/>
        <p:txBody>
          <a:bodyPr/>
          <a:lstStyle/>
          <a:p>
            <a:fld id="{A710FF66-0E20-A24B-A4FA-9B8E63EFA060}" type="slidenum">
              <a: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Förlöjligande är ett effektivt sätt att ta ifrån någon dess auktoritet och självsäkerhet. Kvinnor får också oftare höra kommentarer kring sitt utseende, något som flyttar fokus och kan uppfattas som objektifierande och förminskande. Ett citat</a:t>
            </a:r>
            <a:r>
              <a:rPr lang="en-US" sz="1200" kern="1200" baseline="0">
                <a:solidFill>
                  <a:schemeClr val="tx1"/>
                </a:solidFill>
                <a:latin typeface="+mn-lt"/>
                <a:ea typeface="+mn-ea"/>
                <a:cs typeface="+mn-cs"/>
              </a:rPr>
              <a:t> från en kvinnligt ombud:</a:t>
            </a:r>
            <a:endParaRPr lang="en-US" sz="1200" kern="1200">
              <a:solidFill>
                <a:schemeClr val="tx1"/>
              </a:solidFill>
              <a:latin typeface="+mn-lt"/>
              <a:ea typeface="+mn-ea"/>
              <a:cs typeface="+mn-cs"/>
            </a:endParaRPr>
          </a:p>
          <a:p>
            <a:r>
              <a:rPr lang="en-US" sz="1200" kern="1200">
                <a:solidFill>
                  <a:schemeClr val="tx1"/>
                </a:solidFill>
                <a:latin typeface="+mn-lt"/>
                <a:ea typeface="+mn-ea"/>
                <a:cs typeface="+mn-cs"/>
              </a:rPr>
              <a:t>”Under en kongress kommenterade väldigt många mitt utseende istället för den inledning jag höll, det kändes lite både och, visst kan det vara kul om vissa tyckte att man var fin, men jag hade lagt ner betydligt mycket mer tid på ‘talet’ än på klädvalet så det var ju lite tråkigt att det blev ett annat fokus.”</a:t>
            </a:r>
            <a:r>
              <a:rPr lang="en-US"/>
              <a:t> </a:t>
            </a:r>
          </a:p>
        </p:txBody>
      </p:sp>
      <p:sp>
        <p:nvSpPr>
          <p:cNvPr id="4" name="Slide Number Placeholder 3"/>
          <p:cNvSpPr>
            <a:spLocks noGrp="1"/>
          </p:cNvSpPr>
          <p:nvPr>
            <p:ph type="sldNum" sz="quarter" idx="10"/>
          </p:nvPr>
        </p:nvSpPr>
        <p:spPr/>
        <p:txBody>
          <a:bodyPr/>
          <a:lstStyle/>
          <a:p>
            <a:fld id="{A710FF66-0E20-A24B-A4FA-9B8E63EFA060}" type="slidenum">
              <a: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a:solidFill>
                  <a:schemeClr val="tx1"/>
                </a:solidFill>
                <a:latin typeface="+mn-lt"/>
                <a:ea typeface="+mn-ea"/>
                <a:cs typeface="+mn-cs"/>
              </a:rPr>
              <a:t>Ingen som sitter tyst ett helt möte tycker att det är speciellt kul. Samtidigt är det inte heller lätt att ta för sig och hålla många och långa eller retoriska inlägg som kvinna. Då kan hon stämplas som rabiat, grinig eller som en diva. Kvinnor som inte tar för sig kan omtalas som mesiga, blyga eller att de inte tar sitt ansvar som feministiska förebilder, medan de som tar plats kan få höra att de är påfrestande, pinsamma eller att de tar sig själva på för stort allvar.</a:t>
            </a:r>
            <a:r>
              <a:rPr lang="en-US"/>
              <a:t> </a:t>
            </a:r>
            <a:endParaRPr lang="en-US" altLang="sv-SE">
              <a:ea typeface="Geneva" panose="020B0503030404040204" pitchFamily="34" charset="0"/>
            </a:endParaRPr>
          </a:p>
        </p:txBody>
      </p:sp>
      <p:sp>
        <p:nvSpPr>
          <p:cNvPr id="4" name="Slide Number Placeholder 3"/>
          <p:cNvSpPr>
            <a:spLocks noGrp="1"/>
          </p:cNvSpPr>
          <p:nvPr>
            <p:ph type="sldNum" sz="quarter" idx="10"/>
          </p:nvPr>
        </p:nvSpPr>
        <p:spPr/>
        <p:txBody>
          <a:bodyPr/>
          <a:lstStyle/>
          <a:p>
            <a:fld id="{A710FF66-0E20-A24B-A4FA-9B8E63EFA060}" type="slidenum">
              <a: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När möteshandlingar inte kommer ut i tid eller när skriftliga underlag saknas till rapporter och andra dagordningspunkter resulterar det ofta i att kvinnor inte känner att de kan delta i diskussionen och lägga förslag på samma villkor som män. Män pratar ofta med varandra efter, mellan och inför möten och skapar på så sätt informella nätverk där Vänsterpartiets politik och organisation diskuteras.</a:t>
            </a:r>
          </a:p>
          <a:p>
            <a:r>
              <a:rPr lang="en-US" sz="1200" kern="1200">
                <a:solidFill>
                  <a:schemeClr val="tx1"/>
                </a:solidFill>
                <a:latin typeface="+mn-lt"/>
                <a:ea typeface="+mn-ea"/>
                <a:cs typeface="+mn-cs"/>
              </a:rPr>
              <a:t>Självklart är det inte fel att umgås och diskutera med varandra, men man måste vara vaksam på om kvinnor utestängs från förberedande diskussioner eftersom det får negativa konsekvenser för organisationen. Män har en tendens att söka sig till andra män för gemenskap och utveckling och till kvinnor för att få bekräftelse. Kvinnors insatser och kompetens ”glöms bort”.</a:t>
            </a:r>
          </a:p>
        </p:txBody>
      </p:sp>
      <p:sp>
        <p:nvSpPr>
          <p:cNvPr id="4" name="Slide Number Placeholder 3"/>
          <p:cNvSpPr>
            <a:spLocks noGrp="1"/>
          </p:cNvSpPr>
          <p:nvPr>
            <p:ph type="sldNum" sz="quarter" idx="10"/>
          </p:nvPr>
        </p:nvSpPr>
        <p:spPr/>
        <p:txBody>
          <a:bodyPr/>
          <a:lstStyle/>
          <a:p>
            <a:fld id="{A710FF66-0E20-A24B-A4FA-9B8E63EFA060}" type="slidenum">
              <a: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sv-SE" sz="1200" kern="1200">
                <a:solidFill>
                  <a:schemeClr val="tx1"/>
                </a:solidFill>
                <a:effectLst/>
                <a:latin typeface="+mn-lt"/>
                <a:ea typeface="Geneva" charset="-128"/>
                <a:cs typeface="Geneva" charset="-128"/>
              </a:rPr>
              <a:t>Kvinnor känner sig ibland mindre kunniga, kompetenta eller erfarna än vad de är. För många män är det tvärtom. Det händer att män utmålar sig själva som förtryckta eller missförstådda offer i diskussionen om jämställdhet inom partiet vilket får kvinnor att känna sig intoleranta. Kvinnor känner inte sällan skuld när det blir dålig stämning på ett möte eller andra sammanhang och tar på sig ansvaret att lösa det. Det är även vanligt att kvinnor känner skuld när de säger ifrån på möten eller andra partiarrangemang. </a:t>
            </a:r>
          </a:p>
          <a:p>
            <a:endParaRPr lang="en-US" altLang="sv-SE">
              <a:ea typeface="Geneva" panose="020B0503030404040204" pitchFamily="34" charset="0"/>
            </a:endParaRPr>
          </a:p>
        </p:txBody>
      </p:sp>
      <p:sp>
        <p:nvSpPr>
          <p:cNvPr id="4" name="Slide Number Placeholder 3"/>
          <p:cNvSpPr>
            <a:spLocks noGrp="1"/>
          </p:cNvSpPr>
          <p:nvPr>
            <p:ph type="sldNum" sz="quarter" idx="10"/>
          </p:nvPr>
        </p:nvSpPr>
        <p:spPr/>
        <p:txBody>
          <a:bodyPr/>
          <a:lstStyle/>
          <a:p>
            <a:fld id="{A710FF66-0E20-A24B-A4FA-9B8E63EFA060}" type="slidenum">
              <a: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effectLst/>
                <a:latin typeface="+mn-lt"/>
                <a:ea typeface="Geneva" charset="-128"/>
                <a:cs typeface="Geneva" charset="-128"/>
              </a:rPr>
              <a:t>Hot och hat riktas allt oftare mot politiskt engagerade och särskilt förtroendevalda. Det kan handla om brev, mejl, via internet och sociala medier. Även </a:t>
            </a:r>
            <a:r>
              <a:rPr lang="sv-SE" sz="1200" kern="1200" err="1">
                <a:solidFill>
                  <a:schemeClr val="tx1"/>
                </a:solidFill>
                <a:effectLst/>
                <a:latin typeface="+mn-lt"/>
                <a:ea typeface="Geneva" charset="-128"/>
                <a:cs typeface="Geneva" charset="-128"/>
              </a:rPr>
              <a:t>stalkning</a:t>
            </a:r>
            <a:r>
              <a:rPr lang="sv-SE" sz="1200" kern="1200">
                <a:solidFill>
                  <a:schemeClr val="tx1"/>
                </a:solidFill>
                <a:effectLst/>
                <a:latin typeface="+mn-lt"/>
                <a:ea typeface="Geneva" charset="-128"/>
                <a:cs typeface="Geneva" charset="-128"/>
              </a:rPr>
              <a:t>, alltså att vistas i närheten av ens bostad, dyka upp på möten eller andra sammanhang där den förtroendevalda ska medverka, förekommer. Näthatare kan växla mellan olika kanaler – att hota och hata via sociala medier, sms eller genom att ringa telefonsamtal. </a:t>
            </a:r>
          </a:p>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a:solidFill>
                  <a:schemeClr val="tx1"/>
                </a:solidFill>
                <a:effectLst/>
                <a:latin typeface="+mn-lt"/>
                <a:ea typeface="Geneva" charset="-128"/>
                <a:cs typeface="Geneva" charset="-128"/>
              </a:rPr>
              <a:t>Det är framför allt hotet och hatet i de sociala medierna som har exploderat.</a:t>
            </a:r>
            <a:br>
              <a:rPr lang="sv-SE" sz="1200" kern="1200">
                <a:solidFill>
                  <a:schemeClr val="tx1"/>
                </a:solidFill>
                <a:effectLst/>
                <a:latin typeface="+mn-lt"/>
                <a:ea typeface="Geneva" charset="-128"/>
                <a:cs typeface="Geneva" charset="-128"/>
              </a:rPr>
            </a:br>
            <a:r>
              <a:rPr lang="sv-SE" sz="1200" kern="1200">
                <a:solidFill>
                  <a:schemeClr val="tx1"/>
                </a:solidFill>
                <a:effectLst/>
                <a:latin typeface="+mn-lt"/>
                <a:ea typeface="Geneva" charset="-128"/>
                <a:cs typeface="Geneva" charset="-128"/>
              </a:rPr>
              <a:t>Sexualiserat hot och hat mot kvinnor. Medan hot och hat generellt drabbar både män och kvinnor, utsätts kvinnor oftare för hot om våldtäkt och andra former av sexualiserat våld. Detta drabbar kvinnor oavsett vad de skriver om, säger eller vilken bransch de verkar i. Det gör att vi måste se hot och hat som en del i mäns våld mot kvinnor generellt. Utgångspunkten för vår förståelse av hatet och hotet måste därför ses i vår feministiska analys av könsmaktsordningen som strukturell orsak till att enskilda män brukar våld mot enskilda kvinnor.</a:t>
            </a:r>
            <a:endParaRPr lang="en-US" altLang="sv-SE">
              <a:ea typeface="Geneva" panose="020B0503030404040204" pitchFamily="34" charset="0"/>
            </a:endParaRPr>
          </a:p>
          <a:p>
            <a:r>
              <a:rPr lang="sv-SE" sz="1200" kern="1200">
                <a:solidFill>
                  <a:schemeClr val="tx1"/>
                </a:solidFill>
                <a:effectLst/>
                <a:latin typeface="+mn-lt"/>
                <a:ea typeface="Geneva" charset="-128"/>
                <a:cs typeface="Geneva" charset="-128"/>
              </a:rPr>
              <a:t> </a:t>
            </a:r>
            <a:endParaRPr lang="en-US" altLang="sv-SE">
              <a:ea typeface="Geneva" panose="020B0503030404040204" pitchFamily="34" charset="0"/>
            </a:endParaRPr>
          </a:p>
        </p:txBody>
      </p:sp>
      <p:sp>
        <p:nvSpPr>
          <p:cNvPr id="4" name="Slide Number Placeholder 3"/>
          <p:cNvSpPr>
            <a:spLocks noGrp="1"/>
          </p:cNvSpPr>
          <p:nvPr>
            <p:ph type="sldNum" sz="quarter" idx="10"/>
          </p:nvPr>
        </p:nvSpPr>
        <p:spPr/>
        <p:txBody>
          <a:bodyPr/>
          <a:lstStyle/>
          <a:p>
            <a:fld id="{A710FF66-0E20-A24B-A4FA-9B8E63EFA060}" type="slidenum">
              <a: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effectLst/>
                <a:latin typeface="+mn-lt"/>
                <a:ea typeface="Geneva" charset="-128"/>
                <a:cs typeface="Geneva" charset="-128"/>
              </a:rPr>
              <a:t>Sexuella trakasserier. Sexuella trakasserier innebär ett agerande som kränker någons sexuella integritet. Det kan handla om kommentarer, ord, att någon tafsar men även om ovälkomna komplimanger, inbjudningar, anspelningar och grövre sexuella övergrepp. Sexuella trakasserier är ett beteende som är oönskat och det är den som utsätts för dessa som avgöra vad som är kränkande. Sexuellt ofredande – alltså att genom ord eller handlingar ofredar en person på ett sätt som kränka dennas sexuella integritet – är straffbart. Det gör att sexuella trakasserier behöver särskild hantering. Partistyrelsen har därför antagit en policy för att förebygga, motverka och åtgärda sexuella trakasserier inom Vänsterpartiet. Där hittar man bland annat en checklista för styrelser vid misstanke om sexuella trakasserier. I Vänsterpartiet råder nolltolerans mot sexuella trakasserier. </a:t>
            </a:r>
            <a:endParaRPr lang="en-US" altLang="sv-SE">
              <a:ea typeface="Geneva" panose="020B0503030404040204" pitchFamily="34" charset="0"/>
            </a:endParaRPr>
          </a:p>
        </p:txBody>
      </p:sp>
      <p:sp>
        <p:nvSpPr>
          <p:cNvPr id="4" name="Slide Number Placeholder 3"/>
          <p:cNvSpPr>
            <a:spLocks noGrp="1"/>
          </p:cNvSpPr>
          <p:nvPr>
            <p:ph type="sldNum" sz="quarter" idx="10"/>
          </p:nvPr>
        </p:nvSpPr>
        <p:spPr/>
        <p:txBody>
          <a:bodyPr/>
          <a:lstStyle/>
          <a:p>
            <a:fld id="{A710FF66-0E20-A24B-A4FA-9B8E63EFA060}" type="slidenum">
              <a: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sv-SE" sz="1200" kern="1200">
                <a:solidFill>
                  <a:schemeClr val="tx1"/>
                </a:solidFill>
                <a:effectLst/>
                <a:latin typeface="+mn-lt"/>
                <a:ea typeface="Geneva" charset="-128"/>
                <a:cs typeface="Geneva" charset="-128"/>
              </a:rPr>
              <a:t>Men</a:t>
            </a:r>
            <a:r>
              <a:rPr lang="sv-SE" sz="1200" kern="1200" baseline="0">
                <a:solidFill>
                  <a:schemeClr val="tx1"/>
                </a:solidFill>
                <a:effectLst/>
                <a:latin typeface="+mn-lt"/>
                <a:ea typeface="Geneva" charset="-128"/>
                <a:cs typeface="Geneva" charset="-128"/>
              </a:rPr>
              <a:t> det glada i kråksången är att vi kan motverka dem. </a:t>
            </a:r>
            <a:endParaRPr lang="sv-SE" sz="1200" kern="1200">
              <a:solidFill>
                <a:schemeClr val="tx1"/>
              </a:solidFill>
              <a:effectLst/>
              <a:latin typeface="+mn-lt"/>
              <a:ea typeface="Geneva" charset="-128"/>
              <a:cs typeface="Geneva" charset="-128"/>
            </a:endParaRPr>
          </a:p>
        </p:txBody>
      </p:sp>
      <p:sp>
        <p:nvSpPr>
          <p:cNvPr id="4" name="Slide Number Placeholder 3"/>
          <p:cNvSpPr>
            <a:spLocks noGrp="1"/>
          </p:cNvSpPr>
          <p:nvPr>
            <p:ph type="sldNum" sz="quarter" idx="10"/>
          </p:nvPr>
        </p:nvSpPr>
        <p:spPr/>
        <p:txBody>
          <a:bodyPr/>
          <a:lstStyle/>
          <a:p>
            <a:fld id="{A710FF66-0E20-A24B-A4FA-9B8E63EFA060}" type="slidenum">
              <a: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Ignorera. Fokusera på någon eller några av åhörarna som ser intresserade ut och verkar sympatiskt inställda. Rikta dig till dem när du talar och bortse från den som demonstrativt visar sitt ointresse för det du har att säga.</a:t>
            </a:r>
          </a:p>
        </p:txBody>
      </p:sp>
      <p:sp>
        <p:nvSpPr>
          <p:cNvPr id="4" name="Slide Number Placeholder 3"/>
          <p:cNvSpPr>
            <a:spLocks noGrp="1"/>
          </p:cNvSpPr>
          <p:nvPr>
            <p:ph type="sldNum" sz="quarter" idx="10"/>
          </p:nvPr>
        </p:nvSpPr>
        <p:spPr/>
        <p:txBody>
          <a:bodyPr/>
          <a:lstStyle/>
          <a:p>
            <a:fld id="{A710FF66-0E20-A24B-A4FA-9B8E63EFA060}" type="slidenum">
              <a: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Använd din humor. Humor är ett underskattat verktyg för att på ett befriande sätt få den person som utövar härskartekniker att inte vinna något på det. Ex: ”Jag hör att Bertil och Sune/herrarna på rad tre instämmer i det jag säger”</a:t>
            </a:r>
          </a:p>
        </p:txBody>
      </p:sp>
      <p:sp>
        <p:nvSpPr>
          <p:cNvPr id="4" name="Slide Number Placeholder 3"/>
          <p:cNvSpPr>
            <a:spLocks noGrp="1"/>
          </p:cNvSpPr>
          <p:nvPr>
            <p:ph type="sldNum" sz="quarter" idx="10"/>
          </p:nvPr>
        </p:nvSpPr>
        <p:spPr/>
        <p:txBody>
          <a:bodyPr/>
          <a:lstStyle/>
          <a:p>
            <a:fld id="{A710FF66-0E20-A24B-A4FA-9B8E63EFA060}" type="slidenum">
              <a: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Markera. Visa på ett tydligt sätt att det inte är okej att störa. Ex: ”Har Bertil och Sune/herrarna på rad tre några frågor så kan ni ställa dem i pausen” Om du sitter i publiken och märker att kvinnan som talar blir utsatt för härskartekniker kan du markera genom att säga till de som stör. Antingen direkt genom att hyscha dem eller t.ex. vid en frågestund eller i en paus.</a:t>
            </a:r>
            <a:br>
              <a:rPr lang="en-US" sz="1200" kern="1200">
                <a:solidFill>
                  <a:schemeClr val="tx1"/>
                </a:solidFill>
                <a:latin typeface="+mn-lt"/>
                <a:ea typeface="+mn-ea"/>
                <a:cs typeface="+mn-cs"/>
              </a:rPr>
            </a:br>
            <a:endParaRPr lang="en-US" sz="1200" kern="1200">
              <a:solidFill>
                <a:schemeClr val="tx1"/>
              </a:solidFill>
              <a:latin typeface="+mn-lt"/>
              <a:ea typeface="+mn-ea"/>
              <a:cs typeface="+mn-cs"/>
            </a:endParaRPr>
          </a:p>
          <a:p>
            <a:br>
              <a:rPr lang="en-US" sz="1200" kern="1200">
                <a:solidFill>
                  <a:schemeClr val="tx1"/>
                </a:solidFill>
                <a:latin typeface="+mn-lt"/>
                <a:ea typeface="+mn-ea"/>
                <a:cs typeface="+mn-cs"/>
              </a:rPr>
            </a:br>
            <a:endParaRPr lang="sv-SE" sz="1200" kern="1200">
              <a:solidFill>
                <a:schemeClr val="tx1"/>
              </a:solidFill>
              <a:effectLst/>
              <a:latin typeface="+mn-lt"/>
              <a:ea typeface="Geneva" charset="-128"/>
              <a:cs typeface="Geneva" charset="-128"/>
            </a:endParaRPr>
          </a:p>
        </p:txBody>
      </p:sp>
      <p:sp>
        <p:nvSpPr>
          <p:cNvPr id="4" name="Slide Number Placeholder 3"/>
          <p:cNvSpPr>
            <a:spLocks noGrp="1"/>
          </p:cNvSpPr>
          <p:nvPr>
            <p:ph type="sldNum" sz="quarter" idx="10"/>
          </p:nvPr>
        </p:nvSpPr>
        <p:spPr/>
        <p:txBody>
          <a:bodyPr/>
          <a:lstStyle/>
          <a:p>
            <a:fld id="{A710FF66-0E20-A24B-A4FA-9B8E63EFA060}" type="slidenum">
              <a: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sv-SE">
                <a:ea typeface="Geneva" panose="020B0503030404040204" pitchFamily="34" charset="0"/>
              </a:rPr>
              <a:t>Vänsterpartiet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ett</a:t>
            </a:r>
            <a:r>
              <a:rPr lang="en-US" altLang="sv-SE">
                <a:ea typeface="Geneva" panose="020B0503030404040204" pitchFamily="34" charset="0"/>
              </a:rPr>
              <a:t> </a:t>
            </a:r>
            <a:r>
              <a:rPr lang="en-US" altLang="sv-SE" err="1">
                <a:ea typeface="Geneva" panose="020B0503030404040204" pitchFamily="34" charset="0"/>
              </a:rPr>
              <a:t>feministiskt</a:t>
            </a:r>
            <a:r>
              <a:rPr lang="en-US" altLang="sv-SE">
                <a:ea typeface="Geneva" panose="020B0503030404040204" pitchFamily="34" charset="0"/>
              </a:rPr>
              <a:t> parti, </a:t>
            </a:r>
            <a:r>
              <a:rPr lang="en-US" altLang="sv-SE" err="1">
                <a:ea typeface="Geneva" panose="020B0503030404040204" pitchFamily="34" charset="0"/>
              </a:rPr>
              <a:t>och</a:t>
            </a:r>
            <a:r>
              <a:rPr lang="en-US" altLang="sv-SE">
                <a:ea typeface="Geneva" panose="020B0503030404040204" pitchFamily="34" charset="0"/>
              </a:rPr>
              <a:t> vi var </a:t>
            </a:r>
            <a:r>
              <a:rPr lang="en-US" altLang="sv-SE" err="1">
                <a:ea typeface="Geneva" panose="020B0503030404040204" pitchFamily="34" charset="0"/>
              </a:rPr>
              <a:t>Sveriges</a:t>
            </a:r>
            <a:r>
              <a:rPr lang="en-US" altLang="sv-SE">
                <a:ea typeface="Geneva" panose="020B0503030404040204" pitchFamily="34" charset="0"/>
              </a:rPr>
              <a:t> </a:t>
            </a:r>
            <a:r>
              <a:rPr lang="en-US" altLang="sv-SE" err="1">
                <a:ea typeface="Geneva" panose="020B0503030404040204" pitchFamily="34" charset="0"/>
              </a:rPr>
              <a:t>första</a:t>
            </a:r>
            <a:r>
              <a:rPr lang="en-US" altLang="sv-SE">
                <a:ea typeface="Geneva" panose="020B0503030404040204" pitchFamily="34" charset="0"/>
              </a:rPr>
              <a:t>: 1996 </a:t>
            </a:r>
            <a:r>
              <a:rPr lang="en-US" altLang="sv-SE" err="1">
                <a:ea typeface="Geneva" panose="020B0503030404040204" pitchFamily="34" charset="0"/>
              </a:rPr>
              <a:t>skrevs</a:t>
            </a:r>
            <a:r>
              <a:rPr lang="en-US" altLang="sv-SE">
                <a:ea typeface="Geneva" panose="020B0503030404040204" pitchFamily="34" charset="0"/>
              </a:rPr>
              <a:t> det in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vårt</a:t>
            </a:r>
            <a:r>
              <a:rPr lang="en-US" altLang="sv-SE">
                <a:ea typeface="Geneva" panose="020B0503030404040204" pitchFamily="34" charset="0"/>
              </a:rPr>
              <a:t> </a:t>
            </a:r>
            <a:r>
              <a:rPr lang="en-US" altLang="sv-SE" err="1">
                <a:ea typeface="Geneva" panose="020B0503030404040204" pitchFamily="34" charset="0"/>
              </a:rPr>
              <a:t>partiprogram</a:t>
            </a:r>
            <a:r>
              <a:rPr lang="en-US" altLang="sv-SE">
                <a:ea typeface="Geneva" panose="020B0503030404040204" pitchFamily="34" charset="0"/>
              </a:rPr>
              <a:t>.  </a:t>
            </a:r>
            <a:r>
              <a:rPr lang="en-US" altLang="sv-SE" err="1">
                <a:ea typeface="Geneva" panose="020B0503030404040204" pitchFamily="34" charset="0"/>
              </a:rPr>
              <a:t>Vad</a:t>
            </a:r>
            <a:r>
              <a:rPr lang="en-US" altLang="sv-SE">
                <a:ea typeface="Geneva" panose="020B0503030404040204" pitchFamily="34" charset="0"/>
              </a:rPr>
              <a:t> </a:t>
            </a:r>
            <a:r>
              <a:rPr lang="en-US" altLang="sv-SE" err="1">
                <a:ea typeface="Geneva" panose="020B0503030404040204" pitchFamily="34" charset="0"/>
              </a:rPr>
              <a:t>betyder</a:t>
            </a:r>
            <a:r>
              <a:rPr lang="en-US" altLang="sv-SE">
                <a:ea typeface="Geneva" panose="020B0503030404040204" pitchFamily="34" charset="0"/>
              </a:rPr>
              <a:t> det </a:t>
            </a:r>
            <a:r>
              <a:rPr lang="en-US" altLang="sv-SE" err="1">
                <a:ea typeface="Geneva" panose="020B0503030404040204" pitchFamily="34" charset="0"/>
              </a:rPr>
              <a:t>i</a:t>
            </a:r>
            <a:r>
              <a:rPr lang="en-US" altLang="sv-SE">
                <a:ea typeface="Geneva" panose="020B0503030404040204" pitchFamily="34" charset="0"/>
              </a:rPr>
              <a:t> </a:t>
            </a:r>
            <a:r>
              <a:rPr lang="en-US" altLang="sv-SE" err="1">
                <a:ea typeface="Geneva" panose="020B0503030404040204" pitchFamily="34" charset="0"/>
              </a:rPr>
              <a:t>praktiken</a:t>
            </a:r>
            <a:r>
              <a:rPr lang="en-US" altLang="sv-SE">
                <a:ea typeface="Geneva" panose="020B0503030404040204" pitchFamily="34" charset="0"/>
              </a:rPr>
              <a:t>?</a:t>
            </a:r>
          </a:p>
        </p:txBody>
      </p:sp>
      <p:sp>
        <p:nvSpPr>
          <p:cNvPr id="4" name="Slide Number Placeholder 3"/>
          <p:cNvSpPr>
            <a:spLocks noGrp="1"/>
          </p:cNvSpPr>
          <p:nvPr>
            <p:ph type="sldNum" sz="quarter" idx="10"/>
          </p:nvPr>
        </p:nvSpPr>
        <p:spPr/>
        <p:txBody>
          <a:bodyPr/>
          <a:lstStyle/>
          <a:p>
            <a:fld id="{A710FF66-0E20-A24B-A4FA-9B8E63EFA060}" type="slidenum">
              <a:rPr/>
              <a:pPr/>
              <a:t>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a:solidFill>
                  <a:schemeClr val="tx1"/>
                </a:solidFill>
                <a:latin typeface="+mn-lt"/>
                <a:ea typeface="+mn-ea"/>
                <a:cs typeface="+mn-cs"/>
              </a:rPr>
              <a:t>Prata ihop er. Om du känner någon av åhörarna kan du prata med hen innan, och be om stöd för i det fall du skulle bli utsatt för härskartekniker av någon åhörare.</a:t>
            </a:r>
            <a:r>
              <a:rPr lang="en-US" sz="1200" kern="1200" baseline="0">
                <a:solidFill>
                  <a:schemeClr val="tx1"/>
                </a:solidFill>
                <a:latin typeface="+mn-lt"/>
                <a:ea typeface="+mn-ea"/>
                <a:cs typeface="+mn-cs"/>
              </a:rPr>
              <a:t> </a:t>
            </a:r>
            <a:endParaRPr lang="en-US" sz="1200" kern="120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10FF66-0E20-A24B-A4FA-9B8E63EFA060}" type="slidenum">
              <a: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Men det härliga i kråksången är att det ju går att göra något åt</a:t>
            </a:r>
            <a:r>
              <a:rPr lang="en-US" baseline="0"/>
              <a:t> detta! Och att ni går den här studiecirkeln är ett första steg. </a:t>
            </a:r>
            <a:endParaRPr lang="en-US"/>
          </a:p>
        </p:txBody>
      </p:sp>
      <p:sp>
        <p:nvSpPr>
          <p:cNvPr id="4" name="Slide Number Placeholder 3"/>
          <p:cNvSpPr>
            <a:spLocks noGrp="1"/>
          </p:cNvSpPr>
          <p:nvPr>
            <p:ph type="sldNum" sz="quarter" idx="10"/>
          </p:nvPr>
        </p:nvSpPr>
        <p:spPr/>
        <p:txBody>
          <a:bodyPr/>
          <a:lstStyle/>
          <a:p>
            <a:fld id="{A710FF66-0E20-A24B-A4FA-9B8E63EFA060}" type="slidenum">
              <a:rPr/>
              <a:pPr/>
              <a:t>31</a:t>
            </a:fld>
            <a:endParaRPr lang="en-US"/>
          </a:p>
        </p:txBody>
      </p:sp>
    </p:spTree>
    <p:extLst>
      <p:ext uri="{BB962C8B-B14F-4D97-AF65-F5344CB8AC3E}">
        <p14:creationId xmlns:p14="http://schemas.microsoft.com/office/powerpoint/2010/main" val="13947793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t>Ni som</a:t>
            </a:r>
            <a:r>
              <a:rPr lang="en-US" baseline="0"/>
              <a:t> har kämpat med detta sen 1968 kanske undrar, när blir vi färdiga?</a:t>
            </a:r>
            <a:endParaRPr lang="en-US"/>
          </a:p>
        </p:txBody>
      </p:sp>
      <p:sp>
        <p:nvSpPr>
          <p:cNvPr id="4" name="Slide Number Placeholder 3"/>
          <p:cNvSpPr>
            <a:spLocks noGrp="1"/>
          </p:cNvSpPr>
          <p:nvPr>
            <p:ph type="sldNum" sz="quarter" idx="10"/>
          </p:nvPr>
        </p:nvSpPr>
        <p:spPr/>
        <p:txBody>
          <a:bodyPr/>
          <a:lstStyle/>
          <a:p>
            <a:fld id="{A710FF66-0E20-A24B-A4FA-9B8E63EFA060}" type="slidenum">
              <a:rPr/>
              <a:pPr/>
              <a:t>32</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Jag vill</a:t>
            </a:r>
            <a:r>
              <a:rPr lang="en-US" sz="1200" kern="1200" baseline="0">
                <a:solidFill>
                  <a:schemeClr val="tx1"/>
                </a:solidFill>
                <a:latin typeface="+mn-lt"/>
                <a:ea typeface="+mn-ea"/>
                <a:cs typeface="+mn-cs"/>
              </a:rPr>
              <a:t> då återigen trycka på att detta är ett ständigt pågående arbete, ett arbete som vi alla måste fortsätta med sålänge som vi lever i ett</a:t>
            </a:r>
            <a:r>
              <a:rPr lang="en-US" sz="1200" kern="1200">
                <a:solidFill>
                  <a:schemeClr val="tx1"/>
                </a:solidFill>
                <a:latin typeface="+mn-lt"/>
                <a:ea typeface="+mn-ea"/>
                <a:cs typeface="+mn-cs"/>
              </a:rPr>
              <a:t> patriarkalt kapitalistiskt samhälle – eftersom även vi kommer att påverkas av strukturerna. </a:t>
            </a:r>
            <a:endParaRPr lang="en-US"/>
          </a:p>
        </p:txBody>
      </p:sp>
      <p:sp>
        <p:nvSpPr>
          <p:cNvPr id="4" name="Slide Number Placeholder 3"/>
          <p:cNvSpPr>
            <a:spLocks noGrp="1"/>
          </p:cNvSpPr>
          <p:nvPr>
            <p:ph type="sldNum" sz="quarter" idx="10"/>
          </p:nvPr>
        </p:nvSpPr>
        <p:spPr/>
        <p:txBody>
          <a:bodyPr/>
          <a:lstStyle/>
          <a:p>
            <a:fld id="{A710FF66-0E20-A24B-A4FA-9B8E63EFA060}" type="slidenum">
              <a:rPr/>
              <a:pPr/>
              <a:t>33</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10"/>
          </p:nvPr>
        </p:nvSpPr>
        <p:spPr/>
        <p:txBody>
          <a:bodyPr/>
          <a:lstStyle/>
          <a:p>
            <a:fld id="{A710FF66-0E20-A24B-A4FA-9B8E63EFA060}" type="slidenum">
              <a:rPr/>
              <a:pPr/>
              <a:t>34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710FF66-0E20-A24B-A4FA-9B8E63EFA060}" type="slidenum">
              <a:rPr/>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vara</a:t>
            </a:r>
            <a:r>
              <a:rPr lang="en-US" altLang="sv-SE">
                <a:ea typeface="Geneva" panose="020B0503030404040204" pitchFamily="34" charset="0"/>
              </a:rPr>
              <a:t> feminist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erkänna</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det</a:t>
            </a:r>
            <a:r>
              <a:rPr lang="en-US" altLang="sv-SE">
                <a:ea typeface="Geneva" panose="020B0503030404040204" pitchFamily="34" charset="0"/>
              </a:rPr>
              <a:t> </a:t>
            </a:r>
            <a:r>
              <a:rPr lang="en-US" altLang="sv-SE" err="1">
                <a:ea typeface="Geneva" panose="020B0503030404040204" pitchFamily="34" charset="0"/>
              </a:rPr>
              <a:t>finns</a:t>
            </a:r>
            <a:r>
              <a:rPr lang="en-US" altLang="sv-SE">
                <a:ea typeface="Geneva" panose="020B0503030404040204" pitchFamily="34" charset="0"/>
              </a:rPr>
              <a:t> </a:t>
            </a:r>
            <a:r>
              <a:rPr lang="en-US" altLang="sv-SE" err="1">
                <a:ea typeface="Geneva" panose="020B0503030404040204" pitchFamily="34" charset="0"/>
              </a:rPr>
              <a:t>en</a:t>
            </a:r>
            <a:r>
              <a:rPr lang="en-US" altLang="sv-SE">
                <a:ea typeface="Geneva" panose="020B0503030404040204" pitchFamily="34" charset="0"/>
              </a:rPr>
              <a:t> </a:t>
            </a:r>
            <a:r>
              <a:rPr lang="en-US" altLang="sv-SE" err="1">
                <a:ea typeface="Geneva" panose="020B0503030404040204" pitchFamily="34" charset="0"/>
              </a:rPr>
              <a:t>könsmaktsordning</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vilja</a:t>
            </a:r>
            <a:r>
              <a:rPr lang="en-US" altLang="sv-SE">
                <a:ea typeface="Geneva" panose="020B0503030404040204" pitchFamily="34" charset="0"/>
              </a:rPr>
              <a:t> </a:t>
            </a:r>
            <a:r>
              <a:rPr lang="en-US" altLang="sv-SE" err="1">
                <a:ea typeface="Geneva" panose="020B0503030404040204" pitchFamily="34" charset="0"/>
              </a:rPr>
              <a:t>avskaffa</a:t>
            </a:r>
            <a:r>
              <a:rPr lang="en-US" altLang="sv-SE">
                <a:ea typeface="Geneva" panose="020B0503030404040204" pitchFamily="34" charset="0"/>
              </a:rPr>
              <a:t> den. </a:t>
            </a:r>
          </a:p>
          <a:p>
            <a:r>
              <a:rPr lang="en-US" altLang="sv-SE" err="1">
                <a:ea typeface="Geneva" panose="020B0503030404040204" pitchFamily="34" charset="0"/>
              </a:rPr>
              <a:t>Att</a:t>
            </a:r>
            <a:r>
              <a:rPr lang="en-US" altLang="sv-SE">
                <a:ea typeface="Geneva" panose="020B0503030404040204" pitchFamily="34" charset="0"/>
              </a:rPr>
              <a:t> vi </a:t>
            </a:r>
            <a:r>
              <a:rPr lang="en-US" altLang="sv-SE" err="1">
                <a:ea typeface="Geneva" panose="020B0503030404040204" pitchFamily="34" charset="0"/>
              </a:rPr>
              <a:t>är</a:t>
            </a:r>
            <a:r>
              <a:rPr lang="en-US" altLang="sv-SE">
                <a:ea typeface="Geneva" panose="020B0503030404040204" pitchFamily="34" charset="0"/>
              </a:rPr>
              <a:t> </a:t>
            </a:r>
            <a:r>
              <a:rPr lang="en-US" altLang="sv-SE" err="1">
                <a:ea typeface="Geneva" panose="020B0503030404040204" pitchFamily="34" charset="0"/>
              </a:rPr>
              <a:t>ett</a:t>
            </a:r>
            <a:r>
              <a:rPr lang="en-US" altLang="sv-SE">
                <a:ea typeface="Geneva" panose="020B0503030404040204" pitchFamily="34" charset="0"/>
              </a:rPr>
              <a:t> </a:t>
            </a:r>
            <a:r>
              <a:rPr lang="en-US" altLang="sv-SE" err="1">
                <a:ea typeface="Geneva" panose="020B0503030404040204" pitchFamily="34" charset="0"/>
              </a:rPr>
              <a:t>feministiskt</a:t>
            </a:r>
            <a:r>
              <a:rPr lang="en-US" altLang="sv-SE">
                <a:ea typeface="Geneva" panose="020B0503030404040204" pitchFamily="34" charset="0"/>
              </a:rPr>
              <a:t> </a:t>
            </a:r>
            <a:r>
              <a:rPr lang="en-US" altLang="sv-SE" err="1">
                <a:ea typeface="Geneva" panose="020B0503030404040204" pitchFamily="34" charset="0"/>
              </a:rPr>
              <a:t>parti</a:t>
            </a:r>
            <a:r>
              <a:rPr lang="en-US" altLang="sv-SE">
                <a:ea typeface="Geneva" panose="020B0503030404040204" pitchFamily="34" charset="0"/>
              </a:rPr>
              <a:t> </a:t>
            </a:r>
            <a:r>
              <a:rPr lang="en-US" altLang="sv-SE" err="1">
                <a:ea typeface="Geneva" panose="020B0503030404040204" pitchFamily="34" charset="0"/>
              </a:rPr>
              <a:t>innebär</a:t>
            </a:r>
            <a:r>
              <a:rPr lang="en-US" altLang="sv-SE">
                <a:ea typeface="Geneva" panose="020B0503030404040204" pitchFamily="34" charset="0"/>
              </a:rPr>
              <a:t> </a:t>
            </a:r>
            <a:r>
              <a:rPr lang="en-US" altLang="sv-SE" err="1">
                <a:ea typeface="Geneva" panose="020B0503030404040204" pitchFamily="34" charset="0"/>
              </a:rPr>
              <a:t>både</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vi driver </a:t>
            </a:r>
            <a:r>
              <a:rPr lang="en-US" altLang="sv-SE" err="1">
                <a:ea typeface="Geneva" panose="020B0503030404040204" pitchFamily="34" charset="0"/>
              </a:rPr>
              <a:t>en</a:t>
            </a:r>
            <a:r>
              <a:rPr lang="en-US" altLang="sv-SE">
                <a:ea typeface="Geneva" panose="020B0503030404040204" pitchFamily="34" charset="0"/>
              </a:rPr>
              <a:t> </a:t>
            </a:r>
            <a:r>
              <a:rPr lang="en-US" altLang="sv-SE" err="1">
                <a:ea typeface="Geneva" panose="020B0503030404040204" pitchFamily="34" charset="0"/>
              </a:rPr>
              <a:t>politik</a:t>
            </a:r>
            <a:r>
              <a:rPr lang="en-US" altLang="sv-SE">
                <a:ea typeface="Geneva" panose="020B0503030404040204" pitchFamily="34" charset="0"/>
              </a:rPr>
              <a:t> </a:t>
            </a:r>
            <a:r>
              <a:rPr lang="en-US" altLang="sv-SE" err="1">
                <a:ea typeface="Geneva" panose="020B0503030404040204" pitchFamily="34" charset="0"/>
              </a:rPr>
              <a:t>som</a:t>
            </a:r>
            <a:r>
              <a:rPr lang="en-US" altLang="sv-SE">
                <a:ea typeface="Geneva" panose="020B0503030404040204" pitchFamily="34" charset="0"/>
              </a:rPr>
              <a:t> </a:t>
            </a:r>
            <a:r>
              <a:rPr lang="en-US" altLang="sv-SE" err="1">
                <a:ea typeface="Geneva" panose="020B0503030404040204" pitchFamily="34" charset="0"/>
              </a:rPr>
              <a:t>syftar</a:t>
            </a:r>
            <a:r>
              <a:rPr lang="en-US" altLang="sv-SE">
                <a:ea typeface="Geneva" panose="020B0503030404040204" pitchFamily="34" charset="0"/>
              </a:rPr>
              <a:t> till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förändra</a:t>
            </a:r>
            <a:r>
              <a:rPr lang="en-US" altLang="sv-SE">
                <a:ea typeface="Geneva" panose="020B0503030404040204" pitchFamily="34" charset="0"/>
              </a:rPr>
              <a:t> </a:t>
            </a:r>
            <a:r>
              <a:rPr lang="en-US" altLang="sv-SE" err="1">
                <a:ea typeface="Geneva" panose="020B0503030404040204" pitchFamily="34" charset="0"/>
              </a:rPr>
              <a:t>könsmaktsordningen</a:t>
            </a:r>
            <a:r>
              <a:rPr lang="en-US" altLang="sv-SE">
                <a:ea typeface="Geneva" panose="020B0503030404040204" pitchFamily="34" charset="0"/>
              </a:rPr>
              <a:t> OCH </a:t>
            </a:r>
            <a:r>
              <a:rPr lang="en-US" altLang="sv-SE" err="1">
                <a:ea typeface="Geneva" panose="020B0503030404040204" pitchFamily="34" charset="0"/>
              </a:rPr>
              <a:t>att</a:t>
            </a:r>
            <a:r>
              <a:rPr lang="en-US" altLang="sv-SE">
                <a:ea typeface="Geneva" panose="020B0503030404040204" pitchFamily="34" charset="0"/>
              </a:rPr>
              <a:t> vi </a:t>
            </a:r>
            <a:r>
              <a:rPr lang="en-US" altLang="sv-SE" err="1">
                <a:ea typeface="Geneva" panose="020B0503030404040204" pitchFamily="34" charset="0"/>
              </a:rPr>
              <a:t>synliggör</a:t>
            </a:r>
            <a:r>
              <a:rPr lang="en-US" altLang="sv-SE">
                <a:ea typeface="Geneva" panose="020B0503030404040204" pitchFamily="34" charset="0"/>
              </a:rPr>
              <a:t> </a:t>
            </a:r>
            <a:r>
              <a:rPr lang="en-US" altLang="sv-SE" err="1">
                <a:ea typeface="Geneva" panose="020B0503030404040204" pitchFamily="34" charset="0"/>
              </a:rPr>
              <a:t>och</a:t>
            </a:r>
            <a:r>
              <a:rPr lang="en-US" altLang="sv-SE">
                <a:ea typeface="Geneva" panose="020B0503030404040204" pitchFamily="34" charset="0"/>
              </a:rPr>
              <a:t> </a:t>
            </a:r>
            <a:r>
              <a:rPr lang="en-US" altLang="sv-SE" err="1">
                <a:ea typeface="Geneva" panose="020B0503030404040204" pitchFamily="34" charset="0"/>
              </a:rPr>
              <a:t>arbetar</a:t>
            </a:r>
            <a:r>
              <a:rPr lang="en-US" altLang="sv-SE">
                <a:ea typeface="Geneva" panose="020B0503030404040204" pitchFamily="34" charset="0"/>
              </a:rPr>
              <a:t> </a:t>
            </a:r>
            <a:r>
              <a:rPr lang="en-US" altLang="sv-SE" err="1">
                <a:ea typeface="Geneva" panose="020B0503030404040204" pitchFamily="34" charset="0"/>
              </a:rPr>
              <a:t>för</a:t>
            </a:r>
            <a:r>
              <a:rPr lang="en-US" altLang="sv-SE">
                <a:ea typeface="Geneva" panose="020B0503030404040204" pitchFamily="34" charset="0"/>
              </a:rPr>
              <a:t> </a:t>
            </a:r>
            <a:r>
              <a:rPr lang="en-US" altLang="sv-SE" err="1">
                <a:ea typeface="Geneva" panose="020B0503030404040204" pitchFamily="34" charset="0"/>
              </a:rPr>
              <a:t>att</a:t>
            </a:r>
            <a:r>
              <a:rPr lang="en-US" altLang="sv-SE">
                <a:ea typeface="Geneva" panose="020B0503030404040204" pitchFamily="34" charset="0"/>
              </a:rPr>
              <a:t> </a:t>
            </a:r>
            <a:r>
              <a:rPr lang="en-US" altLang="sv-SE" err="1">
                <a:ea typeface="Geneva" panose="020B0503030404040204" pitchFamily="34" charset="0"/>
              </a:rPr>
              <a:t>ändra</a:t>
            </a:r>
            <a:r>
              <a:rPr lang="en-US" altLang="sv-SE">
                <a:ea typeface="Geneva" panose="020B0503030404040204" pitchFamily="34" charset="0"/>
              </a:rPr>
              <a:t> den </a:t>
            </a:r>
            <a:r>
              <a:rPr lang="en-US" altLang="sv-SE" err="1">
                <a:ea typeface="Geneva" panose="020B0503030404040204" pitchFamily="34" charset="0"/>
              </a:rPr>
              <a:t>interna</a:t>
            </a:r>
            <a:r>
              <a:rPr lang="en-US" altLang="sv-SE">
                <a:ea typeface="Geneva" panose="020B0503030404040204" pitchFamily="34" charset="0"/>
              </a:rPr>
              <a:t> </a:t>
            </a:r>
            <a:r>
              <a:rPr lang="en-US" altLang="sv-SE" err="1">
                <a:ea typeface="Geneva" panose="020B0503030404040204" pitchFamily="34" charset="0"/>
              </a:rPr>
              <a:t>könsmaktsstrukturen</a:t>
            </a:r>
            <a:r>
              <a:rPr lang="en-US" altLang="sv-SE">
                <a:ea typeface="Geneva" panose="020B0503030404040204" pitchFamily="34" charset="0"/>
              </a:rPr>
              <a:t>.</a:t>
            </a:r>
          </a:p>
        </p:txBody>
      </p:sp>
      <p:sp>
        <p:nvSpPr>
          <p:cNvPr id="4" name="Slide Number Placeholder 3"/>
          <p:cNvSpPr>
            <a:spLocks noGrp="1"/>
          </p:cNvSpPr>
          <p:nvPr>
            <p:ph type="sldNum" sz="quarter" idx="10"/>
          </p:nvPr>
        </p:nvSpPr>
        <p:spPr/>
        <p:txBody>
          <a:bodyPr/>
          <a:lstStyle/>
          <a:p>
            <a:fld id="{A710FF66-0E20-A24B-A4FA-9B8E63EFA060}" type="slidenum">
              <a:rPr/>
              <a:pPr/>
              <a:t>4</a:t>
            </a:fld>
            <a:endParaRPr lang="en-US"/>
          </a:p>
        </p:txBody>
      </p:sp>
    </p:spTree>
    <p:extLst>
      <p:ext uri="{BB962C8B-B14F-4D97-AF65-F5344CB8AC3E}">
        <p14:creationId xmlns:p14="http://schemas.microsoft.com/office/powerpoint/2010/main" val="1095750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Varje framgångsrik feministisk praktik måste grunda sig på ett tydligt maktperspektiv. Makt finns inblandat i alla mänskliga relationer. </a:t>
            </a:r>
          </a:p>
        </p:txBody>
      </p:sp>
      <p:sp>
        <p:nvSpPr>
          <p:cNvPr id="4" name="Slide Number Placeholder 3"/>
          <p:cNvSpPr>
            <a:spLocks noGrp="1"/>
          </p:cNvSpPr>
          <p:nvPr>
            <p:ph type="sldNum" sz="quarter" idx="10"/>
          </p:nvPr>
        </p:nvSpPr>
        <p:spPr/>
        <p:txBody>
          <a:bodyPr/>
          <a:lstStyle/>
          <a:p>
            <a:fld id="{A710FF66-0E20-A24B-A4FA-9B8E63EFA060}" type="slidenum">
              <a:rPr/>
              <a:pPr/>
              <a:t>5</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a:solidFill>
                  <a:schemeClr val="tx1"/>
                </a:solidFill>
                <a:latin typeface="+mn-lt"/>
                <a:ea typeface="+mn-ea"/>
                <a:cs typeface="+mn-cs"/>
              </a:rPr>
              <a:t>Att ha makt är att kunna förmå andra människor att agera som man själv vill att de ska.</a:t>
            </a:r>
          </a:p>
        </p:txBody>
      </p:sp>
      <p:sp>
        <p:nvSpPr>
          <p:cNvPr id="4" name="Slide Number Placeholder 3"/>
          <p:cNvSpPr>
            <a:spLocks noGrp="1"/>
          </p:cNvSpPr>
          <p:nvPr>
            <p:ph type="sldNum" sz="quarter" idx="10"/>
          </p:nvPr>
        </p:nvSpPr>
        <p:spPr/>
        <p:txBody>
          <a:bodyPr/>
          <a:lstStyle/>
          <a:p>
            <a:fld id="{A710FF66-0E20-A24B-A4FA-9B8E63EFA060}" type="slidenum">
              <a:rPr/>
              <a:pPr/>
              <a:t>6</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Att ha makt är också att själv ha friheten att agera som man vill. </a:t>
            </a:r>
          </a:p>
        </p:txBody>
      </p:sp>
      <p:sp>
        <p:nvSpPr>
          <p:cNvPr id="4" name="Slide Number Placeholder 3"/>
          <p:cNvSpPr>
            <a:spLocks noGrp="1"/>
          </p:cNvSpPr>
          <p:nvPr>
            <p:ph type="sldNum" sz="quarter" idx="10"/>
          </p:nvPr>
        </p:nvSpPr>
        <p:spPr/>
        <p:txBody>
          <a:bodyPr/>
          <a:lstStyle/>
          <a:p>
            <a:fld id="{A710FF66-0E20-A24B-A4FA-9B8E63EFA060}" type="slidenum">
              <a:rPr/>
              <a:pPr/>
              <a:t>7</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Att ha makt är helt enkelt att sätta dagordningen, formulera målen och strategierna. </a:t>
            </a:r>
          </a:p>
        </p:txBody>
      </p:sp>
      <p:sp>
        <p:nvSpPr>
          <p:cNvPr id="4" name="Slide Number Placeholder 3"/>
          <p:cNvSpPr>
            <a:spLocks noGrp="1"/>
          </p:cNvSpPr>
          <p:nvPr>
            <p:ph type="sldNum" sz="quarter" idx="10"/>
          </p:nvPr>
        </p:nvSpPr>
        <p:spPr/>
        <p:txBody>
          <a:bodyPr/>
          <a:lstStyle/>
          <a:p>
            <a:fld id="{A710FF66-0E20-A24B-A4FA-9B8E63EFA060}" type="slidenum">
              <a:rPr/>
              <a:pPr/>
              <a:t>8</a:t>
            </a:fld>
            <a:endParaRPr lang="en-US"/>
          </a:p>
        </p:txBody>
      </p:sp>
    </p:spTree>
    <p:extLst>
      <p:ext uri="{BB962C8B-B14F-4D97-AF65-F5344CB8AC3E}">
        <p14:creationId xmlns:p14="http://schemas.microsoft.com/office/powerpoint/2010/main" val="3350980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sz="1200" kern="1200">
                <a:solidFill>
                  <a:schemeClr val="tx1"/>
                </a:solidFill>
                <a:latin typeface="+mn-lt"/>
                <a:ea typeface="+mn-ea"/>
                <a:cs typeface="+mn-cs"/>
              </a:rPr>
              <a:t>Men könsmaktsordningen handlar inte alltid om en medvetna maktutövningar. </a:t>
            </a:r>
          </a:p>
        </p:txBody>
      </p:sp>
      <p:sp>
        <p:nvSpPr>
          <p:cNvPr id="4" name="Slide Number Placeholder 3"/>
          <p:cNvSpPr>
            <a:spLocks noGrp="1"/>
          </p:cNvSpPr>
          <p:nvPr>
            <p:ph type="sldNum" sz="quarter" idx="10"/>
          </p:nvPr>
        </p:nvSpPr>
        <p:spPr/>
        <p:txBody>
          <a:bodyPr/>
          <a:lstStyle/>
          <a:p>
            <a:fld id="{A710FF66-0E20-A24B-A4FA-9B8E63EFA060}" type="slidenum">
              <a:rPr/>
              <a:pPr/>
              <a:t>9</a:t>
            </a:fld>
            <a:endParaRPr lang="en-US"/>
          </a:p>
        </p:txBody>
      </p:sp>
    </p:spTree>
    <p:extLst>
      <p:ext uri="{BB962C8B-B14F-4D97-AF65-F5344CB8AC3E}">
        <p14:creationId xmlns:p14="http://schemas.microsoft.com/office/powerpoint/2010/main" val="3350980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70000" y="1247775"/>
            <a:ext cx="7620000" cy="2652713"/>
          </a:xfrm>
          <a:prstGeom prst="rect">
            <a:avLst/>
          </a:prstGeo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270000" y="4002088"/>
            <a:ext cx="7620000" cy="183991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lodrät text 2"/>
          <p:cNvSpPr>
            <a:spLocks noGrp="1"/>
          </p:cNvSpPr>
          <p:nvPr>
            <p:ph type="body" orient="vert" idx="1"/>
          </p:nvPr>
        </p:nvSpPr>
        <p:spPr>
          <a:xfrm>
            <a:off x="698500" y="2028825"/>
            <a:ext cx="8763000" cy="48339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270750" y="406400"/>
            <a:ext cx="2190750" cy="6456363"/>
          </a:xfrm>
          <a:prstGeom prst="rect">
            <a:avLst/>
          </a:prstGeo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98500" y="406400"/>
            <a:ext cx="6419850" cy="6456363"/>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idx="1"/>
          </p:nvPr>
        </p:nvSpPr>
        <p:spPr>
          <a:xfrm>
            <a:off x="698500" y="2028825"/>
            <a:ext cx="87630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93738" y="1900238"/>
            <a:ext cx="8763000" cy="3168650"/>
          </a:xfrm>
          <a:prstGeom prst="rect">
            <a:avLst/>
          </a:prstGeo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693738" y="5099050"/>
            <a:ext cx="8763000" cy="166687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Klicka här för att ändra format på bakgrundstexten</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
        <p:nvSpPr>
          <p:cNvPr id="3" name="Platshållare för innehåll 2"/>
          <p:cNvSpPr>
            <a:spLocks noGrp="1"/>
          </p:cNvSpPr>
          <p:nvPr>
            <p:ph sz="half" idx="1"/>
          </p:nvPr>
        </p:nvSpPr>
        <p:spPr>
          <a:xfrm>
            <a:off x="6985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5156200" y="2028825"/>
            <a:ext cx="4305300" cy="48339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700088" y="406400"/>
            <a:ext cx="8763000" cy="1471613"/>
          </a:xfrm>
          <a:prstGeom prst="rect">
            <a:avLst/>
          </a:prstGeom>
        </p:spPr>
        <p:txBody>
          <a:bodyPr/>
          <a:lstStyle/>
          <a:p>
            <a:r>
              <a:rPr lang="sv-SE"/>
              <a:t>Klicka här för att ändra format</a:t>
            </a:r>
          </a:p>
        </p:txBody>
      </p:sp>
      <p:sp>
        <p:nvSpPr>
          <p:cNvPr id="3" name="Platshållare för text 2"/>
          <p:cNvSpPr>
            <a:spLocks noGrp="1"/>
          </p:cNvSpPr>
          <p:nvPr>
            <p:ph type="body" idx="1"/>
          </p:nvPr>
        </p:nvSpPr>
        <p:spPr>
          <a:xfrm>
            <a:off x="700088" y="1868488"/>
            <a:ext cx="4297362"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700088" y="2782888"/>
            <a:ext cx="4297362"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5143500" y="1868488"/>
            <a:ext cx="4319588" cy="9144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5143500" y="2782888"/>
            <a:ext cx="4319588" cy="4094162"/>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698500" y="406400"/>
            <a:ext cx="8763000" cy="1471613"/>
          </a:xfrm>
          <a:prstGeom prst="rect">
            <a:avLst/>
          </a:prstGeom>
        </p:spPr>
        <p:txBody>
          <a:bodyPr/>
          <a:lstStyle/>
          <a:p>
            <a:r>
              <a:rPr lang="sv-SE"/>
              <a:t>Klicka här för att ändra format</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4319588" y="1096963"/>
            <a:ext cx="5143500" cy="54149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700088" y="508000"/>
            <a:ext cx="3276600" cy="1778000"/>
          </a:xfrm>
          <a:prstGeom prst="rect">
            <a:avLst/>
          </a:prstGeo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4319588" y="1096963"/>
            <a:ext cx="5143500" cy="5414962"/>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sym typeface="Gill Sans" charset="0"/>
            </a:endParaRPr>
          </a:p>
        </p:txBody>
      </p:sp>
      <p:sp>
        <p:nvSpPr>
          <p:cNvPr id="4" name="Platshållare för text 3"/>
          <p:cNvSpPr>
            <a:spLocks noGrp="1"/>
          </p:cNvSpPr>
          <p:nvPr>
            <p:ph type="body" sz="half" idx="2"/>
          </p:nvPr>
        </p:nvSpPr>
        <p:spPr>
          <a:xfrm>
            <a:off x="700088" y="2286000"/>
            <a:ext cx="3276600" cy="423545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
          <p:cNvPicPr>
            <a:picLocks noChangeAspect="1" noChangeArrowheads="1"/>
          </p:cNvPicPr>
          <p:nvPr/>
        </p:nvPicPr>
        <p:blipFill>
          <a:blip r:embed="rId13"/>
          <a:srcRect/>
          <a:stretch>
            <a:fillRect/>
          </a:stretch>
        </p:blipFill>
        <p:spPr bwMode="auto">
          <a:xfrm>
            <a:off x="508000" y="6350000"/>
            <a:ext cx="762000" cy="762000"/>
          </a:xfrm>
          <a:prstGeom prst="rect">
            <a:avLst/>
          </a:prstGeom>
          <a:noFill/>
          <a:ln w="12700">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6400" kern="1200">
          <a:solidFill>
            <a:schemeClr val="tx1"/>
          </a:solidFill>
          <a:latin typeface="+mj-lt"/>
          <a:ea typeface="+mj-ea"/>
          <a:cs typeface="+mj-cs"/>
          <a:sym typeface="Gill Sans" charset="0"/>
        </a:defRPr>
      </a:lvl1pPr>
      <a:lvl2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2pPr>
      <a:lvl3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3pPr>
      <a:lvl4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4pPr>
      <a:lvl5pPr algn="ctr" rtl="0" eaLnBrk="0" fontAlgn="base" hangingPunct="0">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5pPr>
      <a:lvl6pPr marL="4572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6pPr>
      <a:lvl7pPr marL="9144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7pPr>
      <a:lvl8pPr marL="13716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8pPr>
      <a:lvl9pPr marL="1828800" algn="ctr" rtl="0" fontAlgn="base">
        <a:spcBef>
          <a:spcPct val="0"/>
        </a:spcBef>
        <a:spcAft>
          <a:spcPct val="0"/>
        </a:spcAft>
        <a:defRPr sz="6400">
          <a:solidFill>
            <a:schemeClr val="tx1"/>
          </a:solidFill>
          <a:latin typeface="Gill Sans" charset="0"/>
          <a:ea typeface="ヒラギノ角ゴ ProN W3" charset="0"/>
          <a:cs typeface="ヒラギノ角ゴ ProN W3" charset="0"/>
          <a:sym typeface="Gill Sans" charset="0"/>
        </a:defRPr>
      </a:lvl9pPr>
    </p:titleStyle>
    <p:bodyStyle>
      <a:lvl1pPr marL="6985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1pPr>
      <a:lvl2pPr marL="10414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2pPr>
      <a:lvl3pPr marL="13843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3pPr>
      <a:lvl4pPr marL="17399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4pPr>
      <a:lvl5pPr marL="2082800" indent="-444500" algn="l" rtl="0" eaLnBrk="0" fontAlgn="base" hangingPunct="0">
        <a:spcBef>
          <a:spcPts val="1800"/>
        </a:spcBef>
        <a:spcAft>
          <a:spcPct val="0"/>
        </a:spcAft>
        <a:buSzPct val="171000"/>
        <a:buFont typeface="Gill Sans" charset="0"/>
        <a:buChar char="•"/>
        <a:defRPr sz="3200" kern="1200">
          <a:solidFill>
            <a:schemeClr val="tx1"/>
          </a:solidFill>
          <a:latin typeface="+mn-lt"/>
          <a:ea typeface="+mn-ea"/>
          <a:cs typeface="+mn-cs"/>
          <a:sym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10.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unwomen.org/en/news/stories/2018/11/feature-across-latin-america-women-fight-back-against-violence-in-politics"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2590800"/>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Internfeministisk handbok – träff 1</a:t>
            </a:r>
          </a:p>
        </p:txBody>
      </p:sp>
      <p:sp>
        <p:nvSpPr>
          <p:cNvPr id="3076" name="textruta 1"/>
          <p:cNvSpPr txBox="1">
            <a:spLocks noChangeArrowheads="1"/>
          </p:cNvSpPr>
          <p:nvPr/>
        </p:nvSpPr>
        <p:spPr bwMode="auto">
          <a:xfrm>
            <a:off x="1574800" y="4309646"/>
            <a:ext cx="7345363" cy="338554"/>
          </a:xfrm>
          <a:prstGeom prst="rect">
            <a:avLst/>
          </a:prstGeom>
          <a:noFill/>
          <a:ln w="9525">
            <a:noFill/>
            <a:miter lim="800000"/>
            <a:headEnd/>
            <a:tailEnd/>
          </a:ln>
        </p:spPr>
        <p:txBody>
          <a:bodyPr lIns="91440" tIns="45720" rIns="91440" bIns="45720" anchor="t">
            <a:prstTxWarp prst="textNoShape">
              <a:avLst/>
            </a:prstTxWarp>
            <a:spAutoFit/>
          </a:bodyPr>
          <a:lstStyle/>
          <a:p>
            <a:r>
              <a:rPr lang="sv-SE" sz="1600">
                <a:solidFill>
                  <a:srgbClr val="FFFFFF"/>
                </a:solidFill>
                <a:latin typeface="Libre Franklin ExtraBold"/>
                <a:ea typeface="ヒラギノ角ゴ ProN W3"/>
              </a:rPr>
              <a:t>Namn på kursledare</a:t>
            </a:r>
            <a:endParaRPr lang="sv-SE"/>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
        <p:nvSpPr>
          <p:cNvPr id="3" name="Rubrik 1"/>
          <p:cNvSpPr txBox="1">
            <a:spLocks noChangeArrowheads="1"/>
          </p:cNvSpPr>
          <p:nvPr/>
        </p:nvSpPr>
        <p:spPr bwMode="auto">
          <a:xfrm>
            <a:off x="1175272" y="2590800"/>
            <a:ext cx="8705328" cy="685800"/>
          </a:xfrm>
          <a:prstGeom prst="rect">
            <a:avLst/>
          </a:prstGeom>
          <a:noFill/>
          <a:ln w="9525">
            <a:noFill/>
            <a:miter lim="800000"/>
            <a:headEnd/>
            <a:tailEnd/>
          </a:ln>
        </p:spPr>
        <p:txBody>
          <a:bodyPr>
            <a:prstTxWarp prst="textNoShape">
              <a:avLst/>
            </a:prstTxWarp>
          </a:bodyPr>
          <a:lstStyle/>
          <a:p>
            <a:r>
              <a:rPr lang="sv-SE" sz="3600">
                <a:solidFill>
                  <a:schemeClr val="tx1"/>
                </a:solidFill>
                <a:latin typeface="Libre Franklin Black" charset="0"/>
                <a:ea typeface="Libre Franklin Black" charset="0"/>
                <a:cs typeface="Libre Franklin Black" charset="0"/>
              </a:rPr>
              <a:t>medvetna	</a:t>
            </a:r>
            <a:r>
              <a:rPr lang="sv-SE" sz="3600">
                <a:solidFill>
                  <a:schemeClr val="bg1">
                    <a:lumMod val="65000"/>
                  </a:schemeClr>
                </a:solidFill>
                <a:latin typeface="Libre Franklin Black" charset="0"/>
                <a:ea typeface="Libre Franklin Black" charset="0"/>
                <a:cs typeface="Libre Franklin Black" charset="0"/>
              </a:rPr>
              <a:t>omedvetna</a:t>
            </a:r>
          </a:p>
          <a:p>
            <a:endParaRPr lang="sv-SE" sz="3600">
              <a:solidFill>
                <a:schemeClr val="bg1">
                  <a:lumMod val="65000"/>
                </a:schemeClr>
              </a:solidFill>
              <a:latin typeface="Libre Franklin Black" charset="0"/>
              <a:ea typeface="Libre Franklin Black" charset="0"/>
              <a:cs typeface="Libre Franklin Black" charset="0"/>
            </a:endParaRPr>
          </a:p>
        </p:txBody>
      </p:sp>
    </p:spTree>
    <p:extLst>
      <p:ext uri="{BB962C8B-B14F-4D97-AF65-F5344CB8AC3E}">
        <p14:creationId xmlns:p14="http://schemas.microsoft.com/office/powerpoint/2010/main" val="155122508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endParaRPr lang="sv-SE" sz="5400">
              <a:solidFill>
                <a:schemeClr val="tx1"/>
              </a:solidFill>
              <a:latin typeface="Libre Franklin Black" charset="0"/>
              <a:ea typeface="Libre Franklin Black" charset="0"/>
              <a:cs typeface="Libre Franklin Black" charset="0"/>
            </a:endParaRPr>
          </a:p>
        </p:txBody>
      </p:sp>
      <p:sp>
        <p:nvSpPr>
          <p:cNvPr id="5" name="Rubrik 1"/>
          <p:cNvSpPr txBox="1">
            <a:spLocks noChangeArrowheads="1"/>
          </p:cNvSpPr>
          <p:nvPr/>
        </p:nvSpPr>
        <p:spPr bwMode="auto">
          <a:xfrm>
            <a:off x="1270000" y="15240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VÄNSTERPARTIET PÅVERKAS OCKSÅ</a:t>
            </a:r>
          </a:p>
        </p:txBody>
      </p:sp>
    </p:spTree>
    <p:extLst>
      <p:ext uri="{BB962C8B-B14F-4D97-AF65-F5344CB8AC3E}">
        <p14:creationId xmlns:p14="http://schemas.microsoft.com/office/powerpoint/2010/main" val="413393890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pic>
        <p:nvPicPr>
          <p:cNvPr id="4" name="Picture 3" descr="desert-island-emoji-clipart-xl.png"/>
          <p:cNvPicPr>
            <a:picLocks noChangeAspect="1"/>
          </p:cNvPicPr>
          <p:nvPr/>
        </p:nvPicPr>
        <p:blipFill>
          <a:blip r:embed="rId3"/>
          <a:stretch>
            <a:fillRect/>
          </a:stretch>
        </p:blipFill>
        <p:spPr>
          <a:xfrm>
            <a:off x="2906617" y="1484217"/>
            <a:ext cx="4230783" cy="4230783"/>
          </a:xfrm>
          <a:prstGeom prst="rect">
            <a:avLst/>
          </a:prstGeom>
        </p:spPr>
      </p:pic>
      <p:cxnSp>
        <p:nvCxnSpPr>
          <p:cNvPr id="6" name="Straight Connector 5"/>
          <p:cNvCxnSpPr/>
          <p:nvPr/>
        </p:nvCxnSpPr>
        <p:spPr bwMode="auto">
          <a:xfrm>
            <a:off x="2413000" y="1676400"/>
            <a:ext cx="5181600" cy="4572000"/>
          </a:xfrm>
          <a:prstGeom prst="line">
            <a:avLst/>
          </a:prstGeom>
          <a:blipFill dpi="0" rotWithShape="0">
            <a:blip r:embed="rId4"/>
            <a:srcRect/>
            <a:tile tx="0" ty="0" sx="100000" sy="100000" flip="none" algn="tl"/>
          </a:blipFill>
          <a:ln w="1301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p:cNvCxnSpPr/>
          <p:nvPr/>
        </p:nvCxnSpPr>
        <p:spPr bwMode="auto">
          <a:xfrm flipV="1">
            <a:off x="2489200" y="1676400"/>
            <a:ext cx="5181600" cy="4495800"/>
          </a:xfrm>
          <a:prstGeom prst="line">
            <a:avLst/>
          </a:prstGeom>
          <a:blipFill dpi="0" rotWithShape="0">
            <a:blip r:embed="rId4"/>
            <a:srcRect/>
            <a:tile tx="0" ty="0" sx="100000" sy="100000" flip="none" algn="tl"/>
          </a:blipFill>
          <a:ln w="130175" cap="flat" cmpd="sng" algn="ctr">
            <a:solidFill>
              <a:srgbClr val="FF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512250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KÖNSSTRUKTURER</a:t>
            </a:r>
          </a:p>
        </p:txBody>
      </p:sp>
    </p:spTree>
    <p:extLst>
      <p:ext uri="{BB962C8B-B14F-4D97-AF65-F5344CB8AC3E}">
        <p14:creationId xmlns:p14="http://schemas.microsoft.com/office/powerpoint/2010/main" val="413393890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KÖNSSTRUKTURER</a:t>
            </a:r>
          </a:p>
        </p:txBody>
      </p:sp>
      <p:sp>
        <p:nvSpPr>
          <p:cNvPr id="4" name="Rubrik 1"/>
          <p:cNvSpPr txBox="1">
            <a:spLocks noChangeArrowheads="1"/>
          </p:cNvSpPr>
          <p:nvPr/>
        </p:nvSpPr>
        <p:spPr bwMode="auto">
          <a:xfrm>
            <a:off x="1175272" y="2286000"/>
            <a:ext cx="7867128" cy="29718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är inte lika självklara auktoriteter som män</a:t>
            </a:r>
          </a:p>
        </p:txBody>
      </p:sp>
    </p:spTree>
    <p:extLst>
      <p:ext uri="{BB962C8B-B14F-4D97-AF65-F5344CB8AC3E}">
        <p14:creationId xmlns:p14="http://schemas.microsoft.com/office/powerpoint/2010/main" val="4133938901"/>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KÖNSSTRUKTURER</a:t>
            </a:r>
          </a:p>
        </p:txBody>
      </p:sp>
      <p:sp>
        <p:nvSpPr>
          <p:cNvPr id="4" name="Rubrik 1"/>
          <p:cNvSpPr txBox="1">
            <a:spLocks noChangeArrowheads="1"/>
          </p:cNvSpPr>
          <p:nvPr/>
        </p:nvSpPr>
        <p:spPr bwMode="auto">
          <a:xfrm>
            <a:off x="1175272" y="2286000"/>
            <a:ext cx="7867128" cy="29718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är inte lika självklara auktoriteter som män</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Arbetsuppdelning efter kön</a:t>
            </a:r>
          </a:p>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KÖNSSTRUKTURER</a:t>
            </a:r>
          </a:p>
        </p:txBody>
      </p:sp>
      <p:sp>
        <p:nvSpPr>
          <p:cNvPr id="4" name="Rubrik 1"/>
          <p:cNvSpPr txBox="1">
            <a:spLocks noChangeArrowheads="1"/>
          </p:cNvSpPr>
          <p:nvPr/>
        </p:nvSpPr>
        <p:spPr bwMode="auto">
          <a:xfrm>
            <a:off x="1175272" y="2286000"/>
            <a:ext cx="7867128" cy="29718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är inte lika självklara auktoriteter som män</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Arbetsuppdelning efter kön</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underrepresenterade på viktiga poster</a:t>
            </a:r>
          </a:p>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403872"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KÖNSSTRUKTURER</a:t>
            </a:r>
          </a:p>
        </p:txBody>
      </p:sp>
      <p:sp>
        <p:nvSpPr>
          <p:cNvPr id="4" name="Rubrik 1"/>
          <p:cNvSpPr txBox="1">
            <a:spLocks noChangeArrowheads="1"/>
          </p:cNvSpPr>
          <p:nvPr/>
        </p:nvSpPr>
        <p:spPr bwMode="auto">
          <a:xfrm>
            <a:off x="1175272" y="2286000"/>
            <a:ext cx="7867128" cy="29718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är inte lika självklara auktoriteter som män</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Arbetsuppdelning efter kön</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Kvinnor underrepresenterade på viktiga poster</a:t>
            </a:r>
          </a:p>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Härskartekniker</a:t>
            </a:r>
          </a:p>
          <a:p>
            <a:pPr eaLnBrk="1" hangingPunct="1">
              <a:lnSpc>
                <a:spcPct val="90000"/>
              </a:lnSpc>
              <a:buSzPct val="125000"/>
            </a:pPr>
            <a:endParaRPr lang="en-US" altLang="sv-SE" sz="4000">
              <a:solidFill>
                <a:schemeClr val="tx1"/>
              </a:solidFill>
              <a:latin typeface="Libre Franklin Black"/>
              <a:cs typeface="Libre Franklin Black"/>
              <a:sym typeface="Arial" panose="020B0604020202020204" pitchFamily="34" charset="0"/>
            </a:endParaRPr>
          </a:p>
        </p:txBody>
      </p:sp>
    </p:spTree>
    <p:extLst>
      <p:ext uri="{BB962C8B-B14F-4D97-AF65-F5344CB8AC3E}">
        <p14:creationId xmlns:p14="http://schemas.microsoft.com/office/powerpoint/2010/main" val="41339389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660400" y="2873375"/>
            <a:ext cx="9677400" cy="2689225"/>
          </a:xfrm>
          <a:prstGeom prst="rect">
            <a:avLst/>
          </a:prstGeom>
          <a:noFill/>
          <a:ln w="9525">
            <a:noFill/>
            <a:miter lim="800000"/>
            <a:headEnd/>
            <a:tailEnd/>
          </a:ln>
        </p:spPr>
        <p:txBody>
          <a:bodyPr>
            <a:prstTxWarp prst="textNoShape">
              <a:avLst/>
            </a:prstTxWarp>
          </a:bodyPr>
          <a:lstStyle/>
          <a:p>
            <a:r>
              <a:rPr lang="sv-SE" sz="6300">
                <a:latin typeface="Libre Franklin Black" charset="0"/>
                <a:ea typeface="Libre Franklin Black" charset="0"/>
                <a:cs typeface="Libre Franklin Black" charset="0"/>
              </a:rPr>
              <a:t>HÄRSKARTEKNIKER</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Osynliggörande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574800" y="1828800"/>
            <a:ext cx="7772400" cy="838200"/>
          </a:xfrm>
          <a:prstGeom prst="rect">
            <a:avLst/>
          </a:prstGeom>
          <a:noFill/>
          <a:ln w="9525">
            <a:noFill/>
            <a:miter lim="800000"/>
            <a:headEnd/>
            <a:tailEnd/>
          </a:ln>
        </p:spPr>
        <p:txBody>
          <a:bodyPr>
            <a:prstTxWarp prst="textNoShape">
              <a:avLst/>
            </a:prstTxWarp>
          </a:bodyPr>
          <a:lstStyle/>
          <a:p>
            <a:r>
              <a:rPr lang="sv-SE" sz="5500">
                <a:solidFill>
                  <a:schemeClr val="bg1"/>
                </a:solidFill>
                <a:latin typeface="Libre Franklin Black" charset="0"/>
                <a:ea typeface="Libre Franklin Black" charset="0"/>
                <a:cs typeface="Libre Franklin Black" charset="0"/>
              </a:rPr>
              <a:t>UPPLÄGG</a:t>
            </a:r>
          </a:p>
          <a:p>
            <a:endParaRPr lang="sv-SE" sz="5500">
              <a:solidFill>
                <a:schemeClr val="bg1"/>
              </a:solidFill>
              <a:latin typeface="Libre Franklin Black" charset="0"/>
              <a:ea typeface="Libre Franklin Black" charset="0"/>
              <a:cs typeface="Libre Franklin Black" charset="0"/>
            </a:endParaRPr>
          </a:p>
        </p:txBody>
      </p:sp>
      <p:sp>
        <p:nvSpPr>
          <p:cNvPr id="3076" name="textruta 1"/>
          <p:cNvSpPr txBox="1">
            <a:spLocks noChangeArrowheads="1"/>
          </p:cNvSpPr>
          <p:nvPr/>
        </p:nvSpPr>
        <p:spPr bwMode="auto">
          <a:xfrm>
            <a:off x="1635133" y="2850446"/>
            <a:ext cx="7394973" cy="3093154"/>
          </a:xfrm>
          <a:prstGeom prst="rect">
            <a:avLst/>
          </a:prstGeom>
          <a:noFill/>
          <a:ln w="9525">
            <a:noFill/>
            <a:miter lim="800000"/>
            <a:headEnd/>
            <a:tailEnd/>
          </a:ln>
        </p:spPr>
        <p:txBody>
          <a:bodyPr wrap="none" lIns="91440" tIns="45720" rIns="91440" bIns="45720" anchor="t">
            <a:prstTxWarp prst="textNoShape">
              <a:avLst/>
            </a:prstTxWarp>
            <a:spAutoFit/>
          </a:bodyPr>
          <a:lstStyle/>
          <a:p>
            <a:pPr>
              <a:spcAft>
                <a:spcPts val="1200"/>
              </a:spcAft>
            </a:pPr>
            <a:r>
              <a:rPr lang="sv-SE" sz="3100" dirty="0">
                <a:solidFill>
                  <a:srgbClr val="FFFFFF"/>
                </a:solidFill>
                <a:latin typeface="Libre Franklin ExtraBold"/>
                <a:ea typeface="ヒラギノ角ゴ ProN W3"/>
                <a:cs typeface="Libre Franklin ExtraBold"/>
              </a:rPr>
              <a:t>Cirkatider:</a:t>
            </a:r>
          </a:p>
          <a:p>
            <a:pPr>
              <a:spcAft>
                <a:spcPts val="1200"/>
              </a:spcAft>
            </a:pPr>
            <a:r>
              <a:rPr lang="sv-SE" sz="3100" dirty="0">
                <a:solidFill>
                  <a:srgbClr val="FFFFFF"/>
                </a:solidFill>
                <a:latin typeface="Libre Franklin ExtraBold"/>
                <a:ea typeface="ヒラギノ角ゴ ProN W3"/>
                <a:cs typeface="Libre Franklin ExtraBold"/>
              </a:rPr>
              <a:t>18:30-19:10 Kursledare inleder</a:t>
            </a:r>
          </a:p>
          <a:p>
            <a:pPr>
              <a:spcAft>
                <a:spcPts val="1200"/>
              </a:spcAft>
            </a:pPr>
            <a:r>
              <a:rPr lang="sv-SE" sz="3100" dirty="0">
                <a:solidFill>
                  <a:srgbClr val="FFFFFF"/>
                </a:solidFill>
                <a:latin typeface="Libre Franklin ExtraBold"/>
                <a:ea typeface="ヒラギノ角ゴ ProN W3"/>
                <a:cs typeface="Libre Franklin ExtraBold"/>
              </a:rPr>
              <a:t>19:10-19:25 PAUS</a:t>
            </a:r>
          </a:p>
          <a:p>
            <a:pPr>
              <a:spcAft>
                <a:spcPts val="1200"/>
              </a:spcAft>
            </a:pPr>
            <a:r>
              <a:rPr lang="sv-SE" sz="3100" dirty="0">
                <a:solidFill>
                  <a:srgbClr val="FFFFFF"/>
                </a:solidFill>
                <a:latin typeface="Libre Franklin ExtraBold"/>
                <a:ea typeface="ヒラギノ角ゴ ProN W3"/>
                <a:cs typeface="Libre Franklin ExtraBold"/>
              </a:rPr>
              <a:t>19:25- 20:15 Gruppdiskussioner</a:t>
            </a:r>
          </a:p>
          <a:p>
            <a:pPr>
              <a:spcAft>
                <a:spcPts val="1200"/>
              </a:spcAft>
            </a:pPr>
            <a:r>
              <a:rPr lang="sv-SE" sz="3100" dirty="0">
                <a:solidFill>
                  <a:srgbClr val="FFFFFF"/>
                </a:solidFill>
                <a:latin typeface="Libre Franklin ExtraBold"/>
                <a:ea typeface="ヒラギノ角ゴ ProN W3"/>
                <a:cs typeface="Libre Franklin ExtraBold"/>
              </a:rPr>
              <a:t>20:15- 20:45 Återsamling och avslut </a:t>
            </a:r>
            <a:endParaRPr lang="sv-SE" sz="3100" dirty="0">
              <a:solidFill>
                <a:srgbClr val="FFFFFF"/>
              </a:solidFill>
              <a:latin typeface="Libre Franklin ExtraBold"/>
              <a:cs typeface="Libre Franklin ExtraBold"/>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Förlöjligande och objektifiering</a:t>
            </a:r>
          </a:p>
          <a:p>
            <a:pPr algn="ctr"/>
            <a:endParaRPr lang="sv-SE" sz="6300">
              <a:latin typeface="Libre Franklin Black" charset="0"/>
              <a:ea typeface="Libre Franklin Black" charset="0"/>
              <a:cs typeface="Libre Franklin Black"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Dubbelbestraffning</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Undanhållande av information</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ED415"/>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Påförande av </a:t>
            </a:r>
          </a:p>
          <a:p>
            <a:pPr algn="ctr"/>
            <a:r>
              <a:rPr lang="sv-SE" sz="6300">
                <a:latin typeface="Libre Franklin Black" charset="0"/>
                <a:ea typeface="Libre Franklin Black" charset="0"/>
                <a:cs typeface="Libre Franklin Black" charset="0"/>
              </a:rPr>
              <a:t>skuld och skam</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HOT OCH HAT</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SEXUELLA TRAKASSERIER</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show="0">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MOTSTRATEGIER</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show="0">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Ignorera</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show="0">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Använd humor</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show="0">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Markera</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PARTI</a:t>
            </a:r>
          </a:p>
        </p:txBody>
      </p:sp>
    </p:spTree>
    <p:extLst>
      <p:ext uri="{BB962C8B-B14F-4D97-AF65-F5344CB8AC3E}">
        <p14:creationId xmlns:p14="http://schemas.microsoft.com/office/powerpoint/2010/main" val="413393890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0">
  <p:cSld>
    <p:bg>
      <p:bgPr>
        <a:solidFill>
          <a:srgbClr val="73B632"/>
        </a:solidFill>
        <a:effectLst/>
      </p:bgPr>
    </p:bg>
    <p:spTree>
      <p:nvGrpSpPr>
        <p:cNvPr id="1" name=""/>
        <p:cNvGrpSpPr/>
        <p:nvPr/>
      </p:nvGrpSpPr>
      <p:grpSpPr>
        <a:xfrm>
          <a:off x="0" y="0"/>
          <a:ext cx="0" cy="0"/>
          <a:chOff x="0" y="0"/>
          <a:chExt cx="0" cy="0"/>
        </a:xfrm>
      </p:grpSpPr>
      <p:sp>
        <p:nvSpPr>
          <p:cNvPr id="4"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latin typeface="Libre Franklin Black" charset="0"/>
                <a:ea typeface="Libre Franklin Black" charset="0"/>
                <a:cs typeface="Libre Franklin Black" charset="0"/>
              </a:rPr>
              <a:t>Prata ihop er</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422400" y="2514600"/>
            <a:ext cx="7543800" cy="2362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DET GÅR ATT GÖRA NÅGOT ÅT DETTA! </a:t>
            </a:r>
          </a:p>
        </p:txBody>
      </p:sp>
    </p:spTree>
    <p:extLst>
      <p:ext uri="{BB962C8B-B14F-4D97-AF65-F5344CB8AC3E}">
        <p14:creationId xmlns:p14="http://schemas.microsoft.com/office/powerpoint/2010/main" val="1109827281"/>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1422400" y="2514600"/>
            <a:ext cx="7543800" cy="2362200"/>
          </a:xfrm>
          <a:prstGeom prst="rect">
            <a:avLst/>
          </a:prstGeom>
          <a:noFill/>
          <a:ln w="9525">
            <a:noFill/>
            <a:miter lim="800000"/>
            <a:headEnd/>
            <a:tailEnd/>
          </a:ln>
        </p:spPr>
        <p:txBody>
          <a:bodyPr>
            <a:prstTxWarp prst="textNoShape">
              <a:avLst/>
            </a:prstTxWarp>
          </a:bodyPr>
          <a:lstStyle/>
          <a:p>
            <a:r>
              <a:rPr lang="sv-SE" sz="5400">
                <a:solidFill>
                  <a:schemeClr val="bg1"/>
                </a:solidFill>
                <a:latin typeface="Libre Franklin Black" charset="0"/>
                <a:ea typeface="Libre Franklin Black" charset="0"/>
                <a:cs typeface="Libre Franklin Black" charset="0"/>
              </a:rPr>
              <a:t>NÄR ÄR ARBETET KLART?</a:t>
            </a:r>
          </a:p>
        </p:txBody>
      </p:sp>
    </p:spTree>
    <p:extLst>
      <p:ext uri="{BB962C8B-B14F-4D97-AF65-F5344CB8AC3E}">
        <p14:creationId xmlns:p14="http://schemas.microsoft.com/office/powerpoint/2010/main" val="413393890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pic>
        <p:nvPicPr>
          <p:cNvPr id="3" name="Picture 2" descr="u-g-Q1BJSRK0.jpg"/>
          <p:cNvPicPr>
            <a:picLocks noChangeAspect="1"/>
          </p:cNvPicPr>
          <p:nvPr/>
        </p:nvPicPr>
        <p:blipFill>
          <a:blip r:embed="rId3"/>
          <a:stretch>
            <a:fillRect/>
          </a:stretch>
        </p:blipFill>
        <p:spPr>
          <a:xfrm>
            <a:off x="2749550" y="317500"/>
            <a:ext cx="4660900" cy="6985000"/>
          </a:xfrm>
          <a:prstGeom prst="rect">
            <a:avLst/>
          </a:prstGeom>
        </p:spPr>
      </p:pic>
    </p:spTree>
    <p:extLst>
      <p:ext uri="{BB962C8B-B14F-4D97-AF65-F5344CB8AC3E}">
        <p14:creationId xmlns:p14="http://schemas.microsoft.com/office/powerpoint/2010/main" val="4133938901"/>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3" name="Rubrik 1"/>
          <p:cNvSpPr txBox="1">
            <a:spLocks noChangeArrowheads="1"/>
          </p:cNvSpPr>
          <p:nvPr/>
        </p:nvSpPr>
        <p:spPr bwMode="auto">
          <a:xfrm>
            <a:off x="654838" y="2503476"/>
            <a:ext cx="10016957" cy="4022111"/>
          </a:xfrm>
          <a:prstGeom prst="rect">
            <a:avLst/>
          </a:prstGeom>
          <a:noFill/>
          <a:ln w="9525">
            <a:noFill/>
            <a:miter lim="800000"/>
            <a:headEnd/>
            <a:tailEnd/>
          </a:ln>
        </p:spPr>
        <p:txBody>
          <a:bodyPr lIns="91440" tIns="45720" rIns="91440" bIns="45720" anchor="t">
            <a:prstTxWarp prst="textNoShape">
              <a:avLst/>
            </a:prstTxWarp>
          </a:bodyPr>
          <a:lstStyle/>
          <a:p>
            <a:br>
              <a:rPr lang="sv-SE" sz="2400" dirty="0">
                <a:latin typeface="Libre Franklin Black"/>
                <a:ea typeface="ヒラギノ角ゴ ProN W3"/>
              </a:rPr>
            </a:br>
            <a:endParaRPr lang="sv-SE" sz="2400" dirty="0">
              <a:solidFill>
                <a:schemeClr val="bg1"/>
              </a:solidFill>
              <a:latin typeface="Libre Franklin Black"/>
              <a:ea typeface="ヒラギノ角ゴ ProN W3"/>
            </a:endParaRPr>
          </a:p>
          <a:p>
            <a:endParaRPr lang="sv-SE" sz="2400" dirty="0"/>
          </a:p>
          <a:p>
            <a:endParaRPr lang="sv-SE" sz="2800" dirty="0">
              <a:ea typeface="ヒラギノ角ゴ ProN W3"/>
            </a:endParaRPr>
          </a:p>
        </p:txBody>
      </p:sp>
      <p:sp>
        <p:nvSpPr>
          <p:cNvPr id="2" name="textruta 1">
            <a:extLst>
              <a:ext uri="{FF2B5EF4-FFF2-40B4-BE49-F238E27FC236}">
                <a16:creationId xmlns:a16="http://schemas.microsoft.com/office/drawing/2014/main" id="{9846F314-329D-47A7-9F56-616A796B8AE5}"/>
              </a:ext>
            </a:extLst>
          </p:cNvPr>
          <p:cNvSpPr txBox="1"/>
          <p:nvPr/>
        </p:nvSpPr>
        <p:spPr>
          <a:xfrm>
            <a:off x="1012598" y="1085832"/>
            <a:ext cx="8658724" cy="5509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sv-SE" b="1" dirty="0">
                <a:solidFill>
                  <a:schemeClr val="bg1"/>
                </a:solidFill>
                <a:latin typeface="Libre Franklin ExtraBold"/>
                <a:ea typeface="ヒラギノ角ゴ ProN W3"/>
              </a:rPr>
              <a:t>Latinamerika har kommit långt vad gäller arbetet med kvinnors representation.</a:t>
            </a:r>
          </a:p>
          <a:p>
            <a:endParaRPr lang="sv-SE" dirty="0">
              <a:latin typeface="Libre Franklin ExtraBold"/>
              <a:ea typeface="ヒラギノ角ゴ ProN W3"/>
            </a:endParaRPr>
          </a:p>
          <a:p>
            <a:r>
              <a:rPr lang="sv-SE" b="1" dirty="0">
                <a:solidFill>
                  <a:schemeClr val="bg1"/>
                </a:solidFill>
                <a:latin typeface="Libre Franklin ExtraBold"/>
                <a:ea typeface="ヒラギノ角ゴ ProN W3"/>
              </a:rPr>
              <a:t>Läs om det här:</a:t>
            </a:r>
          </a:p>
          <a:p>
            <a:r>
              <a:rPr lang="sv-SE" dirty="0">
                <a:latin typeface="Gill Sans"/>
                <a:ea typeface="ヒラギノ角ゴ ProN W3"/>
                <a:hlinkClick r:id="rId3"/>
              </a:rPr>
              <a:t>I hela Latinamerika slår kvinnor tillbaka mot våld i politiken | UN Women – högkvarter</a:t>
            </a:r>
            <a:endParaRPr lang="sv-SE"/>
          </a:p>
          <a:p>
            <a:endParaRPr lang="sv-SE" dirty="0">
              <a:latin typeface="Gill Sans"/>
            </a:endParaRPr>
          </a:p>
          <a:p>
            <a:r>
              <a:rPr lang="sv-SE" b="1" dirty="0">
                <a:solidFill>
                  <a:schemeClr val="bg1"/>
                </a:solidFill>
                <a:latin typeface="Libre Franklin ExtraBold"/>
                <a:ea typeface="ヒラギノ角ゴ ProN W3"/>
              </a:rPr>
              <a:t>Vad kan vi bära med oss och inspireras av?</a:t>
            </a:r>
            <a:br>
              <a:rPr lang="sv-SE" b="1" dirty="0">
                <a:latin typeface="Libre Franklin ExtraBold"/>
                <a:ea typeface="ヒラギノ角ゴ ProN W3"/>
              </a:rPr>
            </a:br>
            <a:r>
              <a:rPr lang="sv-SE" b="1" dirty="0">
                <a:solidFill>
                  <a:schemeClr val="bg1"/>
                </a:solidFill>
                <a:latin typeface="Libre Franklin ExtraBold"/>
                <a:ea typeface="ヒラギノ角ゴ ProN W3"/>
              </a:rPr>
              <a:t> </a:t>
            </a:r>
            <a:br>
              <a:rPr lang="sv-SE" b="1" dirty="0">
                <a:latin typeface="Libre Franklin ExtraBold"/>
                <a:ea typeface="ヒラギノ角ゴ ProN W3"/>
              </a:rPr>
            </a:br>
            <a:r>
              <a:rPr lang="sv-SE" b="1" dirty="0">
                <a:solidFill>
                  <a:schemeClr val="bg1"/>
                </a:solidFill>
                <a:latin typeface="Libre Franklin ExtraBold"/>
                <a:ea typeface="ヒラギノ角ゴ ProN W3"/>
              </a:rPr>
              <a:t>Ta upp i avslutande runda! </a:t>
            </a:r>
            <a:br>
              <a:rPr lang="sv-SE" b="1" dirty="0">
                <a:latin typeface="Libre Franklin ExtraBold"/>
                <a:ea typeface="ヒラギノ角ゴ ProN W3"/>
              </a:rPr>
            </a:br>
            <a:endParaRPr lang="sv-SE" b="1">
              <a:solidFill>
                <a:schemeClr val="bg1"/>
              </a:solidFill>
              <a:latin typeface="Libre Franklin ExtraBold"/>
              <a:ea typeface="ヒラギノ角ゴ ProN W3"/>
            </a:endParaRPr>
          </a:p>
        </p:txBody>
      </p:sp>
    </p:spTree>
    <p:extLst>
      <p:ext uri="{BB962C8B-B14F-4D97-AF65-F5344CB8AC3E}">
        <p14:creationId xmlns:p14="http://schemas.microsoft.com/office/powerpoint/2010/main" val="4133938901"/>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A291C"/>
        </a:solidFill>
        <a:effectLst/>
      </p:bgPr>
    </p:bg>
    <p:spTree>
      <p:nvGrpSpPr>
        <p:cNvPr id="1" name=""/>
        <p:cNvGrpSpPr/>
        <p:nvPr/>
      </p:nvGrpSpPr>
      <p:grpSpPr>
        <a:xfrm>
          <a:off x="0" y="0"/>
          <a:ext cx="0" cy="0"/>
          <a:chOff x="0" y="0"/>
          <a:chExt cx="0" cy="0"/>
        </a:xfrm>
      </p:grpSpPr>
      <p:sp>
        <p:nvSpPr>
          <p:cNvPr id="5" name="Rubrik 1"/>
          <p:cNvSpPr txBox="1">
            <a:spLocks noChangeArrowheads="1"/>
          </p:cNvSpPr>
          <p:nvPr/>
        </p:nvSpPr>
        <p:spPr bwMode="auto">
          <a:xfrm>
            <a:off x="0" y="2873375"/>
            <a:ext cx="10160000" cy="2689225"/>
          </a:xfrm>
          <a:prstGeom prst="rect">
            <a:avLst/>
          </a:prstGeom>
          <a:noFill/>
          <a:ln w="9525">
            <a:noFill/>
            <a:miter lim="800000"/>
            <a:headEnd/>
            <a:tailEnd/>
          </a:ln>
        </p:spPr>
        <p:txBody>
          <a:bodyPr>
            <a:prstTxWarp prst="textNoShape">
              <a:avLst/>
            </a:prstTxWarp>
          </a:bodyPr>
          <a:lstStyle/>
          <a:p>
            <a:pPr algn="ctr"/>
            <a:r>
              <a:rPr lang="sv-SE" sz="6300">
                <a:solidFill>
                  <a:srgbClr val="FFFFFF"/>
                </a:solidFill>
                <a:latin typeface="Libre Franklin Black" charset="0"/>
                <a:ea typeface="Libre Franklin Black" charset="0"/>
                <a:cs typeface="Libre Franklin Black" charset="0"/>
              </a:rPr>
              <a:t>Tack! Läs mer på:</a:t>
            </a:r>
          </a:p>
          <a:p>
            <a:pPr algn="ctr"/>
            <a:r>
              <a:rPr lang="sv-SE">
                <a:solidFill>
                  <a:srgbClr val="FFFFFF"/>
                </a:solidFill>
                <a:latin typeface="Libre Franklin Black" charset="0"/>
                <a:ea typeface="Libre Franklin Black" charset="0"/>
                <a:cs typeface="Libre Franklin Black" charset="0"/>
              </a:rPr>
              <a:t>www.vansterpartiet.se/internfeminism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3075" name="Rubrik 1"/>
          <p:cNvSpPr txBox="1">
            <a:spLocks noChangeArrowheads="1"/>
          </p:cNvSpPr>
          <p:nvPr/>
        </p:nvSpPr>
        <p:spPr bwMode="auto">
          <a:xfrm>
            <a:off x="1117600" y="2667000"/>
            <a:ext cx="7867128" cy="2438400"/>
          </a:xfrm>
          <a:prstGeom prst="rect">
            <a:avLst/>
          </a:prstGeom>
          <a:noFill/>
          <a:ln w="9525">
            <a:noFill/>
            <a:miter lim="800000"/>
            <a:headEnd/>
            <a:tailEnd/>
          </a:ln>
        </p:spPr>
        <p:txBody>
          <a:bodyPr>
            <a:prstTxWarp prst="textNoShape">
              <a:avLst/>
            </a:prstTxWarp>
          </a:bodyPr>
          <a:lstStyle/>
          <a:p>
            <a:pPr eaLnBrk="1" hangingPunct="1">
              <a:lnSpc>
                <a:spcPct val="90000"/>
              </a:lnSpc>
              <a:buSzPct val="125000"/>
            </a:pPr>
            <a:r>
              <a:rPr lang="en-US" altLang="sv-SE" sz="4000">
                <a:solidFill>
                  <a:schemeClr val="tx1"/>
                </a:solidFill>
                <a:latin typeface="Libre Franklin Black"/>
                <a:cs typeface="Libre Franklin Black"/>
                <a:sym typeface="Arial" panose="020B0604020202020204" pitchFamily="34" charset="0"/>
              </a:rPr>
              <a:t>Ser </a:t>
            </a:r>
            <a:r>
              <a:rPr lang="en-US" altLang="sv-SE" sz="4000" err="1">
                <a:solidFill>
                  <a:schemeClr val="tx1"/>
                </a:solidFill>
                <a:latin typeface="Libre Franklin Black"/>
                <a:cs typeface="Libre Franklin Black"/>
                <a:sym typeface="Arial" panose="020B0604020202020204" pitchFamily="34" charset="0"/>
              </a:rPr>
              <a:t>könsmaktsordningen</a:t>
            </a:r>
            <a:r>
              <a:rPr lang="en-US" altLang="sv-SE" sz="4000">
                <a:solidFill>
                  <a:schemeClr val="tx1"/>
                </a:solidFill>
                <a:latin typeface="Libre Franklin Black"/>
                <a:cs typeface="Libre Franklin Black"/>
                <a:sym typeface="Arial" panose="020B0604020202020204" pitchFamily="34" charset="0"/>
              </a:rPr>
              <a:t> </a:t>
            </a:r>
          </a:p>
          <a:p>
            <a:pPr eaLnBrk="1" hangingPunct="1">
              <a:lnSpc>
                <a:spcPct val="90000"/>
              </a:lnSpc>
              <a:buSzPct val="125000"/>
            </a:pPr>
            <a:r>
              <a:rPr lang="en-US" altLang="sv-SE" sz="4000" err="1">
                <a:solidFill>
                  <a:schemeClr val="tx1"/>
                </a:solidFill>
                <a:latin typeface="Libre Franklin Black"/>
                <a:cs typeface="Libre Franklin Black"/>
                <a:sym typeface="Arial" panose="020B0604020202020204" pitchFamily="34" charset="0"/>
              </a:rPr>
              <a:t>och</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vill</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upphäva</a:t>
            </a:r>
            <a:r>
              <a:rPr lang="en-US" altLang="sv-SE" sz="4000">
                <a:solidFill>
                  <a:schemeClr val="tx1"/>
                </a:solidFill>
                <a:latin typeface="Libre Franklin Black"/>
                <a:cs typeface="Libre Franklin Black"/>
                <a:sym typeface="Arial" panose="020B0604020202020204" pitchFamily="34" charset="0"/>
              </a:rPr>
              <a:t> den – </a:t>
            </a:r>
          </a:p>
          <a:p>
            <a:pPr eaLnBrk="1" hangingPunct="1">
              <a:lnSpc>
                <a:spcPct val="90000"/>
              </a:lnSpc>
              <a:buSzPct val="125000"/>
            </a:pPr>
            <a:r>
              <a:rPr lang="en-US" altLang="sv-SE" sz="4000" err="1">
                <a:solidFill>
                  <a:schemeClr val="tx1"/>
                </a:solidFill>
                <a:latin typeface="Libre Franklin Black"/>
                <a:cs typeface="Libre Franklin Black"/>
                <a:sym typeface="Arial" panose="020B0604020202020204" pitchFamily="34" charset="0"/>
              </a:rPr>
              <a:t>både</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utanför</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och</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inom</a:t>
            </a:r>
            <a:r>
              <a:rPr lang="en-US" altLang="sv-SE" sz="4000">
                <a:solidFill>
                  <a:schemeClr val="tx1"/>
                </a:solidFill>
                <a:latin typeface="Libre Franklin Black"/>
                <a:cs typeface="Libre Franklin Black"/>
                <a:sym typeface="Arial" panose="020B0604020202020204" pitchFamily="34" charset="0"/>
              </a:rPr>
              <a:t> </a:t>
            </a:r>
            <a:r>
              <a:rPr lang="en-US" altLang="sv-SE" sz="4000" err="1">
                <a:solidFill>
                  <a:schemeClr val="tx1"/>
                </a:solidFill>
                <a:latin typeface="Libre Franklin Black"/>
                <a:cs typeface="Libre Franklin Black"/>
                <a:sym typeface="Arial" panose="020B0604020202020204" pitchFamily="34" charset="0"/>
              </a:rPr>
              <a:t>partiet</a:t>
            </a:r>
            <a:r>
              <a:rPr lang="en-US" altLang="sv-SE" sz="4000">
                <a:solidFill>
                  <a:schemeClr val="tx1"/>
                </a:solidFill>
                <a:latin typeface="Libre Franklin Black"/>
                <a:cs typeface="Libre Franklin Black"/>
                <a:sym typeface="Arial" panose="020B0604020202020204" pitchFamily="34" charset="0"/>
              </a:rPr>
              <a:t> </a:t>
            </a:r>
          </a:p>
        </p:txBody>
      </p:sp>
      <p:sp>
        <p:nvSpPr>
          <p:cNvPr id="3" name="Rubrik 1"/>
          <p:cNvSpPr txBox="1">
            <a:spLocks noChangeArrowheads="1"/>
          </p:cNvSpPr>
          <p:nvPr/>
        </p:nvSpPr>
        <p:spPr bwMode="auto">
          <a:xfrm>
            <a:off x="1117600" y="1371600"/>
            <a:ext cx="10153128" cy="838200"/>
          </a:xfrm>
          <a:prstGeom prst="rect">
            <a:avLst/>
          </a:prstGeom>
          <a:noFill/>
          <a:ln w="9525">
            <a:noFill/>
            <a:miter lim="800000"/>
            <a:headEnd/>
            <a:tailEnd/>
          </a:ln>
        </p:spPr>
        <p:txBody>
          <a:bodyPr>
            <a:prstTxWarp prst="textNoShape">
              <a:avLst/>
            </a:prstTxWarp>
          </a:bodyPr>
          <a:lstStyle/>
          <a:p>
            <a:r>
              <a:rPr lang="sv-SE" sz="5400">
                <a:solidFill>
                  <a:schemeClr val="tx1"/>
                </a:solidFill>
                <a:latin typeface="Libre Franklin Black" charset="0"/>
                <a:ea typeface="Libre Franklin Black" charset="0"/>
                <a:cs typeface="Libre Franklin Black" charset="0"/>
              </a:rPr>
              <a:t>FEMINISTISKT PARTI</a:t>
            </a:r>
          </a:p>
        </p:txBody>
      </p:sp>
    </p:spTree>
    <p:extLst>
      <p:ext uri="{BB962C8B-B14F-4D97-AF65-F5344CB8AC3E}">
        <p14:creationId xmlns:p14="http://schemas.microsoft.com/office/powerpoint/2010/main" val="413393890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Tree>
    <p:extLst>
      <p:ext uri="{BB962C8B-B14F-4D97-AF65-F5344CB8AC3E}">
        <p14:creationId xmlns:p14="http://schemas.microsoft.com/office/powerpoint/2010/main" val="155122508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
        <p:nvSpPr>
          <p:cNvPr id="3" name="Rubrik 1"/>
          <p:cNvSpPr txBox="1">
            <a:spLocks noChangeArrowheads="1"/>
          </p:cNvSpPr>
          <p:nvPr/>
        </p:nvSpPr>
        <p:spPr bwMode="auto">
          <a:xfrm>
            <a:off x="1117600" y="2590800"/>
            <a:ext cx="8705328" cy="685800"/>
          </a:xfrm>
          <a:prstGeom prst="rect">
            <a:avLst/>
          </a:prstGeom>
          <a:noFill/>
          <a:ln w="9525">
            <a:noFill/>
            <a:miter lim="800000"/>
            <a:headEnd/>
            <a:tailEnd/>
          </a:ln>
        </p:spPr>
        <p:txBody>
          <a:bodyPr>
            <a:prstTxWarp prst="textNoShape">
              <a:avLst/>
            </a:prstTxWarp>
          </a:bodyPr>
          <a:lstStyle/>
          <a:p>
            <a:r>
              <a:rPr lang="sv-SE" sz="3600">
                <a:solidFill>
                  <a:schemeClr val="tx1"/>
                </a:solidFill>
                <a:latin typeface="Libre Franklin Black" charset="0"/>
                <a:ea typeface="Libre Franklin Black" charset="0"/>
                <a:cs typeface="Libre Franklin Black" charset="0"/>
              </a:rPr>
              <a:t>Få andra att agera som man vill</a:t>
            </a:r>
          </a:p>
        </p:txBody>
      </p:sp>
    </p:spTree>
    <p:extLst>
      <p:ext uri="{BB962C8B-B14F-4D97-AF65-F5344CB8AC3E}">
        <p14:creationId xmlns:p14="http://schemas.microsoft.com/office/powerpoint/2010/main" val="155122508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
        <p:nvSpPr>
          <p:cNvPr id="3" name="Rubrik 1"/>
          <p:cNvSpPr txBox="1">
            <a:spLocks noChangeArrowheads="1"/>
          </p:cNvSpPr>
          <p:nvPr/>
        </p:nvSpPr>
        <p:spPr bwMode="auto">
          <a:xfrm>
            <a:off x="1117600" y="2590800"/>
            <a:ext cx="8705328" cy="3124200"/>
          </a:xfrm>
          <a:prstGeom prst="rect">
            <a:avLst/>
          </a:prstGeom>
          <a:noFill/>
          <a:ln w="9525">
            <a:noFill/>
            <a:miter lim="800000"/>
            <a:headEnd/>
            <a:tailEnd/>
          </a:ln>
        </p:spPr>
        <p:txBody>
          <a:bodyPr>
            <a:prstTxWarp prst="textNoShape">
              <a:avLst/>
            </a:prstTxWarp>
          </a:bodyPr>
          <a:lstStyle/>
          <a:p>
            <a:r>
              <a:rPr lang="sv-SE" sz="3600">
                <a:solidFill>
                  <a:schemeClr val="tx1"/>
                </a:solidFill>
                <a:latin typeface="Libre Franklin Black" charset="0"/>
                <a:ea typeface="Libre Franklin Black" charset="0"/>
                <a:cs typeface="Libre Franklin Black" charset="0"/>
              </a:rPr>
              <a:t>Få andra att agera som man vill</a:t>
            </a:r>
          </a:p>
          <a:p>
            <a:r>
              <a:rPr lang="sv-SE" sz="3600">
                <a:solidFill>
                  <a:schemeClr val="tx1"/>
                </a:solidFill>
                <a:latin typeface="Libre Franklin Black" charset="0"/>
                <a:ea typeface="Libre Franklin Black" charset="0"/>
                <a:cs typeface="Libre Franklin Black" charset="0"/>
              </a:rPr>
              <a:t>Frihet att agera som man vill</a:t>
            </a:r>
          </a:p>
          <a:p>
            <a:endParaRPr lang="sv-SE" sz="3600">
              <a:solidFill>
                <a:schemeClr val="tx1"/>
              </a:solidFill>
              <a:latin typeface="Libre Franklin Black" charset="0"/>
              <a:ea typeface="Libre Franklin Black" charset="0"/>
              <a:cs typeface="Libre Franklin Black" charset="0"/>
            </a:endParaRPr>
          </a:p>
        </p:txBody>
      </p:sp>
    </p:spTree>
    <p:extLst>
      <p:ext uri="{BB962C8B-B14F-4D97-AF65-F5344CB8AC3E}">
        <p14:creationId xmlns:p14="http://schemas.microsoft.com/office/powerpoint/2010/main" val="155122508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
        <p:nvSpPr>
          <p:cNvPr id="3" name="Rubrik 1"/>
          <p:cNvSpPr txBox="1">
            <a:spLocks noChangeArrowheads="1"/>
          </p:cNvSpPr>
          <p:nvPr/>
        </p:nvSpPr>
        <p:spPr bwMode="auto">
          <a:xfrm>
            <a:off x="1117600" y="2590800"/>
            <a:ext cx="8705328" cy="3124200"/>
          </a:xfrm>
          <a:prstGeom prst="rect">
            <a:avLst/>
          </a:prstGeom>
          <a:noFill/>
          <a:ln w="9525">
            <a:noFill/>
            <a:miter lim="800000"/>
            <a:headEnd/>
            <a:tailEnd/>
          </a:ln>
        </p:spPr>
        <p:txBody>
          <a:bodyPr>
            <a:prstTxWarp prst="textNoShape">
              <a:avLst/>
            </a:prstTxWarp>
          </a:bodyPr>
          <a:lstStyle/>
          <a:p>
            <a:r>
              <a:rPr lang="sv-SE" sz="3600">
                <a:solidFill>
                  <a:schemeClr val="tx1"/>
                </a:solidFill>
                <a:latin typeface="Libre Franklin Black" charset="0"/>
                <a:ea typeface="Libre Franklin Black" charset="0"/>
                <a:cs typeface="Libre Franklin Black" charset="0"/>
              </a:rPr>
              <a:t>Få andra att agera som man vill</a:t>
            </a:r>
          </a:p>
          <a:p>
            <a:r>
              <a:rPr lang="sv-SE" sz="3600">
                <a:solidFill>
                  <a:schemeClr val="tx1"/>
                </a:solidFill>
                <a:latin typeface="Libre Franklin Black" charset="0"/>
                <a:ea typeface="Libre Franklin Black" charset="0"/>
                <a:cs typeface="Libre Franklin Black" charset="0"/>
              </a:rPr>
              <a:t>Frihet att agera som man vill</a:t>
            </a:r>
          </a:p>
          <a:p>
            <a:r>
              <a:rPr lang="sv-SE" sz="3600">
                <a:solidFill>
                  <a:schemeClr val="tx1"/>
                </a:solidFill>
                <a:latin typeface="Libre Franklin Black" charset="0"/>
                <a:ea typeface="Libre Franklin Black" charset="0"/>
                <a:cs typeface="Libre Franklin Black" charset="0"/>
              </a:rPr>
              <a:t>Att sätta dagordningen, formulera målen och strategierna</a:t>
            </a:r>
          </a:p>
          <a:p>
            <a:endParaRPr lang="sv-SE" sz="3600">
              <a:solidFill>
                <a:schemeClr val="tx1"/>
              </a:solidFill>
              <a:latin typeface="Libre Franklin Black" charset="0"/>
              <a:ea typeface="Libre Franklin Black" charset="0"/>
              <a:cs typeface="Libre Franklin Black" charset="0"/>
            </a:endParaRPr>
          </a:p>
          <a:p>
            <a:endParaRPr lang="sv-SE" sz="3600">
              <a:solidFill>
                <a:schemeClr val="tx1"/>
              </a:solidFill>
              <a:latin typeface="Libre Franklin Black" charset="0"/>
              <a:ea typeface="Libre Franklin Black" charset="0"/>
              <a:cs typeface="Libre Franklin Black" charset="0"/>
            </a:endParaRPr>
          </a:p>
        </p:txBody>
      </p:sp>
    </p:spTree>
    <p:extLst>
      <p:ext uri="{BB962C8B-B14F-4D97-AF65-F5344CB8AC3E}">
        <p14:creationId xmlns:p14="http://schemas.microsoft.com/office/powerpoint/2010/main" val="155122508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ED4FF"/>
        </a:solidFill>
        <a:effectLst/>
      </p:bgPr>
    </p:bg>
    <p:spTree>
      <p:nvGrpSpPr>
        <p:cNvPr id="1" name=""/>
        <p:cNvGrpSpPr/>
        <p:nvPr/>
      </p:nvGrpSpPr>
      <p:grpSpPr>
        <a:xfrm>
          <a:off x="0" y="0"/>
          <a:ext cx="0" cy="0"/>
          <a:chOff x="0" y="0"/>
          <a:chExt cx="0" cy="0"/>
        </a:xfrm>
      </p:grpSpPr>
      <p:sp>
        <p:nvSpPr>
          <p:cNvPr id="11268" name="Rectangle 4">
            <a:extLst>
              <a:ext uri="{FF2B5EF4-FFF2-40B4-BE49-F238E27FC236}">
                <a16:creationId xmlns:a16="http://schemas.microsoft.com/office/drawing/2014/main" id="{6F276B19-C195-464F-9447-315787461CA1}"/>
              </a:ext>
            </a:extLst>
          </p:cNvPr>
          <p:cNvSpPr>
            <a:spLocks/>
          </p:cNvSpPr>
          <p:nvPr/>
        </p:nvSpPr>
        <p:spPr bwMode="auto">
          <a:xfrm>
            <a:off x="1216720" y="1295400"/>
            <a:ext cx="828288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type="none" w="med" len="med"/>
                <a:tailEnd type="none" w="med" len="med"/>
              </a14:hiddenLine>
            </a:ext>
          </a:extLst>
        </p:spPr>
        <p:txBody>
          <a:bodyPr lIns="0" tIns="0" rIns="0" bIns="0">
            <a:prstTxWarp prst="textNoShape">
              <a:avLst/>
            </a:prstTxWarp>
          </a:bodyPr>
          <a:lstStyle/>
          <a:p>
            <a:pPr eaLnBrk="1" hangingPunct="1">
              <a:lnSpc>
                <a:spcPct val="90000"/>
              </a:lnSpc>
              <a:buSzPct val="125000"/>
            </a:pPr>
            <a:r>
              <a:rPr lang="sv-SE" sz="9200">
                <a:solidFill>
                  <a:schemeClr val="tx1"/>
                </a:solidFill>
                <a:latin typeface="Libre Franklin Black" panose="00000A00000000000000" pitchFamily="50" charset="0"/>
                <a:ea typeface="Arial" charset="0"/>
                <a:cs typeface="Arial" charset="0"/>
                <a:sym typeface="Arial" charset="0"/>
              </a:rPr>
              <a:t>MAKT</a:t>
            </a:r>
            <a:endParaRPr lang="sv-SE" sz="9200">
              <a:solidFill>
                <a:schemeClr val="tx1"/>
              </a:solidFill>
              <a:latin typeface="Arial" charset="0"/>
              <a:ea typeface="Arial" charset="0"/>
              <a:cs typeface="Arial" charset="0"/>
              <a:sym typeface="Arial" charset="0"/>
            </a:endParaRPr>
          </a:p>
        </p:txBody>
      </p:sp>
      <p:sp>
        <p:nvSpPr>
          <p:cNvPr id="3" name="Rubrik 1"/>
          <p:cNvSpPr txBox="1">
            <a:spLocks noChangeArrowheads="1"/>
          </p:cNvSpPr>
          <p:nvPr/>
        </p:nvSpPr>
        <p:spPr bwMode="auto">
          <a:xfrm>
            <a:off x="1175272" y="2590800"/>
            <a:ext cx="8705328" cy="685800"/>
          </a:xfrm>
          <a:prstGeom prst="rect">
            <a:avLst/>
          </a:prstGeom>
          <a:noFill/>
          <a:ln w="9525">
            <a:noFill/>
            <a:miter lim="800000"/>
            <a:headEnd/>
            <a:tailEnd/>
          </a:ln>
        </p:spPr>
        <p:txBody>
          <a:bodyPr>
            <a:prstTxWarp prst="textNoShape">
              <a:avLst/>
            </a:prstTxWarp>
          </a:bodyPr>
          <a:lstStyle/>
          <a:p>
            <a:r>
              <a:rPr lang="sv-SE" sz="3600">
                <a:solidFill>
                  <a:schemeClr val="tx1"/>
                </a:solidFill>
                <a:latin typeface="Libre Franklin Black" charset="0"/>
                <a:ea typeface="Libre Franklin Black" charset="0"/>
                <a:cs typeface="Libre Franklin Black" charset="0"/>
              </a:rPr>
              <a:t>medvetna</a:t>
            </a:r>
          </a:p>
          <a:p>
            <a:endParaRPr lang="sv-SE" sz="3600">
              <a:solidFill>
                <a:schemeClr val="tx1"/>
              </a:solidFill>
              <a:latin typeface="Libre Franklin Black" charset="0"/>
              <a:ea typeface="Libre Franklin Black" charset="0"/>
              <a:cs typeface="Libre Franklin Black" charset="0"/>
            </a:endParaRPr>
          </a:p>
        </p:txBody>
      </p:sp>
    </p:spTree>
    <p:extLst>
      <p:ext uri="{BB962C8B-B14F-4D97-AF65-F5344CB8AC3E}">
        <p14:creationId xmlns:p14="http://schemas.microsoft.com/office/powerpoint/2010/main" val="1551225084"/>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ro Vit">
  <a:themeElements>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tro Vit">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sv-SE" sz="3200" b="0" i="0" u="none" strike="noStrike" cap="none" normalizeH="0" baseline="0" smtClean="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Intro V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fdfcd79-7a28-4d32-97d8-b2826105faa1">
      <UserInfo>
        <DisplayName>Tommy Gabrielsson</DisplayName>
        <AccountId>15</AccountId>
        <AccountType/>
      </UserInfo>
    </SharedWithUsers>
    <lcf76f155ced4ddcb4097134ff3c332f xmlns="f4f0c1a3-7c6d-42f9-9fde-a838614357a7">
      <Terms xmlns="http://schemas.microsoft.com/office/infopath/2007/PartnerControls"/>
    </lcf76f155ced4ddcb4097134ff3c332f>
    <TaxCatchAll xmlns="efdfcd79-7a28-4d32-97d8-b2826105faa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4D53B8DA44FC74AA8BE0B8AB4FF2BEC" ma:contentTypeVersion="14" ma:contentTypeDescription="Create a new document." ma:contentTypeScope="" ma:versionID="10b612caf45826740f38909e5e8a6691">
  <xsd:schema xmlns:xsd="http://www.w3.org/2001/XMLSchema" xmlns:xs="http://www.w3.org/2001/XMLSchema" xmlns:p="http://schemas.microsoft.com/office/2006/metadata/properties" xmlns:ns2="f4f0c1a3-7c6d-42f9-9fde-a838614357a7" xmlns:ns3="efdfcd79-7a28-4d32-97d8-b2826105faa1" targetNamespace="http://schemas.microsoft.com/office/2006/metadata/properties" ma:root="true" ma:fieldsID="0ff8170628337a79422e24861a53eb28" ns2:_="" ns3:_="">
    <xsd:import namespace="f4f0c1a3-7c6d-42f9-9fde-a838614357a7"/>
    <xsd:import namespace="efdfcd79-7a28-4d32-97d8-b2826105faa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f0c1a3-7c6d-42f9-9fde-a83861435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2f1f0b7-b841-4f11-8361-3627b22553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dfcd79-7a28-4d32-97d8-b2826105faa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c47a88a6-c01a-424d-ad69-6cfd9990bab9}" ma:internalName="TaxCatchAll" ma:showField="CatchAllData" ma:web="efdfcd79-7a28-4d32-97d8-b2826105fa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67231B-9C9C-4D21-A586-5CCF73AE5815}">
  <ds:schemaRefs>
    <ds:schemaRef ds:uri="f4f0c1a3-7c6d-42f9-9fde-a838614357a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efdfcd79-7a28-4d32-97d8-b2826105faa1"/>
  </ds:schemaRefs>
</ds:datastoreItem>
</file>

<file path=customXml/itemProps2.xml><?xml version="1.0" encoding="utf-8"?>
<ds:datastoreItem xmlns:ds="http://schemas.openxmlformats.org/officeDocument/2006/customXml" ds:itemID="{24BD385C-C90F-4267-BA93-4DA0ECF144BB}">
  <ds:schemaRefs>
    <ds:schemaRef ds:uri="http://schemas.microsoft.com/sharepoint/v3/contenttype/forms"/>
  </ds:schemaRefs>
</ds:datastoreItem>
</file>

<file path=customXml/itemProps3.xml><?xml version="1.0" encoding="utf-8"?>
<ds:datastoreItem xmlns:ds="http://schemas.openxmlformats.org/officeDocument/2006/customXml" ds:itemID="{9E840874-BC3B-4DD2-99FC-BC8D8156C7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f0c1a3-7c6d-42f9-9fde-a838614357a7"/>
    <ds:schemaRef ds:uri="efdfcd79-7a28-4d32-97d8-b2826105fa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2103</Words>
  <Application>Microsoft Office PowerPoint</Application>
  <PresentationFormat>Anpassad</PresentationFormat>
  <Paragraphs>151</Paragraphs>
  <Slides>35</Slides>
  <Notes>35</Notes>
  <HiddenSlides>5</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35</vt:i4>
      </vt:variant>
    </vt:vector>
  </HeadingPairs>
  <TitlesOfParts>
    <vt:vector size="41" baseType="lpstr">
      <vt:lpstr>Arial</vt:lpstr>
      <vt:lpstr>Calibri</vt:lpstr>
      <vt:lpstr>Gill Sans</vt:lpstr>
      <vt:lpstr>Libre Franklin Black</vt:lpstr>
      <vt:lpstr>Libre Franklin ExtraBold</vt:lpstr>
      <vt:lpstr>Intro Vit</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subject/>
  <dc:creator>Carolina Gustafsson</dc:creator>
  <cp:keywords/>
  <dc:description/>
  <cp:lastModifiedBy>John Hörnquist</cp:lastModifiedBy>
  <cp:revision>84</cp:revision>
  <cp:lastPrinted>2015-04-28T13:18:50Z</cp:lastPrinted>
  <dcterms:created xsi:type="dcterms:W3CDTF">2021-02-16T17:08:37Z</dcterms:created>
  <dcterms:modified xsi:type="dcterms:W3CDTF">2023-08-17T11:52:21Z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0x01010084D53B8DA44FC74AA8BE0B8AB4FF2BEC</vt:lpwstr>
  </property>
</Properties>
</file>