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342" r:id="rId2"/>
    <p:sldId id="331" r:id="rId3"/>
    <p:sldId id="271" r:id="rId4"/>
    <p:sldId id="345" r:id="rId5"/>
    <p:sldId id="376" r:id="rId6"/>
    <p:sldId id="354" r:id="rId7"/>
    <p:sldId id="379" r:id="rId8"/>
    <p:sldId id="380" r:id="rId9"/>
    <p:sldId id="279" r:id="rId10"/>
    <p:sldId id="381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unnar Westin" userId="536e5210-2d5a-40cd-a99f-56f099d8ad3f" providerId="ADAL" clId="{BC53066E-5961-4801-BD67-0E8B86A82961}"/>
    <pc:docChg chg="delSld">
      <pc:chgData name="Gunnar Westin" userId="536e5210-2d5a-40cd-a99f-56f099d8ad3f" providerId="ADAL" clId="{BC53066E-5961-4801-BD67-0E8B86A82961}" dt="2021-09-29T12:25:25.028" v="0" actId="2696"/>
      <pc:docMkLst>
        <pc:docMk/>
      </pc:docMkLst>
      <pc:sldChg chg="del">
        <pc:chgData name="Gunnar Westin" userId="536e5210-2d5a-40cd-a99f-56f099d8ad3f" providerId="ADAL" clId="{BC53066E-5961-4801-BD67-0E8B86A82961}" dt="2021-09-29T12:25:25.028" v="0" actId="2696"/>
        <pc:sldMkLst>
          <pc:docMk/>
          <pc:sldMk cId="840826104" sldId="330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3BBDEB-EB52-4010-B5EF-FD6D3EABBACB}" type="datetimeFigureOut">
              <a:rPr lang="en-GB" smtClean="0"/>
              <a:t>29/09/2021</a:t>
            </a:fld>
            <a:endParaRPr lang="en-GB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GB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8DCD33-5443-4CC0-A386-9261AAAC9A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46930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8B99768-DFC4-45FD-8CD0-F5CB1E3A5E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/>
              <a:t>Klicka här för att ändra mall för rubrikformat</a:t>
            </a:r>
            <a:endParaRPr lang="en-GB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A2E7A363-4C6B-412B-9D51-343BBECB43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  <a:endParaRPr lang="en-GB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0652AC1B-8E02-414F-AB2C-26A1C43437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75695-C34C-451E-BE7D-04BE207DF59D}" type="datetimeFigureOut">
              <a:rPr lang="en-GB" smtClean="0"/>
              <a:t>29/09/2021</a:t>
            </a:fld>
            <a:endParaRPr lang="en-GB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7C9080FE-7A92-463C-9F07-7C271D33F2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74D11C2-E74E-411A-84F3-E605642235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E10B8-A223-4D24-82A3-D6486ECFB2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4500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D720A0D-9A0D-437E-AD8A-9F1A239314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GB"/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46FC0A67-D44E-46E7-AC76-027ADC053F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GB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09ABDAD6-B8FC-4D26-B068-D60714956B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75695-C34C-451E-BE7D-04BE207DF59D}" type="datetimeFigureOut">
              <a:rPr lang="en-GB" smtClean="0"/>
              <a:t>29/09/2021</a:t>
            </a:fld>
            <a:endParaRPr lang="en-GB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249A92CB-1820-4415-A338-A6E93AACB6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31083ED3-639A-48F8-A742-D277DDCE1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E10B8-A223-4D24-82A3-D6486ECFB2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70783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>
            <a:extLst>
              <a:ext uri="{FF2B5EF4-FFF2-40B4-BE49-F238E27FC236}">
                <a16:creationId xmlns:a16="http://schemas.microsoft.com/office/drawing/2014/main" id="{87CAB4F4-E425-4083-9A99-5AEA69B143F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/>
              <a:t>Klicka här för att ändra mall för rubrikformat</a:t>
            </a:r>
            <a:endParaRPr lang="en-GB"/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12D7C6D9-1CDA-4FE3-AC8E-4BF01E32E9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GB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26AA266F-C214-44AA-85B6-B585442C2A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75695-C34C-451E-BE7D-04BE207DF59D}" type="datetimeFigureOut">
              <a:rPr lang="en-GB" smtClean="0"/>
              <a:t>29/09/2021</a:t>
            </a:fld>
            <a:endParaRPr lang="en-GB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5E07E222-50C1-461D-B73E-0EA2B39B81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B4CA0E4C-778A-4C45-9F55-A4AC7862FF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E10B8-A223-4D24-82A3-D6486ECFB2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31146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C44A101-156E-49E9-B50A-7BCA6939C0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GB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5160E601-9CC9-4670-98CD-CF4AB5A5B9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GB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416A4D3F-6746-4BEE-BE30-F01C69DDB3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75695-C34C-451E-BE7D-04BE207DF59D}" type="datetimeFigureOut">
              <a:rPr lang="en-GB" smtClean="0"/>
              <a:t>29/09/2021</a:t>
            </a:fld>
            <a:endParaRPr lang="en-GB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177AE1BF-4261-46A4-B6DC-E719664BA7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5DF626F7-7317-4E2A-ACAF-3C1754E47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E10B8-A223-4D24-82A3-D6486ECFB2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30915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425AA29-9BDD-4169-88BF-30926161D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/>
              <a:t>Klicka här för att ändra mall för rubrikformat</a:t>
            </a:r>
            <a:endParaRPr lang="en-GB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87A14049-407F-4DCF-9E5B-2DFE011726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A3EA9329-5B40-40F8-A84B-08B8E039EC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75695-C34C-451E-BE7D-04BE207DF59D}" type="datetimeFigureOut">
              <a:rPr lang="en-GB" smtClean="0"/>
              <a:t>29/09/2021</a:t>
            </a:fld>
            <a:endParaRPr lang="en-GB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A9C5048F-116A-4EC2-9635-6CB51C9393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BA93543B-4E9E-41EA-B11F-8D32CCF24A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E10B8-A223-4D24-82A3-D6486ECFB2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77069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FA2261C-3BCC-4DFC-B2D9-15CFAD8998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GB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4A45C91E-4F68-4DD0-82C3-785B87A58B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GB"/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72410228-E696-4950-B31E-50B0471B62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GB"/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EB12DFED-8658-4A64-8FAD-282AAD0960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75695-C34C-451E-BE7D-04BE207DF59D}" type="datetimeFigureOut">
              <a:rPr lang="en-GB" smtClean="0"/>
              <a:t>29/09/2021</a:t>
            </a:fld>
            <a:endParaRPr lang="en-GB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CE2B8BEF-2054-4A57-AC92-530D2F60CE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15ECD430-865E-4997-B833-D1EE6432D0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E10B8-A223-4D24-82A3-D6486ECFB2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76221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A49FF83-3B88-4DBF-A0E6-0C1D45752E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  <a:endParaRPr lang="en-GB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143B0A72-F56E-40E3-929C-C63948BB24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B353D6CE-55B1-4496-8E45-DDE060C2F5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GB"/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3E1C0C23-58BE-4CE6-9CCA-480B8DBC39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B3276C77-F6A3-48C0-91C8-8B8E1E8677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GB"/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CDD7E9F7-96D0-473E-B118-2CAEBB5D31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75695-C34C-451E-BE7D-04BE207DF59D}" type="datetimeFigureOut">
              <a:rPr lang="en-GB" smtClean="0"/>
              <a:t>29/09/2021</a:t>
            </a:fld>
            <a:endParaRPr lang="en-GB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5AA9B88D-599F-4A41-AF93-5545F23FD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7F8B7140-265D-4550-9EF4-8C2840A8E0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E10B8-A223-4D24-82A3-D6486ECFB2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51057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9056C7D-0EBE-4E58-A73C-BA8268FB3D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GB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832FBB80-DE4B-4C0F-B367-2AE7F57668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75695-C34C-451E-BE7D-04BE207DF59D}" type="datetimeFigureOut">
              <a:rPr lang="en-GB" smtClean="0"/>
              <a:t>29/09/2021</a:t>
            </a:fld>
            <a:endParaRPr lang="en-GB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CD1CAB50-EE09-4F35-A259-746EBF8B0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38A4D919-2DA8-45C8-B544-FFF786DA1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E10B8-A223-4D24-82A3-D6486ECFB2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62654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2C05CBDE-970A-45F9-92D7-869FBA0B51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75695-C34C-451E-BE7D-04BE207DF59D}" type="datetimeFigureOut">
              <a:rPr lang="en-GB" smtClean="0"/>
              <a:t>29/09/2021</a:t>
            </a:fld>
            <a:endParaRPr lang="en-GB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1847E43F-7DEA-472B-B55B-960541C684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F68B8DA5-071D-44EE-A5B1-700F83ED5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E10B8-A223-4D24-82A3-D6486ECFB2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3509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17C6C11-F2ED-4D5D-9A81-75776D2180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  <a:endParaRPr lang="en-GB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198309A3-3A66-4DCF-AB98-9247AF0434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GB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D29369D4-C6C4-423C-861F-67F3123416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96A691C0-2E17-41FA-9BB6-95332B1339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75695-C34C-451E-BE7D-04BE207DF59D}" type="datetimeFigureOut">
              <a:rPr lang="en-GB" smtClean="0"/>
              <a:t>29/09/2021</a:t>
            </a:fld>
            <a:endParaRPr lang="en-GB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1824B3BB-B9B9-443F-88BA-3D7274D825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9CDA132C-BBBF-4CDD-8E75-E624F6199D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E10B8-A223-4D24-82A3-D6486ECFB2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91802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6FC913F-6DA8-4EA4-91B1-773AF078D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  <a:endParaRPr lang="en-GB"/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DABE1F84-8049-4696-84C9-3F3B5E8862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A60E6FD5-71B5-4AE7-8192-E28A81C994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FCA24DED-0E45-46EF-9343-BD85915611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75695-C34C-451E-BE7D-04BE207DF59D}" type="datetimeFigureOut">
              <a:rPr lang="en-GB" smtClean="0"/>
              <a:t>29/09/2021</a:t>
            </a:fld>
            <a:endParaRPr lang="en-GB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15E18CFA-75FB-4F96-A470-6593B0DFE2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AB281361-86B9-4504-8B0F-CFF7AA3A24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E10B8-A223-4D24-82A3-D6486ECFB2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56052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2AEF74EE-150C-4A62-9FFE-2983E85A82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  <a:endParaRPr lang="en-GB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7F4400FE-6F6F-4642-9E5A-431D13A460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GB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FE3806CD-C1B4-4005-B5B5-C1EC85FE11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A75695-C34C-451E-BE7D-04BE207DF59D}" type="datetimeFigureOut">
              <a:rPr lang="en-GB" smtClean="0"/>
              <a:t>29/09/2021</a:t>
            </a:fld>
            <a:endParaRPr lang="en-GB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D02DD5E4-D6A8-4EBF-AE21-7D9EBBAAE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2D1ADC69-AEB7-4956-B76C-69BF8060D6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6E10B8-A223-4D24-82A3-D6486ECFB2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15883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.jp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>
            <a:extLst>
              <a:ext uri="{FF2B5EF4-FFF2-40B4-BE49-F238E27FC236}">
                <a16:creationId xmlns:a16="http://schemas.microsoft.com/office/drawing/2014/main" id="{F176F246-CA8B-4FEF-A505-78491FC539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229" y="0"/>
            <a:ext cx="11009159" cy="1100831"/>
          </a:xfrm>
        </p:spPr>
        <p:txBody>
          <a:bodyPr>
            <a:normAutofit/>
          </a:bodyPr>
          <a:lstStyle/>
          <a:p>
            <a:r>
              <a:rPr lang="sv-SE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Kvinnors kamp för ekonomisk självständighet – exempel av fackliga strider från 1890 – 1981.</a:t>
            </a:r>
            <a:endParaRPr lang="en-GB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E581121F-690F-48BC-AC64-5C28527BC8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2"/>
            <a:ext cx="5157787" cy="964383"/>
          </a:xfrm>
        </p:spPr>
        <p:txBody>
          <a:bodyPr>
            <a:normAutofit fontScale="92500" lnSpcReduction="20000"/>
          </a:bodyPr>
          <a:lstStyle/>
          <a:p>
            <a:endParaRPr lang="sv-SE" sz="2400" dirty="0"/>
          </a:p>
          <a:p>
            <a:r>
              <a:rPr lang="sv-SE" sz="2400" dirty="0"/>
              <a:t>Kvinnliga arbetares kamp för ett erkännande i den fackliga rörelsen.</a:t>
            </a:r>
          </a:p>
          <a:p>
            <a:endParaRPr lang="sv-SE" sz="2400" dirty="0"/>
          </a:p>
          <a:p>
            <a:endParaRPr lang="sv-SE" sz="2400" dirty="0"/>
          </a:p>
          <a:p>
            <a:endParaRPr lang="en-GB" dirty="0"/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5808DB15-3212-48C8-8FC9-5F9819C7C50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100831"/>
            <a:ext cx="5183188" cy="964383"/>
          </a:xfrm>
        </p:spPr>
        <p:txBody>
          <a:bodyPr>
            <a:normAutofit fontScale="92500" lnSpcReduction="20000"/>
          </a:bodyPr>
          <a:lstStyle/>
          <a:p>
            <a:r>
              <a:rPr lang="sv-SE" sz="2400" dirty="0"/>
              <a:t>Kvinnors kamp för högre lön,  rätt till arbete. </a:t>
            </a:r>
          </a:p>
          <a:p>
            <a:endParaRPr lang="en-GB" dirty="0"/>
          </a:p>
        </p:txBody>
      </p:sp>
      <p:pic>
        <p:nvPicPr>
          <p:cNvPr id="10" name="Platshållare för innehåll 6" descr="ASAB 1 001.jpg">
            <a:extLst>
              <a:ext uri="{FF2B5EF4-FFF2-40B4-BE49-F238E27FC236}">
                <a16:creationId xmlns:a16="http://schemas.microsoft.com/office/drawing/2014/main" id="{DAC096FE-76AA-40B9-B230-CEBCB74FACE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317992" y="3334544"/>
            <a:ext cx="2754136" cy="3684588"/>
          </a:xfrm>
        </p:spPr>
      </p:pic>
      <p:pic>
        <p:nvPicPr>
          <p:cNvPr id="11" name="Platshållare för innehåll 4">
            <a:extLst>
              <a:ext uri="{FF2B5EF4-FFF2-40B4-BE49-F238E27FC236}">
                <a16:creationId xmlns:a16="http://schemas.microsoft.com/office/drawing/2014/main" id="{C0416543-DFB7-4EC5-88F2-C413AEAC3B4F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8745" y="3454612"/>
            <a:ext cx="4237754" cy="3538908"/>
          </a:xfrm>
        </p:spPr>
      </p:pic>
      <p:pic>
        <p:nvPicPr>
          <p:cNvPr id="13" name="Platshållare för innehåll 9" descr="En bild som visar text, dagstidning&#10;&#10;Automatiskt genererad beskrivning">
            <a:extLst>
              <a:ext uri="{FF2B5EF4-FFF2-40B4-BE49-F238E27FC236}">
                <a16:creationId xmlns:a16="http://schemas.microsoft.com/office/drawing/2014/main" id="{301ABE90-0A8C-4EC7-8491-A5C01D3B4A1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115" y="1006081"/>
            <a:ext cx="5268507" cy="2422919"/>
          </a:xfrm>
        </p:spPr>
      </p:pic>
      <p:pic>
        <p:nvPicPr>
          <p:cNvPr id="14" name="Platshållare för innehåll 6" descr="algots 2 001.jpg">
            <a:extLst>
              <a:ext uri="{FF2B5EF4-FFF2-40B4-BE49-F238E27FC236}">
                <a16:creationId xmlns:a16="http://schemas.microsoft.com/office/drawing/2014/main" id="{4CD456A0-F493-4927-9BDB-F29EDCA49A4B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5"/>
          <a:srcRect/>
          <a:stretch>
            <a:fillRect/>
          </a:stretch>
        </p:blipFill>
        <p:spPr>
          <a:xfrm>
            <a:off x="7498758" y="2037659"/>
            <a:ext cx="4407730" cy="3071674"/>
          </a:xfrm>
        </p:spPr>
      </p:pic>
    </p:spTree>
    <p:extLst>
      <p:ext uri="{BB962C8B-B14F-4D97-AF65-F5344CB8AC3E}">
        <p14:creationId xmlns:p14="http://schemas.microsoft.com/office/powerpoint/2010/main" val="7275089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7AB933E-8C95-4C9B-A073-59533D0F49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783" y="365126"/>
            <a:ext cx="10830017" cy="735705"/>
          </a:xfrm>
        </p:spPr>
        <p:txBody>
          <a:bodyPr/>
          <a:lstStyle/>
          <a:p>
            <a:r>
              <a:rPr lang="sv-SE" dirty="0"/>
              <a:t>Vad kan vi lära oss från dessa strider?</a:t>
            </a:r>
            <a:endParaRPr lang="en-GB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99EFE830-6E25-4CAB-A559-108BC76258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783" y="1269507"/>
            <a:ext cx="11398928" cy="5370990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15000"/>
              </a:lnSpc>
              <a:tabLst>
                <a:tab pos="151130" algn="l"/>
              </a:tabLst>
            </a:pPr>
            <a:r>
              <a:rPr lang="en-GB" sz="45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Städerskorna</a:t>
            </a:r>
            <a:r>
              <a:rPr lang="en-GB" sz="4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GB" sz="45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sömmerskorna</a:t>
            </a:r>
            <a:r>
              <a:rPr lang="en-GB" sz="4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45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</a:t>
            </a:r>
            <a:r>
              <a:rPr lang="en-GB" sz="45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yggde</a:t>
            </a:r>
            <a:r>
              <a:rPr lang="en-GB" sz="45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45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en</a:t>
            </a:r>
            <a:r>
              <a:rPr lang="en-GB" sz="45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45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kämpande</a:t>
            </a:r>
            <a:r>
              <a:rPr lang="en-GB" sz="45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45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fackförening</a:t>
            </a:r>
            <a:r>
              <a:rPr lang="en-GB" sz="45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de </a:t>
            </a:r>
            <a:r>
              <a:rPr lang="en-GB" sz="45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lät</a:t>
            </a:r>
            <a:r>
              <a:rPr lang="en-GB" sz="45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sig </a:t>
            </a:r>
            <a:r>
              <a:rPr lang="en-GB" sz="45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inte</a:t>
            </a:r>
            <a:r>
              <a:rPr lang="en-GB" sz="45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45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styras</a:t>
            </a:r>
            <a:r>
              <a:rPr lang="en-GB" sz="45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45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av</a:t>
            </a:r>
            <a:r>
              <a:rPr lang="en-GB" sz="45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45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klasslagar</a:t>
            </a:r>
            <a:r>
              <a:rPr lang="en-GB" sz="45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45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och</a:t>
            </a:r>
            <a:r>
              <a:rPr lang="en-GB" sz="45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45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deras</a:t>
            </a:r>
            <a:r>
              <a:rPr lang="en-GB" sz="45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45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fackförbunds</a:t>
            </a:r>
            <a:r>
              <a:rPr lang="en-GB" sz="45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45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uppmaning</a:t>
            </a:r>
            <a:r>
              <a:rPr lang="en-GB" sz="45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45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att</a:t>
            </a:r>
            <a:r>
              <a:rPr lang="en-GB" sz="45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45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gå</a:t>
            </a:r>
            <a:r>
              <a:rPr lang="en-GB" sz="45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45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tillbaka</a:t>
            </a:r>
            <a:r>
              <a:rPr lang="en-GB" sz="45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till </a:t>
            </a:r>
            <a:r>
              <a:rPr lang="en-GB" sz="45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arbetet</a:t>
            </a:r>
            <a:r>
              <a:rPr lang="en-GB" sz="45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</a:p>
          <a:p>
            <a:pPr>
              <a:lnSpc>
                <a:spcPct val="115000"/>
              </a:lnSpc>
              <a:tabLst>
                <a:tab pos="151130" algn="l"/>
              </a:tabLst>
            </a:pPr>
            <a:r>
              <a:rPr lang="en-GB" sz="45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Istället</a:t>
            </a:r>
            <a:r>
              <a:rPr lang="en-GB" sz="45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45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försökte</a:t>
            </a:r>
            <a:r>
              <a:rPr lang="en-GB" sz="45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45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fackklubben</a:t>
            </a:r>
            <a:r>
              <a:rPr lang="en-GB" sz="45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45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bygga</a:t>
            </a:r>
            <a:r>
              <a:rPr lang="en-GB" sz="45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45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upp</a:t>
            </a:r>
            <a:r>
              <a:rPr lang="en-GB" sz="45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45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en</a:t>
            </a:r>
            <a:r>
              <a:rPr lang="en-GB" sz="45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45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demokratisk</a:t>
            </a:r>
            <a:r>
              <a:rPr lang="en-GB" sz="45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organisation </a:t>
            </a:r>
            <a:r>
              <a:rPr lang="en-GB" sz="45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som</a:t>
            </a:r>
            <a:r>
              <a:rPr lang="en-GB" sz="45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45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byggde</a:t>
            </a:r>
            <a:r>
              <a:rPr lang="en-GB" sz="45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45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på</a:t>
            </a:r>
            <a:r>
              <a:rPr lang="en-GB" sz="45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45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allas</a:t>
            </a:r>
            <a:r>
              <a:rPr lang="en-GB" sz="45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45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deltagande</a:t>
            </a:r>
            <a:r>
              <a:rPr lang="en-GB" sz="45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de </a:t>
            </a:r>
            <a:r>
              <a:rPr lang="en-GB" sz="45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agerade</a:t>
            </a:r>
            <a:r>
              <a:rPr lang="en-GB" sz="45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med </a:t>
            </a:r>
            <a:r>
              <a:rPr lang="en-GB" sz="45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en</a:t>
            </a:r>
            <a:r>
              <a:rPr lang="en-GB" sz="45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45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medvetenhet</a:t>
            </a:r>
            <a:r>
              <a:rPr lang="en-GB" sz="45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45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som</a:t>
            </a:r>
            <a:r>
              <a:rPr lang="en-GB" sz="45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45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byggde</a:t>
            </a:r>
            <a:r>
              <a:rPr lang="en-GB" sz="45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45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på</a:t>
            </a:r>
            <a:r>
              <a:rPr lang="en-GB" sz="45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45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arbetar­kvinnornas</a:t>
            </a:r>
            <a:r>
              <a:rPr lang="en-GB" sz="45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45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gemensamma</a:t>
            </a:r>
            <a:r>
              <a:rPr lang="en-GB" sz="45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45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intressen</a:t>
            </a:r>
            <a:r>
              <a:rPr lang="en-GB" sz="45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45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oavsett</a:t>
            </a:r>
            <a:r>
              <a:rPr lang="en-GB" sz="45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om de </a:t>
            </a:r>
            <a:r>
              <a:rPr lang="en-GB" sz="45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arbetade</a:t>
            </a:r>
            <a:r>
              <a:rPr lang="en-GB" sz="45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45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</a:t>
            </a:r>
            <a:r>
              <a:rPr lang="en-GB" sz="45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45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Borås</a:t>
            </a:r>
            <a:r>
              <a:rPr lang="en-GB" sz="45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GB" sz="45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Lycksele</a:t>
            </a:r>
            <a:r>
              <a:rPr lang="en-GB" sz="45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45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eller</a:t>
            </a:r>
            <a:r>
              <a:rPr lang="en-GB" sz="45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45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</a:t>
            </a:r>
            <a:r>
              <a:rPr lang="en-GB" sz="45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Portugal. </a:t>
            </a:r>
          </a:p>
          <a:p>
            <a:r>
              <a:rPr lang="en-GB" sz="45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Precis </a:t>
            </a:r>
            <a:r>
              <a:rPr lang="en-GB" sz="45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som</a:t>
            </a:r>
            <a:r>
              <a:rPr lang="en-GB" sz="45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45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sekelskiftets</a:t>
            </a:r>
            <a:r>
              <a:rPr lang="en-GB" sz="45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45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arbeterskor</a:t>
            </a:r>
            <a:r>
              <a:rPr lang="en-GB" sz="45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GB" sz="45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förlitade</a:t>
            </a:r>
            <a:r>
              <a:rPr lang="en-GB" sz="45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sig de </a:t>
            </a:r>
            <a:r>
              <a:rPr lang="en-GB" sz="45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lågavlönade</a:t>
            </a:r>
            <a:r>
              <a:rPr lang="en-GB" sz="45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45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kvinnokollektiven</a:t>
            </a:r>
            <a:r>
              <a:rPr lang="en-GB" sz="45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45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på</a:t>
            </a:r>
            <a:r>
              <a:rPr lang="en-GB" sz="45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70-talet </a:t>
            </a:r>
            <a:r>
              <a:rPr lang="en-GB" sz="45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på</a:t>
            </a:r>
            <a:r>
              <a:rPr lang="en-GB" sz="45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sin </a:t>
            </a:r>
            <a:r>
              <a:rPr lang="en-GB" sz="45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egen</a:t>
            </a:r>
            <a:r>
              <a:rPr lang="en-GB" sz="45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45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styrka</a:t>
            </a:r>
            <a:r>
              <a:rPr lang="en-GB" sz="45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45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</a:t>
            </a:r>
            <a:r>
              <a:rPr lang="en-GB" sz="45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45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kvinnokollektivet</a:t>
            </a:r>
            <a:r>
              <a:rPr lang="en-GB" sz="45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45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på</a:t>
            </a:r>
            <a:r>
              <a:rPr lang="en-GB" sz="45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45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fabriksgolvet</a:t>
            </a:r>
            <a:r>
              <a:rPr lang="en-GB" sz="45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Det </a:t>
            </a:r>
            <a:r>
              <a:rPr lang="en-GB" sz="45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ökade</a:t>
            </a:r>
            <a:r>
              <a:rPr lang="en-GB" sz="45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45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både</a:t>
            </a:r>
            <a:r>
              <a:rPr lang="en-GB" sz="45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45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sammanhållningen</a:t>
            </a:r>
            <a:r>
              <a:rPr lang="en-GB" sz="45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GB" sz="45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självkänslan</a:t>
            </a:r>
            <a:r>
              <a:rPr lang="en-GB" sz="45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och </a:t>
            </a:r>
            <a:r>
              <a:rPr lang="en-GB" sz="45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gemenskapen</a:t>
            </a:r>
            <a:r>
              <a:rPr lang="en-GB" sz="45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45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som</a:t>
            </a:r>
            <a:r>
              <a:rPr lang="en-GB" sz="45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45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blev</a:t>
            </a:r>
            <a:r>
              <a:rPr lang="en-GB" sz="45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45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nödvändig</a:t>
            </a:r>
            <a:r>
              <a:rPr lang="en-GB" sz="45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45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för</a:t>
            </a:r>
            <a:r>
              <a:rPr lang="en-GB" sz="45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det </a:t>
            </a:r>
            <a:r>
              <a:rPr lang="en-GB" sz="45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fortsatta</a:t>
            </a:r>
            <a:r>
              <a:rPr lang="en-GB" sz="45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45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agerandet</a:t>
            </a:r>
            <a:r>
              <a:rPr lang="en-GB" sz="45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</a:p>
          <a:p>
            <a:r>
              <a:rPr lang="en-GB" sz="45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 </a:t>
            </a:r>
            <a:r>
              <a:rPr lang="en-GB" sz="45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kampen</a:t>
            </a:r>
            <a:r>
              <a:rPr lang="en-GB" sz="45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45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ökade</a:t>
            </a:r>
            <a:r>
              <a:rPr lang="en-GB" sz="45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45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också</a:t>
            </a:r>
            <a:r>
              <a:rPr lang="en-GB" sz="45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45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deras</a:t>
            </a:r>
            <a:r>
              <a:rPr lang="en-GB" sz="45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45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medvetenhet</a:t>
            </a:r>
            <a:r>
              <a:rPr lang="en-GB" sz="45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om </a:t>
            </a:r>
            <a:r>
              <a:rPr lang="en-GB" sz="45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samhället</a:t>
            </a:r>
            <a:r>
              <a:rPr lang="en-GB" sz="45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GB" sz="45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orättvisor</a:t>
            </a:r>
            <a:r>
              <a:rPr lang="en-GB" sz="45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GB" sz="45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och</a:t>
            </a:r>
            <a:r>
              <a:rPr lang="en-GB" sz="45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om </a:t>
            </a:r>
            <a:r>
              <a:rPr lang="en-GB" sz="45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kvinnoförtrycket</a:t>
            </a:r>
            <a:r>
              <a:rPr lang="en-GB" sz="45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213977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3C22BACE-D480-4265-840B-2B36E3FD2D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575" y="133165"/>
            <a:ext cx="11594237" cy="1074199"/>
          </a:xfrm>
        </p:spPr>
        <p:txBody>
          <a:bodyPr>
            <a:normAutofit fontScale="90000"/>
          </a:bodyPr>
          <a:lstStyle/>
          <a:p>
            <a:r>
              <a:rPr lang="sv-SE" dirty="0" err="1"/>
              <a:t>Bryggeriavd</a:t>
            </a:r>
            <a:r>
              <a:rPr lang="sv-SE" dirty="0"/>
              <a:t> 15. Anna Johansson-Visborg kring år 1900.</a:t>
            </a:r>
            <a:endParaRPr lang="en-GB" dirty="0"/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32FD67C2-7305-4F1C-AD18-BA40A1B29C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207364"/>
            <a:ext cx="5581835" cy="5650636"/>
          </a:xfrm>
        </p:spPr>
        <p:txBody>
          <a:bodyPr>
            <a:noAutofit/>
          </a:bodyPr>
          <a:lstStyle/>
          <a:p>
            <a:r>
              <a:rPr lang="en-GB" sz="3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”…</a:t>
            </a:r>
            <a:r>
              <a:rPr lang="en-GB" sz="3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vad</a:t>
            </a:r>
            <a:r>
              <a:rPr lang="en-GB" sz="3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som</a:t>
            </a:r>
            <a:r>
              <a:rPr lang="en-GB" sz="3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irriterade</a:t>
            </a:r>
            <a:r>
              <a:rPr lang="en-GB" sz="3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oss</a:t>
            </a:r>
            <a:r>
              <a:rPr lang="en-GB" sz="3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arbeterskor</a:t>
            </a:r>
            <a:r>
              <a:rPr lang="en-GB" sz="3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mer</a:t>
            </a:r>
            <a:r>
              <a:rPr lang="en-GB" sz="3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än</a:t>
            </a:r>
            <a:r>
              <a:rPr lang="en-GB" sz="3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några</a:t>
            </a:r>
            <a:r>
              <a:rPr lang="en-GB" sz="3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svårigheter</a:t>
            </a:r>
            <a:r>
              <a:rPr lang="en-GB" sz="3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och</a:t>
            </a:r>
            <a:r>
              <a:rPr lang="en-GB" sz="3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bekymmer</a:t>
            </a:r>
            <a:r>
              <a:rPr lang="en-GB" sz="3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var </a:t>
            </a:r>
            <a:r>
              <a:rPr lang="en-GB" sz="3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att</a:t>
            </a:r>
            <a:r>
              <a:rPr lang="en-GB" sz="3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våra</a:t>
            </a:r>
            <a:r>
              <a:rPr lang="en-GB" sz="3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manliga</a:t>
            </a:r>
            <a:r>
              <a:rPr lang="en-GB" sz="3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kamrater</a:t>
            </a:r>
            <a:r>
              <a:rPr lang="en-GB" sz="3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skulle</a:t>
            </a:r>
            <a:r>
              <a:rPr lang="en-GB" sz="3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ha </a:t>
            </a:r>
            <a:r>
              <a:rPr lang="en-GB" sz="3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mer</a:t>
            </a:r>
            <a:r>
              <a:rPr lang="en-GB" sz="3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än</a:t>
            </a:r>
            <a:r>
              <a:rPr lang="en-GB" sz="3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dubbelt</a:t>
            </a:r>
            <a:r>
              <a:rPr lang="en-GB" sz="3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så</a:t>
            </a:r>
            <a:r>
              <a:rPr lang="en-GB" sz="3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mycket</a:t>
            </a:r>
            <a:r>
              <a:rPr lang="en-GB" sz="3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betalt</a:t>
            </a:r>
            <a:r>
              <a:rPr lang="en-GB" sz="3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som</a:t>
            </a:r>
            <a:r>
              <a:rPr lang="en-GB" sz="3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vi, fast vi </a:t>
            </a:r>
            <a:r>
              <a:rPr lang="en-GB" sz="3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gjorde</a:t>
            </a:r>
            <a:r>
              <a:rPr lang="en-GB" sz="3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precis </a:t>
            </a:r>
            <a:r>
              <a:rPr lang="en-GB" sz="3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samma</a:t>
            </a:r>
            <a:r>
              <a:rPr lang="en-GB" sz="3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arbete</a:t>
            </a:r>
            <a:r>
              <a:rPr lang="en-GB" sz="3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De </a:t>
            </a:r>
            <a:r>
              <a:rPr lang="en-GB" sz="3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fick</a:t>
            </a:r>
            <a:r>
              <a:rPr lang="en-GB" sz="3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16 </a:t>
            </a:r>
            <a:r>
              <a:rPr lang="en-GB" sz="3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kr</a:t>
            </a:r>
            <a:r>
              <a:rPr lang="en-GB" sz="3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</a:t>
            </a:r>
            <a:r>
              <a:rPr lang="en-GB" sz="3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veckan</a:t>
            </a:r>
            <a:r>
              <a:rPr lang="en-GB" sz="3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vi </a:t>
            </a:r>
            <a:r>
              <a:rPr lang="en-GB" sz="3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fick</a:t>
            </a:r>
            <a:r>
              <a:rPr lang="en-GB" sz="3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7:50. Det var dock </a:t>
            </a:r>
            <a:r>
              <a:rPr lang="en-GB" sz="3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lika</a:t>
            </a:r>
            <a:r>
              <a:rPr lang="en-GB" sz="3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dyrt</a:t>
            </a:r>
            <a:r>
              <a:rPr lang="en-GB" sz="3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för</a:t>
            </a:r>
            <a:r>
              <a:rPr lang="en-GB" sz="3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oss</a:t>
            </a:r>
            <a:r>
              <a:rPr lang="en-GB" sz="3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att</a:t>
            </a:r>
            <a:r>
              <a:rPr lang="en-GB" sz="3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leva </a:t>
            </a:r>
            <a:r>
              <a:rPr lang="en-GB" sz="3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som</a:t>
            </a:r>
            <a:r>
              <a:rPr lang="en-GB" sz="3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för</a:t>
            </a:r>
            <a:r>
              <a:rPr lang="en-GB" sz="3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dem</a:t>
            </a:r>
            <a:r>
              <a:rPr lang="en-GB" sz="3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”. </a:t>
            </a:r>
            <a:endParaRPr lang="en-GB" sz="36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B913F88-5236-4F1F-AB2C-F231E6CB4B87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9103" y="1299274"/>
            <a:ext cx="3624930" cy="5323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7379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2" descr="C:\Users\eva\AppData\Local\Microsoft\Windows\Temporary Internet Files\Content.IE5\UZ4354J3\gummifrabrik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06575" y="0"/>
            <a:ext cx="85788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ubrik 1"/>
          <p:cNvSpPr>
            <a:spLocks noGrp="1"/>
          </p:cNvSpPr>
          <p:nvPr>
            <p:ph type="title"/>
          </p:nvPr>
        </p:nvSpPr>
        <p:spPr>
          <a:xfrm>
            <a:off x="71022" y="0"/>
            <a:ext cx="5805996" cy="1003177"/>
          </a:xfrm>
        </p:spPr>
        <p:txBody>
          <a:bodyPr>
            <a:normAutofit fontScale="90000"/>
          </a:bodyPr>
          <a:lstStyle/>
          <a:p>
            <a:r>
              <a:rPr lang="sv-SE" dirty="0"/>
              <a:t>Städerskestrejken 1974-75</a:t>
            </a:r>
          </a:p>
        </p:txBody>
      </p:sp>
      <p:sp>
        <p:nvSpPr>
          <p:cNvPr id="2" name="Platshållare för text 1">
            <a:extLst>
              <a:ext uri="{FF2B5EF4-FFF2-40B4-BE49-F238E27FC236}">
                <a16:creationId xmlns:a16="http://schemas.microsoft.com/office/drawing/2014/main" id="{D129E445-FB74-47D2-88AC-43BC06B9CA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62500" lnSpcReduction="20000"/>
          </a:bodyPr>
          <a:lstStyle/>
          <a:p>
            <a:endParaRPr lang="en-GB" dirty="0"/>
          </a:p>
        </p:txBody>
      </p:sp>
      <p:pic>
        <p:nvPicPr>
          <p:cNvPr id="49154" name="Platshållare för innehåll 5" descr="ASAB 001.jp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19231" y="3589493"/>
            <a:ext cx="5157787" cy="3505069"/>
          </a:xfrm>
        </p:spPr>
      </p:pic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E87F815A-8751-436A-9B7D-E35A24FB0A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655077" y="210451"/>
            <a:ext cx="3870663" cy="386293"/>
          </a:xfrm>
        </p:spPr>
        <p:txBody>
          <a:bodyPr>
            <a:normAutofit fontScale="62500" lnSpcReduction="20000"/>
          </a:bodyPr>
          <a:lstStyle/>
          <a:p>
            <a:r>
              <a:rPr lang="sv-SE" dirty="0"/>
              <a:t>	</a:t>
            </a:r>
            <a:r>
              <a:rPr lang="sv-SE" dirty="0" err="1"/>
              <a:t>Strejkkommittéen</a:t>
            </a:r>
            <a:r>
              <a:rPr lang="sv-SE" dirty="0"/>
              <a:t> i Malmberget</a:t>
            </a:r>
            <a:endParaRPr lang="en-GB" dirty="0"/>
          </a:p>
        </p:txBody>
      </p:sp>
      <p:pic>
        <p:nvPicPr>
          <p:cNvPr id="7" name="Platshållare för innehåll 4">
            <a:extLst>
              <a:ext uri="{FF2B5EF4-FFF2-40B4-BE49-F238E27FC236}">
                <a16:creationId xmlns:a16="http://schemas.microsoft.com/office/drawing/2014/main" id="{6C89A0C4-853C-4A9D-B7CA-1B1AC7590BD3}"/>
              </a:ext>
            </a:extLst>
          </p:cNvPr>
          <p:cNvPicPr>
            <a:picLocks noGrp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94427" y="511175"/>
            <a:ext cx="5069008" cy="334688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latshållare för innehåll 4">
            <a:extLst>
              <a:ext uri="{FF2B5EF4-FFF2-40B4-BE49-F238E27FC236}">
                <a16:creationId xmlns:a16="http://schemas.microsoft.com/office/drawing/2014/main" id="{3E9D5DCF-D8B2-4A19-9CDC-766586F7C5CB}"/>
              </a:ext>
            </a:extLst>
          </p:cNvPr>
          <p:cNvPicPr>
            <a:picLocks noGrp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231" y="1003177"/>
            <a:ext cx="4108209" cy="26988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latshållare för innehåll 5" descr="En bild som visar text, dagstidning&#10;&#10;Automatiskt genererad beskrivning">
            <a:extLst>
              <a:ext uri="{FF2B5EF4-FFF2-40B4-BE49-F238E27FC236}">
                <a16:creationId xmlns:a16="http://schemas.microsoft.com/office/drawing/2014/main" id="{0348151F-B8F0-4356-A88D-FF7B6FEDDCE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2367" y="3772486"/>
            <a:ext cx="2952565" cy="3795366"/>
          </a:xfrm>
        </p:spPr>
      </p:pic>
      <p:pic>
        <p:nvPicPr>
          <p:cNvPr id="11" name="Platshållare för innehåll 5" descr="En bild som visar text, dagstidning&#10;&#10;Automatiskt genererad beskrivning">
            <a:extLst>
              <a:ext uri="{FF2B5EF4-FFF2-40B4-BE49-F238E27FC236}">
                <a16:creationId xmlns:a16="http://schemas.microsoft.com/office/drawing/2014/main" id="{B5844FDD-25F4-4BA0-A3AC-34F66D5A30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8650" y="3772486"/>
            <a:ext cx="2217656" cy="285068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6230D96-35EE-4B8B-B556-797A78A997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617" y="-21023"/>
            <a:ext cx="6634578" cy="1201753"/>
          </a:xfrm>
        </p:spPr>
        <p:txBody>
          <a:bodyPr>
            <a:normAutofit/>
          </a:bodyPr>
          <a:lstStyle/>
          <a:p>
            <a:r>
              <a:rPr lang="sv-SE" sz="3600" dirty="0"/>
              <a:t>Enorm klass-och kvinnosolidaritet</a:t>
            </a:r>
            <a:endParaRPr lang="en-GB" sz="3600" dirty="0"/>
          </a:p>
        </p:txBody>
      </p:sp>
      <p:pic>
        <p:nvPicPr>
          <p:cNvPr id="8" name="Platshållare för innehåll 7" descr="En bild som visar text, utomhus, mark, person&#10;&#10;Automatiskt genererad beskrivning">
            <a:extLst>
              <a:ext uri="{FF2B5EF4-FFF2-40B4-BE49-F238E27FC236}">
                <a16:creationId xmlns:a16="http://schemas.microsoft.com/office/drawing/2014/main" id="{D7E3B7A1-9928-4C00-A6D1-4C1D51CC039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107" y="1695874"/>
            <a:ext cx="6634578" cy="4248520"/>
          </a:xfrm>
        </p:spPr>
      </p:pic>
      <p:pic>
        <p:nvPicPr>
          <p:cNvPr id="5" name="Platshållare för innehåll 5">
            <a:extLst>
              <a:ext uri="{FF2B5EF4-FFF2-40B4-BE49-F238E27FC236}">
                <a16:creationId xmlns:a16="http://schemas.microsoft.com/office/drawing/2014/main" id="{EE4849C0-201A-4BF7-85F4-C1761BD0330C}"/>
              </a:ext>
            </a:extLst>
          </p:cNvPr>
          <p:cNvPicPr>
            <a:picLocks noGrp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6839" y="568171"/>
            <a:ext cx="4060054" cy="569058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905450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ubrik 1"/>
          <p:cNvSpPr>
            <a:spLocks noGrp="1"/>
          </p:cNvSpPr>
          <p:nvPr>
            <p:ph type="title"/>
          </p:nvPr>
        </p:nvSpPr>
        <p:spPr>
          <a:xfrm>
            <a:off x="254493" y="365126"/>
            <a:ext cx="12032201" cy="1019792"/>
          </a:xfrm>
        </p:spPr>
        <p:txBody>
          <a:bodyPr rtlCol="0">
            <a:normAutofit fontScale="90000"/>
          </a:bodyPr>
          <a:lstStyle/>
          <a:p>
            <a:pPr>
              <a:defRPr/>
            </a:pPr>
            <a:r>
              <a:rPr lang="sv-SE" dirty="0" err="1"/>
              <a:t>Algotssömmerskornas</a:t>
            </a:r>
            <a:r>
              <a:rPr lang="sv-SE" dirty="0"/>
              <a:t> kamp för kvinnans rätt till arbete</a:t>
            </a:r>
          </a:p>
        </p:txBody>
      </p:sp>
      <p:pic>
        <p:nvPicPr>
          <p:cNvPr id="60418" name="Platshållare för innehåll 6" descr="algots 2 001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388963" y="1690688"/>
            <a:ext cx="5656158" cy="3941685"/>
          </a:xfrm>
        </p:spPr>
      </p:pic>
      <p:pic>
        <p:nvPicPr>
          <p:cNvPr id="6" name="Platshållare för innehåll 4">
            <a:extLst>
              <a:ext uri="{FF2B5EF4-FFF2-40B4-BE49-F238E27FC236}">
                <a16:creationId xmlns:a16="http://schemas.microsoft.com/office/drawing/2014/main" id="{ECF12690-3B47-4F90-B739-226ADC759D9D}"/>
              </a:ext>
            </a:extLst>
          </p:cNvPr>
          <p:cNvPicPr>
            <a:picLocks noGrp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494" y="1690688"/>
            <a:ext cx="6063448" cy="435005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68296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C6A81CC-DC52-4073-BA59-BFCFB83EFC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654" y="213064"/>
            <a:ext cx="4500979" cy="745724"/>
          </a:xfrm>
        </p:spPr>
        <p:txBody>
          <a:bodyPr>
            <a:normAutofit fontScale="90000"/>
          </a:bodyPr>
          <a:lstStyle/>
          <a:p>
            <a:br>
              <a:rPr lang="sv-SE" dirty="0"/>
            </a:br>
            <a:r>
              <a:rPr lang="sv-SE" sz="2700" dirty="0"/>
              <a:t>Studiecirklar Alternativ produktion</a:t>
            </a:r>
            <a:r>
              <a:rPr lang="sv-SE" dirty="0"/>
              <a:t>					 </a:t>
            </a:r>
            <a:endParaRPr lang="en-GB" dirty="0"/>
          </a:p>
        </p:txBody>
      </p:sp>
      <p:pic>
        <p:nvPicPr>
          <p:cNvPr id="5" name="Platshållare för innehåll 4">
            <a:extLst>
              <a:ext uri="{FF2B5EF4-FFF2-40B4-BE49-F238E27FC236}">
                <a16:creationId xmlns:a16="http://schemas.microsoft.com/office/drawing/2014/main" id="{7917CAD8-5CE1-4031-BECE-C5E96505B78D}"/>
              </a:ext>
            </a:extLst>
          </p:cNvPr>
          <p:cNvPicPr>
            <a:picLocks noGrp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624" y="665825"/>
            <a:ext cx="4390009" cy="579854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latshållare för innehåll 3" descr="algots 4 001.jpg">
            <a:extLst>
              <a:ext uri="{FF2B5EF4-FFF2-40B4-BE49-F238E27FC236}">
                <a16:creationId xmlns:a16="http://schemas.microsoft.com/office/drawing/2014/main" id="{90515B74-FBE4-4626-9437-FE999FA43F2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5450889" y="1176651"/>
            <a:ext cx="6066408" cy="5385371"/>
          </a:xfrm>
        </p:spPr>
      </p:pic>
    </p:spTree>
    <p:extLst>
      <p:ext uri="{BB962C8B-B14F-4D97-AF65-F5344CB8AC3E}">
        <p14:creationId xmlns:p14="http://schemas.microsoft.com/office/powerpoint/2010/main" val="5028916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7D57991-BB69-4543-85A4-A30B926F2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025" y="329615"/>
            <a:ext cx="10515600" cy="975403"/>
          </a:xfrm>
        </p:spPr>
        <p:txBody>
          <a:bodyPr/>
          <a:lstStyle/>
          <a:p>
            <a:r>
              <a:rPr lang="sv-SE" dirty="0"/>
              <a:t>Stödarbetet  - Stödkommittéer bildas </a:t>
            </a:r>
            <a:endParaRPr lang="en-GB" dirty="0"/>
          </a:p>
        </p:txBody>
      </p:sp>
      <p:pic>
        <p:nvPicPr>
          <p:cNvPr id="7" name="Platshållare för innehåll 6">
            <a:extLst>
              <a:ext uri="{FF2B5EF4-FFF2-40B4-BE49-F238E27FC236}">
                <a16:creationId xmlns:a16="http://schemas.microsoft.com/office/drawing/2014/main" id="{C3E1E83C-3E77-480C-9B08-BFCD074B7C5C}"/>
              </a:ext>
            </a:extLst>
          </p:cNvPr>
          <p:cNvPicPr>
            <a:picLocks noGrp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041" y="1609725"/>
            <a:ext cx="5661784" cy="4667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2" descr="Stöd Algots-sömmerskornas kamp | Affischerna 1967-1979">
            <a:extLst>
              <a:ext uri="{FF2B5EF4-FFF2-40B4-BE49-F238E27FC236}">
                <a16:creationId xmlns:a16="http://schemas.microsoft.com/office/drawing/2014/main" id="{B4A899D7-F3C2-4F3E-96D3-F53F3F29A4B7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5347" y="1825625"/>
            <a:ext cx="3315305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42078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ubrik 3"/>
          <p:cNvSpPr>
            <a:spLocks noGrp="1"/>
          </p:cNvSpPr>
          <p:nvPr>
            <p:ph type="title"/>
          </p:nvPr>
        </p:nvSpPr>
        <p:spPr>
          <a:xfrm>
            <a:off x="219815" y="284054"/>
            <a:ext cx="4654026" cy="1325563"/>
          </a:xfrm>
        </p:spPr>
        <p:txBody>
          <a:bodyPr>
            <a:normAutofit fontScale="90000"/>
          </a:bodyPr>
          <a:lstStyle/>
          <a:p>
            <a:r>
              <a:rPr lang="sv-SE" dirty="0"/>
              <a:t>Eiserockupationen 1981</a:t>
            </a:r>
            <a:br>
              <a:rPr lang="sv-SE" dirty="0"/>
            </a:br>
            <a:r>
              <a:rPr lang="sv-SE" dirty="0"/>
              <a:t>i Sollefteå</a:t>
            </a:r>
          </a:p>
        </p:txBody>
      </p:sp>
      <p:pic>
        <p:nvPicPr>
          <p:cNvPr id="67586" name="Platshållare för innehåll 8" descr="Eiser 001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341332" y="1744554"/>
            <a:ext cx="3257301" cy="4700634"/>
          </a:xfrm>
        </p:spPr>
      </p:pic>
      <p:sp>
        <p:nvSpPr>
          <p:cNvPr id="2" name="Platshållare för innehåll 1">
            <a:extLst>
              <a:ext uri="{FF2B5EF4-FFF2-40B4-BE49-F238E27FC236}">
                <a16:creationId xmlns:a16="http://schemas.microsoft.com/office/drawing/2014/main" id="{A6EB8FA7-7307-42BB-9094-0B480F5A05A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latshållare för innehåll 6" descr="Eiser 001.jpg">
            <a:extLst>
              <a:ext uri="{FF2B5EF4-FFF2-40B4-BE49-F238E27FC236}">
                <a16:creationId xmlns:a16="http://schemas.microsoft.com/office/drawing/2014/main" id="{8D94FFEE-7181-4B6A-A47A-7CD38A8FE36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543273" y="133165"/>
            <a:ext cx="5731368" cy="3440112"/>
          </a:xfrm>
          <a:prstGeom prst="rect">
            <a:avLst/>
          </a:prstGeom>
        </p:spPr>
      </p:pic>
      <p:pic>
        <p:nvPicPr>
          <p:cNvPr id="5" name="Platshållare för innehåll 5" descr="Eiser 1 001.jpg">
            <a:extLst>
              <a:ext uri="{FF2B5EF4-FFF2-40B4-BE49-F238E27FC236}">
                <a16:creationId xmlns:a16="http://schemas.microsoft.com/office/drawing/2014/main" id="{E72AFA71-E6F0-4606-BCB7-2A91632C56D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655848" y="3556000"/>
            <a:ext cx="4495800" cy="3302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</TotalTime>
  <Words>265</Words>
  <Application>Microsoft Office PowerPoint</Application>
  <PresentationFormat>Bredbild</PresentationFormat>
  <Paragraphs>19</Paragraphs>
  <Slides>10</Slides>
  <Notes>0</Notes>
  <HiddenSlides>0</HiddenSlides>
  <MMClips>0</MMClips>
  <ScaleCrop>false</ScaleCrop>
  <HeadingPairs>
    <vt:vector size="6" baseType="variant">
      <vt:variant>
        <vt:lpstr>Använt teckensnitt</vt:lpstr>
      </vt:variant>
      <vt:variant>
        <vt:i4>4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Times New Roman</vt:lpstr>
      <vt:lpstr>Office-tema</vt:lpstr>
      <vt:lpstr>Kvinnors kamp för ekonomisk självständighet – exempel av fackliga strider från 1890 – 1981.</vt:lpstr>
      <vt:lpstr>Bryggeriavd 15. Anna Johansson-Visborg kring år 1900.</vt:lpstr>
      <vt:lpstr>PowerPoint-presentation</vt:lpstr>
      <vt:lpstr>Städerskestrejken 1974-75</vt:lpstr>
      <vt:lpstr>Enorm klass-och kvinnosolidaritet</vt:lpstr>
      <vt:lpstr>Algotssömmerskornas kamp för kvinnans rätt till arbete</vt:lpstr>
      <vt:lpstr> Studiecirklar Alternativ produktion      </vt:lpstr>
      <vt:lpstr>Stödarbetet  - Stödkommittéer bildas </vt:lpstr>
      <vt:lpstr>Eiserockupationen 1981 i Sollefteå</vt:lpstr>
      <vt:lpstr>Vad kan vi lära oss från dessa strider?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Kvinnors kamp för ekonomisk självständighet – exempel av fackliga strider från 1890 – 1981.</dc:title>
  <dc:creator>eva.k.schmitz@gmail.com</dc:creator>
  <cp:lastModifiedBy>Gunnar Westin</cp:lastModifiedBy>
  <cp:revision>7</cp:revision>
  <dcterms:created xsi:type="dcterms:W3CDTF">2021-09-29T08:55:37Z</dcterms:created>
  <dcterms:modified xsi:type="dcterms:W3CDTF">2021-09-29T12:25:39Z</dcterms:modified>
</cp:coreProperties>
</file>