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94"/>
  </p:notesMasterIdLst>
  <p:handoutMasterIdLst>
    <p:handoutMasterId r:id="rId95"/>
  </p:handoutMasterIdLst>
  <p:sldIdLst>
    <p:sldId id="621" r:id="rId2"/>
    <p:sldId id="645" r:id="rId3"/>
    <p:sldId id="646" r:id="rId4"/>
    <p:sldId id="647" r:id="rId5"/>
    <p:sldId id="624" r:id="rId6"/>
    <p:sldId id="625" r:id="rId7"/>
    <p:sldId id="626" r:id="rId8"/>
    <p:sldId id="464" r:id="rId9"/>
    <p:sldId id="572" r:id="rId10"/>
    <p:sldId id="575" r:id="rId11"/>
    <p:sldId id="577" r:id="rId12"/>
    <p:sldId id="576" r:id="rId13"/>
    <p:sldId id="574" r:id="rId14"/>
    <p:sldId id="555" r:id="rId15"/>
    <p:sldId id="565" r:id="rId16"/>
    <p:sldId id="629" r:id="rId17"/>
    <p:sldId id="573" r:id="rId18"/>
    <p:sldId id="582" r:id="rId19"/>
    <p:sldId id="591" r:id="rId20"/>
    <p:sldId id="490" r:id="rId21"/>
    <p:sldId id="583" r:id="rId22"/>
    <p:sldId id="632" r:id="rId23"/>
    <p:sldId id="622" r:id="rId24"/>
    <p:sldId id="476" r:id="rId25"/>
    <p:sldId id="630" r:id="rId26"/>
    <p:sldId id="618" r:id="rId27"/>
    <p:sldId id="561" r:id="rId28"/>
    <p:sldId id="590" r:id="rId29"/>
    <p:sldId id="578" r:id="rId30"/>
    <p:sldId id="562" r:id="rId31"/>
    <p:sldId id="558" r:id="rId32"/>
    <p:sldId id="579" r:id="rId33"/>
    <p:sldId id="554" r:id="rId34"/>
    <p:sldId id="584" r:id="rId35"/>
    <p:sldId id="563" r:id="rId36"/>
    <p:sldId id="589" r:id="rId37"/>
    <p:sldId id="587" r:id="rId38"/>
    <p:sldId id="581" r:id="rId39"/>
    <p:sldId id="588" r:id="rId40"/>
    <p:sldId id="564" r:id="rId41"/>
    <p:sldId id="585" r:id="rId42"/>
    <p:sldId id="619" r:id="rId43"/>
    <p:sldId id="459" r:id="rId44"/>
    <p:sldId id="442" r:id="rId45"/>
    <p:sldId id="456" r:id="rId46"/>
    <p:sldId id="438" r:id="rId47"/>
    <p:sldId id="441" r:id="rId48"/>
    <p:sldId id="458" r:id="rId49"/>
    <p:sldId id="444" r:id="rId50"/>
    <p:sldId id="631" r:id="rId51"/>
    <p:sldId id="446" r:id="rId52"/>
    <p:sldId id="633" r:id="rId53"/>
    <p:sldId id="448" r:id="rId54"/>
    <p:sldId id="452" r:id="rId55"/>
    <p:sldId id="450" r:id="rId56"/>
    <p:sldId id="449" r:id="rId57"/>
    <p:sldId id="642" r:id="rId58"/>
    <p:sldId id="454" r:id="rId59"/>
    <p:sldId id="648" r:id="rId60"/>
    <p:sldId id="447" r:id="rId61"/>
    <p:sldId id="453" r:id="rId62"/>
    <p:sldId id="623" r:id="rId63"/>
    <p:sldId id="643" r:id="rId64"/>
    <p:sldId id="644" r:id="rId65"/>
    <p:sldId id="640" r:id="rId66"/>
    <p:sldId id="641" r:id="rId67"/>
    <p:sldId id="634" r:id="rId68"/>
    <p:sldId id="617" r:id="rId69"/>
    <p:sldId id="594" r:id="rId70"/>
    <p:sldId id="649" r:id="rId71"/>
    <p:sldId id="650" r:id="rId72"/>
    <p:sldId id="651" r:id="rId73"/>
    <p:sldId id="652" r:id="rId74"/>
    <p:sldId id="653" r:id="rId75"/>
    <p:sldId id="654" r:id="rId76"/>
    <p:sldId id="655" r:id="rId77"/>
    <p:sldId id="656" r:id="rId78"/>
    <p:sldId id="657" r:id="rId79"/>
    <p:sldId id="658" r:id="rId80"/>
    <p:sldId id="659" r:id="rId81"/>
    <p:sldId id="660" r:id="rId82"/>
    <p:sldId id="661" r:id="rId83"/>
    <p:sldId id="662" r:id="rId84"/>
    <p:sldId id="663" r:id="rId85"/>
    <p:sldId id="664" r:id="rId86"/>
    <p:sldId id="665" r:id="rId87"/>
    <p:sldId id="666" r:id="rId88"/>
    <p:sldId id="667" r:id="rId89"/>
    <p:sldId id="668" r:id="rId90"/>
    <p:sldId id="669" r:id="rId91"/>
    <p:sldId id="670" r:id="rId92"/>
    <p:sldId id="616" r:id="rId93"/>
  </p:sldIdLst>
  <p:sldSz cx="10160000" cy="7620000"/>
  <p:notesSz cx="6794500" cy="9931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5pPr>
    <a:lvl6pPr marL="2286000" algn="l" defTabSz="914400" rtl="0" eaLnBrk="1" latinLnBrk="0" hangingPunct="1"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6pPr>
    <a:lvl7pPr marL="2743200" algn="l" defTabSz="914400" rtl="0" eaLnBrk="1" latinLnBrk="0" hangingPunct="1"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7pPr>
    <a:lvl8pPr marL="3200400" algn="l" defTabSz="914400" rtl="0" eaLnBrk="1" latinLnBrk="0" hangingPunct="1"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8pPr>
    <a:lvl9pPr marL="3657600" algn="l" defTabSz="914400" rtl="0" eaLnBrk="1" latinLnBrk="0" hangingPunct="1"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pos="3200">
          <p15:clr>
            <a:srgbClr val="A4A3A4"/>
          </p15:clr>
        </p15:guide>
        <p15:guide id="3" pos="31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2B0D"/>
    <a:srgbClr val="BC581A"/>
    <a:srgbClr val="CD5D09"/>
    <a:srgbClr val="F46F0C"/>
    <a:srgbClr val="644300"/>
    <a:srgbClr val="BC7D00"/>
    <a:srgbClr val="66FFFF"/>
    <a:srgbClr val="DA2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8" autoAdjust="0"/>
    <p:restoredTop sz="91434" autoAdjust="0"/>
  </p:normalViewPr>
  <p:slideViewPr>
    <p:cSldViewPr>
      <p:cViewPr varScale="1">
        <p:scale>
          <a:sx n="109" d="100"/>
          <a:sy n="109" d="100"/>
        </p:scale>
        <p:origin x="1104" y="114"/>
      </p:cViewPr>
      <p:guideLst>
        <p:guide orient="horz" pos="2400"/>
        <p:guide pos="3200"/>
        <p:guide pos="3152"/>
      </p:guideLst>
    </p:cSldViewPr>
  </p:slideViewPr>
  <p:outlineViewPr>
    <p:cViewPr>
      <p:scale>
        <a:sx n="33" d="100"/>
        <a:sy n="33" d="100"/>
      </p:scale>
      <p:origin x="0" y="-880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372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sv-SE" smtClean="0"/>
              <a:t>Partiföreningsskolan Kursträff 2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D7CAA-A809-4E49-97C5-C3DCC7EA6D83}" type="datetime1">
              <a:rPr lang="sv-SE" smtClean="0"/>
              <a:t>2017-01-13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B2225-5A51-4887-B394-EC2C1B02895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8377820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fld id="{44562625-2B3A-44BF-8C70-05820658FAF2}" type="datetime1">
              <a:rPr lang="sv-SE" smtClean="0"/>
              <a:t>2017-01-13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 smtClean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fld id="{9F19BBA5-7D1D-4A76-88D4-0F90121A0DF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3186103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1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493167CB-F486-48CD-96FE-358C085D54F5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5154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4745BD4A-6FFD-4988-B864-1A22D80B23F0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2010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DF06FD8-D1A0-4335-B422-919DB474EC87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4041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B387536F-1A31-422D-8A1B-8008D0B23928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556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C144355-0C57-4214-AD20-7430B6E9854F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3297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14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CC6272F1-0447-47E7-BE19-7941E6715670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1999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15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0BA494DE-CF87-4ED2-937E-F44AC0CEBFF5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0966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16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E0D0F543-5A28-461C-ABBA-B85ADDE4FC23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2670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E4EF678B-4D70-4D55-93AA-6515B3A18047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6505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18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B76B50D4-F2F2-4ED2-8F7F-57315A239B65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2390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19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7B068028-2959-4122-9C42-B01FC80D88C5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6786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0A87AB07-152A-42FB-A77C-B08D86078AF8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1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6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20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58D682AD-0EDE-44F8-9497-776E987F7EAC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9849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21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4D4DE7F0-FBE2-4F81-8389-8EC1FC1163D6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3427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22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37EC747E-1C25-4F4D-A0BC-77B6FCB10091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3768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23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99DC2B7-A4E6-4C27-8549-5963E3BC19D1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60621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baseline="0" dirty="0" smtClean="0"/>
          </a:p>
          <a:p>
            <a:endParaRPr lang="sv-SE" baseline="0" dirty="0" smtClean="0"/>
          </a:p>
          <a:p>
            <a:endParaRPr lang="sv-SE" baseline="0" dirty="0" smtClean="0"/>
          </a:p>
          <a:p>
            <a:endParaRPr lang="sv-SE" baseline="0" dirty="0" smtClean="0"/>
          </a:p>
          <a:p>
            <a:r>
              <a:rPr lang="sv-SE" baseline="0" dirty="0" smtClean="0"/>
              <a:t>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24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D52B8952-7C41-46FE-AD10-61DEA33615D2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39854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25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EC791C67-B35F-44B2-9506-A5E851797DBC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569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26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7F14F27-84B7-44CA-88B9-9877B37C400D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95822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27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0EA0F4DF-EED1-4A2F-A26C-16F1B51B3D30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12179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28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588035C-68F2-499F-911E-72EF041D4426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0432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29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8B08322-0EB0-41E6-B8B4-83A0196333ED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7230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49687B52-835E-43E0-B795-B7124CCA53BC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1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09876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30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0907B66-07FB-4AAF-BB1B-E4F517BC1F90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64162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31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52C9BAC-252D-4C74-BE17-178E37880BCA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58633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32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9EBC0B9-2FCB-4FCD-A99E-FC6A87D1EF98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8220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33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EBFE403-2394-4597-8999-B59F53618844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65510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34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CAB37569-2653-4EF0-A99F-B3A2E8463E65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34649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35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E85C982-01EF-43BE-8DC4-B851DE9D821A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98600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36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77471C6C-6783-4EE7-A77D-F42AF5814365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01489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37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5F2F125-2950-4A1A-9636-79C5EE9A98F3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51471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38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4559D844-5678-4A8A-BEAB-E9EB3405B8DD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01771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39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33E91B19-1D51-431F-955D-D56EC61704AD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5569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49687B52-835E-43E0-B795-B7124CCA53BC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1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49440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40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083C788A-94A8-4D16-B847-B252114A1EA8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39963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41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7E10B0D9-6F56-4AC2-983E-6D87914A63E5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89251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42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33FF09D-51C7-464A-846A-EB35DD671D84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75335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v-SE" dirty="0" smtClean="0"/>
          </a:p>
        </p:txBody>
      </p:sp>
      <p:sp>
        <p:nvSpPr>
          <p:cNvPr id="5124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fld id="{2CFF88B5-1CE4-481B-B87D-03C94B2F3B86}" type="slidenum">
              <a:rPr lang="sv-SE" sz="1200" smtClean="0"/>
              <a:pPr/>
              <a:t>43</a:t>
            </a:fld>
            <a:endParaRPr lang="sv-SE" sz="1200" smtClean="0"/>
          </a:p>
        </p:txBody>
      </p:sp>
      <p:sp>
        <p:nvSpPr>
          <p:cNvPr id="2" name="Platshållare fö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DED746F-9E76-4D1A-8935-B3EE2585722D}" type="datetime1">
              <a:rPr lang="sv-SE" smtClean="0"/>
              <a:t>2017-01-13</a:t>
            </a:fld>
            <a:endParaRPr lang="sv-SE"/>
          </a:p>
        </p:txBody>
      </p:sp>
      <p:sp>
        <p:nvSpPr>
          <p:cNvPr id="3" name="Platshållare för sidhuvud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50541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44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D470A0D-B22E-4A5F-BEE8-1BFC9F4F9395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24557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45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D9A65134-D2D3-49A4-BA1E-F5D7C7C0D2FC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0194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46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C2ACBDCA-8640-452C-9303-C1BA6F687C89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05990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r>
              <a:rPr lang="sv-SE" baseline="0" dirty="0" smtClean="0"/>
              <a:t>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47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B40E9F9E-0FCF-4466-96D5-F8EEF6A9EBEA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24973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sv-SE" dirty="0" smtClean="0"/>
          </a:p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48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C971A4B0-A63D-4DEF-8F29-B3173AD62D8D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56577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49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6E49F45-1528-46AF-A8CC-EAFBEFC3B9E1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855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025F03E-1D39-460B-9F0B-C2BEEF1B09BE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53600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50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532AFF0-0B8A-4A77-91E7-E9DBBB90DF91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21475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51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4D5278D-224E-4579-9194-8B7F891301E0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00631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0" dirty="0" smtClean="0"/>
          </a:p>
          <a:p>
            <a:endParaRPr lang="sv-SE" b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52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A3B9FAD-DA9F-4F36-9F19-DFABA4BF7E3D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1413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53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84068ED-9566-411F-81B9-5497C4F5D06E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06143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54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3CFCB7E-7EEA-4292-B82C-747B15A15D11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67042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55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59504C7E-8CA8-43DD-8261-CA5ED60D7A75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30445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56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48BA3EC-5330-4610-AB74-8EACE652ECF6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89827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57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36B36ACC-65E5-4474-A60F-220D74C1BC41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88504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58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5FDDCA14-716F-4AD1-8B2E-5B4251531A67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359284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59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3D89CC63-7AE3-46C4-A277-AF7505272241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3632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C92A5701-F283-4250-910C-327C11BF40F0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79116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60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3D89CC63-7AE3-46C4-A277-AF7505272241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36327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61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36B36ACC-65E5-4474-A60F-220D74C1BC41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82840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62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7D2D432-271C-4D20-9DC9-E3F557BFB9A5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96233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63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7D2D432-271C-4D20-9DC9-E3F557BFB9A5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086905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64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5145E0C-74DD-4324-A5B9-92B70CE333DF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016894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65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5145E0C-74DD-4324-A5B9-92B70CE333DF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406178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66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73E4577C-6872-4411-ACD0-4B4355E4A0B0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485967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67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7572ACF-BABA-492C-9318-D51DEA362FF9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670121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68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D56E2C86-DD37-4254-8F32-1132649C0FA0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725750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v-SE" dirty="0" smtClean="0"/>
          </a:p>
        </p:txBody>
      </p:sp>
      <p:sp>
        <p:nvSpPr>
          <p:cNvPr id="5124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fld id="{2CFF88B5-1CE4-481B-B87D-03C94B2F3B86}" type="slidenum">
              <a:rPr lang="sv-SE" sz="1200" smtClean="0"/>
              <a:pPr/>
              <a:t>69</a:t>
            </a:fld>
            <a:endParaRPr lang="sv-SE" sz="1200" smtClean="0"/>
          </a:p>
        </p:txBody>
      </p:sp>
      <p:sp>
        <p:nvSpPr>
          <p:cNvPr id="2" name="Platshållare fö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16B5C64-9B27-42CA-99B4-ED93F3FC10D6}" type="datetime1">
              <a:rPr lang="sv-SE" smtClean="0"/>
              <a:t>2017-01-13</a:t>
            </a:fld>
            <a:endParaRPr lang="sv-SE"/>
          </a:p>
        </p:txBody>
      </p:sp>
      <p:sp>
        <p:nvSpPr>
          <p:cNvPr id="3" name="Platshållare för sidhuvud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6941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051732B3-FA2F-4736-BF0A-17E9CC526AC7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568338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70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8A5EEA8-AF22-4405-A5A2-DFD4C8BD4F95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486970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71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B9CFB693-5F8C-4CD2-80ED-DA358C83E79F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278673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72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E165A24-00AC-4E50-98C7-996F6EA83462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821847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73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52F9C141-F653-471F-B765-D1D5F341C911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163235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74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7B7F4F3-4E4F-45B0-92C9-75F509AC5B4F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243552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75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7B7F4F3-4E4F-45B0-92C9-75F509AC5B4F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324713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76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CD77C954-324B-4477-B0A9-8CF73255B005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940521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77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EFA3D6E-E096-427A-BB4D-DF14D97C412F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482413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78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5AB686B-B9F8-4FD8-BC45-DDD31AB4AD44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5442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79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7797CE8B-00DC-448E-B642-9B064FE7F6AD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28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v-SE" baseline="0" dirty="0" smtClean="0"/>
          </a:p>
        </p:txBody>
      </p:sp>
      <p:sp>
        <p:nvSpPr>
          <p:cNvPr id="5124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fld id="{2CFF88B5-1CE4-481B-B87D-03C94B2F3B86}" type="slidenum">
              <a:rPr lang="sv-SE" sz="1200" smtClean="0"/>
              <a:pPr/>
              <a:t>8</a:t>
            </a:fld>
            <a:endParaRPr lang="sv-SE" sz="1200" smtClean="0"/>
          </a:p>
        </p:txBody>
      </p:sp>
      <p:sp>
        <p:nvSpPr>
          <p:cNvPr id="2" name="Platshållare för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F3F5918-6BE0-47D2-A237-95FB0C631416}" type="datetime1">
              <a:rPr lang="sv-SE" smtClean="0"/>
              <a:t>2017-01-13</a:t>
            </a:fld>
            <a:endParaRPr lang="sv-SE"/>
          </a:p>
        </p:txBody>
      </p:sp>
      <p:sp>
        <p:nvSpPr>
          <p:cNvPr id="3" name="Platshållare för sidhuvud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981777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80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CFC5471A-E192-4E56-8181-B0F22BC1157C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408973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81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7E2C419-58FA-408E-A081-FCA54D74E357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898539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82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38D37D05-75DB-4DFA-9E52-D4C8CD5CE1AF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284783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83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EBCA334-50B3-486C-96F6-E491840F3A90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386621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84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366BC5FD-9531-4312-B8BA-FAAA2967C225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747573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85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0A2E7198-84C9-4985-8FA2-1AAECB4574B4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687819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86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473C666D-7A74-4DAD-AA66-591D2DCEFF08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683704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87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CDFCA5F-8120-4435-9F8E-5174B13B7055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277281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88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E9F273A-7471-4C23-B8ED-6FB3249D0090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476762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89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50E77159-8579-4560-8368-1DC956093B1B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6993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DBDFD6E-3B57-4209-90C1-00432B42743A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984894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90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0ED4546-C116-4DEF-9503-089E472A65DA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276922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91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6BFB4ED-241F-413D-B14A-44AF6177B7AE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694346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9BBA5-7D1D-4A76-88D4-0F90121A0DF6}" type="slidenum">
              <a:rPr lang="sv-SE" smtClean="0"/>
              <a:pPr>
                <a:defRPr/>
              </a:pPr>
              <a:t>92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DF3A618-2E38-4D6D-B69A-9C2DCBB1BAD5}" type="datetime1">
              <a:rPr lang="sv-SE" smtClean="0"/>
              <a:t>2017-01-13</a:t>
            </a:fld>
            <a:endParaRPr lang="sv-SE"/>
          </a:p>
        </p:txBody>
      </p:sp>
      <p:sp>
        <p:nvSpPr>
          <p:cNvPr id="6" name="Platshållare för sidhuvud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Partiföreningsskolan Kursträff 2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3038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270000" y="1247775"/>
            <a:ext cx="7620000" cy="265271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270000" y="4002088"/>
            <a:ext cx="7620000" cy="1839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093752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8500" y="406400"/>
            <a:ext cx="8763000" cy="1471613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98500" y="2028825"/>
            <a:ext cx="8763000" cy="48339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576037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7270750" y="406400"/>
            <a:ext cx="2190750" cy="6456363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98500" y="406400"/>
            <a:ext cx="6419850" cy="64563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358474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8500" y="406400"/>
            <a:ext cx="8763000" cy="1471613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98500" y="2028825"/>
            <a:ext cx="8763000" cy="483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510545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3738" y="1900238"/>
            <a:ext cx="8763000" cy="31686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93738" y="5099050"/>
            <a:ext cx="8763000" cy="166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71368210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8500" y="406400"/>
            <a:ext cx="8763000" cy="1471613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98500" y="2028825"/>
            <a:ext cx="4305300" cy="483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156200" y="2028825"/>
            <a:ext cx="4305300" cy="483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618168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00088" y="406400"/>
            <a:ext cx="8763000" cy="1471613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00088" y="1868488"/>
            <a:ext cx="4297362" cy="9144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00088" y="2782888"/>
            <a:ext cx="4297362" cy="4094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143500" y="1868488"/>
            <a:ext cx="4319588" cy="9144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143500" y="2782888"/>
            <a:ext cx="4319588" cy="4094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227104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8500" y="406400"/>
            <a:ext cx="8763000" cy="1471613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474291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672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00088" y="508000"/>
            <a:ext cx="3276600" cy="17780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319588" y="1096963"/>
            <a:ext cx="5143500" cy="54149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700088" y="2286000"/>
            <a:ext cx="3276600" cy="423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14563398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00088" y="508000"/>
            <a:ext cx="3276600" cy="17780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4319588" y="1096963"/>
            <a:ext cx="5143500" cy="5414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>
              <a:sym typeface="Gill Sans" charset="0"/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700088" y="2286000"/>
            <a:ext cx="3276600" cy="423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10535810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350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 kern="12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985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0414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3843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7399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0828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B_gammal man tummen u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203"/>
            <a:ext cx="10160000" cy="7163594"/>
          </a:xfrm>
          <a:prstGeom prst="rect">
            <a:avLst/>
          </a:prstGeom>
        </p:spPr>
      </p:pic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Välkomna till träff 2!</a:t>
            </a:r>
          </a:p>
        </p:txBody>
      </p:sp>
    </p:spTree>
    <p:extLst>
      <p:ext uri="{BB962C8B-B14F-4D97-AF65-F5344CB8AC3E}">
        <p14:creationId xmlns:p14="http://schemas.microsoft.com/office/powerpoint/2010/main" val="36453589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Vänsterns uppgifter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009800"/>
            <a:ext cx="7850187" cy="478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Bygga rörelse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Medlemskap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Kunskaper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Utveckling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514540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Vänsterns uppgifter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009800"/>
            <a:ext cx="7850187" cy="478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Förändra spelplanen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Bättre diskussioner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Nya förslag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Långsiktig förändring av </a:t>
            </a:r>
            <a:b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det sunda förnuftet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715039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Vänsterns uppgifter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009800"/>
            <a:ext cx="7850187" cy="478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Framgångar i val och parlament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Många vänsterpartister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Bra majoriteter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Bra beslut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6456129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Partiföreningens uppgift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4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Vad är partiföreningens roll?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Vinna kamper 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Bygga rörelse 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Förändra spelplanen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Framgångar i val och 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parlament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598317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Partiföreningens uppgift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vinna 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förtroende för partiet och verka för dess 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politik (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§ 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28)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bidra 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till partiets 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utveckling </a:t>
            </a:r>
            <a:b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(§ 29)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623210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Föreningens resurser</a:t>
            </a:r>
          </a:p>
        </p:txBody>
      </p:sp>
      <p:sp>
        <p:nvSpPr>
          <p:cNvPr id="2" name="Ellips 1"/>
          <p:cNvSpPr/>
          <p:nvPr/>
        </p:nvSpPr>
        <p:spPr bwMode="auto">
          <a:xfrm>
            <a:off x="3711848" y="3449960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Ellips 4"/>
          <p:cNvSpPr/>
          <p:nvPr/>
        </p:nvSpPr>
        <p:spPr bwMode="auto">
          <a:xfrm>
            <a:off x="3789070" y="4029944"/>
            <a:ext cx="654708" cy="65470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Ellips 5"/>
          <p:cNvSpPr/>
          <p:nvPr/>
        </p:nvSpPr>
        <p:spPr bwMode="auto">
          <a:xfrm>
            <a:off x="4935984" y="3578115"/>
            <a:ext cx="576064" cy="576064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Ellips 6"/>
          <p:cNvSpPr/>
          <p:nvPr/>
        </p:nvSpPr>
        <p:spPr bwMode="auto">
          <a:xfrm>
            <a:off x="4555099" y="4154179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Ellips 7"/>
          <p:cNvSpPr/>
          <p:nvPr/>
        </p:nvSpPr>
        <p:spPr bwMode="auto">
          <a:xfrm>
            <a:off x="3789070" y="4832588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Ellips 8"/>
          <p:cNvSpPr/>
          <p:nvPr/>
        </p:nvSpPr>
        <p:spPr bwMode="auto">
          <a:xfrm>
            <a:off x="5656064" y="3466002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Ellips 9"/>
          <p:cNvSpPr/>
          <p:nvPr/>
        </p:nvSpPr>
        <p:spPr bwMode="auto">
          <a:xfrm>
            <a:off x="4311966" y="4700117"/>
            <a:ext cx="329522" cy="329522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Ellips 10"/>
          <p:cNvSpPr/>
          <p:nvPr/>
        </p:nvSpPr>
        <p:spPr bwMode="auto">
          <a:xfrm>
            <a:off x="4284322" y="3506833"/>
            <a:ext cx="507646" cy="507646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Ellips 11"/>
          <p:cNvSpPr/>
          <p:nvPr/>
        </p:nvSpPr>
        <p:spPr bwMode="auto">
          <a:xfrm>
            <a:off x="5332028" y="4154179"/>
            <a:ext cx="360040" cy="360040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Ellips 12"/>
          <p:cNvSpPr/>
          <p:nvPr/>
        </p:nvSpPr>
        <p:spPr bwMode="auto">
          <a:xfrm>
            <a:off x="5583965" y="4706329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Ellips 13"/>
          <p:cNvSpPr/>
          <p:nvPr/>
        </p:nvSpPr>
        <p:spPr bwMode="auto">
          <a:xfrm>
            <a:off x="4837169" y="4586227"/>
            <a:ext cx="576064" cy="576064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Ellips 14"/>
          <p:cNvSpPr/>
          <p:nvPr/>
        </p:nvSpPr>
        <p:spPr bwMode="auto">
          <a:xfrm>
            <a:off x="4759315" y="3025752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Ellips 15"/>
          <p:cNvSpPr/>
          <p:nvPr/>
        </p:nvSpPr>
        <p:spPr bwMode="auto">
          <a:xfrm>
            <a:off x="4791968" y="5290595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Ellips 16"/>
          <p:cNvSpPr/>
          <p:nvPr/>
        </p:nvSpPr>
        <p:spPr bwMode="auto">
          <a:xfrm>
            <a:off x="5856929" y="4014479"/>
            <a:ext cx="564241" cy="564241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Ellips 17"/>
          <p:cNvSpPr/>
          <p:nvPr/>
        </p:nvSpPr>
        <p:spPr bwMode="auto">
          <a:xfrm>
            <a:off x="5403945" y="5250490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Ellips 18"/>
          <p:cNvSpPr/>
          <p:nvPr/>
        </p:nvSpPr>
        <p:spPr bwMode="auto">
          <a:xfrm>
            <a:off x="4251999" y="5201011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Ellips 19"/>
          <p:cNvSpPr/>
          <p:nvPr/>
        </p:nvSpPr>
        <p:spPr bwMode="auto">
          <a:xfrm>
            <a:off x="5378269" y="2925942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Ellips 20"/>
          <p:cNvSpPr/>
          <p:nvPr/>
        </p:nvSpPr>
        <p:spPr bwMode="auto">
          <a:xfrm>
            <a:off x="4125802" y="2924031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" name="Ellips 21"/>
          <p:cNvSpPr/>
          <p:nvPr/>
        </p:nvSpPr>
        <p:spPr bwMode="auto">
          <a:xfrm>
            <a:off x="3219642" y="3760656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Ellips 22"/>
          <p:cNvSpPr/>
          <p:nvPr/>
        </p:nvSpPr>
        <p:spPr bwMode="auto">
          <a:xfrm>
            <a:off x="6138295" y="3241776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" name="Ellips 23"/>
          <p:cNvSpPr/>
          <p:nvPr/>
        </p:nvSpPr>
        <p:spPr bwMode="auto">
          <a:xfrm>
            <a:off x="3076569" y="4260788"/>
            <a:ext cx="423863" cy="423863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Ellips 24"/>
          <p:cNvSpPr/>
          <p:nvPr/>
        </p:nvSpPr>
        <p:spPr bwMode="auto">
          <a:xfrm>
            <a:off x="3357914" y="4774934"/>
            <a:ext cx="323092" cy="323092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6" name="Ellips 25"/>
          <p:cNvSpPr/>
          <p:nvPr/>
        </p:nvSpPr>
        <p:spPr bwMode="auto">
          <a:xfrm>
            <a:off x="6132028" y="4936480"/>
            <a:ext cx="423863" cy="423863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Ellips 26"/>
          <p:cNvSpPr/>
          <p:nvPr/>
        </p:nvSpPr>
        <p:spPr bwMode="auto">
          <a:xfrm>
            <a:off x="3439024" y="3015666"/>
            <a:ext cx="323092" cy="323092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90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Föreningens resurser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4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Medlemmar &amp; sympatisörer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Fotografer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Insändarskribenter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Festfixare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…och alla möjliga andra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4130527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Föreningens resurser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4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Kommungruppen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Röster och inflytande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Möjligheter att nå ut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Träning och kontinuitet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Partistöd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Tjänstemannastöd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9773941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Föreningens resurser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4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Distriktet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Studier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Gemensamma aktiviteter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Råd från erfarna medlemmar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9848364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Föreningens resurser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4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Riksorganisationen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Lokal hemsida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Vänsterskolan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Riksdagsgruppen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Kvinnonätverket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7271359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Tre dagar</a:t>
            </a:r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8281664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Träff 1	Vänsterpartiets budskap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Idag	Organisera en förening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Träff 3	Opinionsbilda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400912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Föreningens resurser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73" y="2025211"/>
            <a:ext cx="9224053" cy="560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34"/>
          <a:stretch/>
        </p:blipFill>
        <p:spPr>
          <a:xfrm>
            <a:off x="2703736" y="2945904"/>
            <a:ext cx="496855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41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Föreningens resurser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Ung Vänster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Fråga vad ni kan hjälpa till med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De tar skolorna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Ge 10 procent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714352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Föreningens resurser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Knyt ihop er med andra!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ABF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Kvinnojouren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Föreningslivet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474392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tshållare för innehåll 2"/>
          <p:cNvSpPr txBox="1">
            <a:spLocks/>
          </p:cNvSpPr>
          <p:nvPr/>
        </p:nvSpPr>
        <p:spPr bwMode="auto">
          <a:xfrm>
            <a:off x="1558211" y="2225676"/>
            <a:ext cx="7050181" cy="75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Bygg föreningen större!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Föreningens resurser</a:t>
            </a:r>
          </a:p>
        </p:txBody>
      </p:sp>
      <p:sp>
        <p:nvSpPr>
          <p:cNvPr id="2" name="Ellips 1"/>
          <p:cNvSpPr/>
          <p:nvPr/>
        </p:nvSpPr>
        <p:spPr bwMode="auto">
          <a:xfrm>
            <a:off x="3738655" y="3969877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Ellips 4"/>
          <p:cNvSpPr/>
          <p:nvPr/>
        </p:nvSpPr>
        <p:spPr bwMode="auto">
          <a:xfrm>
            <a:off x="3815877" y="4549861"/>
            <a:ext cx="654708" cy="65470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Ellips 5"/>
          <p:cNvSpPr/>
          <p:nvPr/>
        </p:nvSpPr>
        <p:spPr bwMode="auto">
          <a:xfrm>
            <a:off x="4962791" y="4098032"/>
            <a:ext cx="576064" cy="576064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Ellips 6"/>
          <p:cNvSpPr/>
          <p:nvPr/>
        </p:nvSpPr>
        <p:spPr bwMode="auto">
          <a:xfrm>
            <a:off x="4581906" y="4674096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Ellips 7"/>
          <p:cNvSpPr/>
          <p:nvPr/>
        </p:nvSpPr>
        <p:spPr bwMode="auto">
          <a:xfrm>
            <a:off x="3815877" y="5352505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Ellips 8"/>
          <p:cNvSpPr/>
          <p:nvPr/>
        </p:nvSpPr>
        <p:spPr bwMode="auto">
          <a:xfrm>
            <a:off x="5682871" y="3985919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Ellips 9"/>
          <p:cNvSpPr/>
          <p:nvPr/>
        </p:nvSpPr>
        <p:spPr bwMode="auto">
          <a:xfrm>
            <a:off x="4338773" y="5220034"/>
            <a:ext cx="329522" cy="329522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Ellips 10"/>
          <p:cNvSpPr/>
          <p:nvPr/>
        </p:nvSpPr>
        <p:spPr bwMode="auto">
          <a:xfrm>
            <a:off x="4311129" y="4026750"/>
            <a:ext cx="507646" cy="507646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Ellips 11"/>
          <p:cNvSpPr/>
          <p:nvPr/>
        </p:nvSpPr>
        <p:spPr bwMode="auto">
          <a:xfrm>
            <a:off x="5358835" y="4674096"/>
            <a:ext cx="360040" cy="360040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Ellips 12"/>
          <p:cNvSpPr/>
          <p:nvPr/>
        </p:nvSpPr>
        <p:spPr bwMode="auto">
          <a:xfrm>
            <a:off x="5610772" y="5226246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Ellips 13"/>
          <p:cNvSpPr/>
          <p:nvPr/>
        </p:nvSpPr>
        <p:spPr bwMode="auto">
          <a:xfrm>
            <a:off x="4863976" y="5106144"/>
            <a:ext cx="576064" cy="576064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Ellips 14"/>
          <p:cNvSpPr/>
          <p:nvPr/>
        </p:nvSpPr>
        <p:spPr bwMode="auto">
          <a:xfrm>
            <a:off x="4786122" y="3545669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Ellips 15"/>
          <p:cNvSpPr/>
          <p:nvPr/>
        </p:nvSpPr>
        <p:spPr bwMode="auto">
          <a:xfrm>
            <a:off x="4818775" y="5810512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Ellips 16"/>
          <p:cNvSpPr/>
          <p:nvPr/>
        </p:nvSpPr>
        <p:spPr bwMode="auto">
          <a:xfrm>
            <a:off x="5883736" y="4534396"/>
            <a:ext cx="564241" cy="564241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Ellips 17"/>
          <p:cNvSpPr/>
          <p:nvPr/>
        </p:nvSpPr>
        <p:spPr bwMode="auto">
          <a:xfrm>
            <a:off x="5430752" y="5770407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Ellips 18"/>
          <p:cNvSpPr/>
          <p:nvPr/>
        </p:nvSpPr>
        <p:spPr bwMode="auto">
          <a:xfrm>
            <a:off x="4278806" y="5720928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Ellips 19"/>
          <p:cNvSpPr/>
          <p:nvPr/>
        </p:nvSpPr>
        <p:spPr bwMode="auto">
          <a:xfrm>
            <a:off x="5405076" y="3445859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Ellips 20"/>
          <p:cNvSpPr/>
          <p:nvPr/>
        </p:nvSpPr>
        <p:spPr bwMode="auto">
          <a:xfrm>
            <a:off x="4152609" y="3443948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" name="Ellips 21"/>
          <p:cNvSpPr/>
          <p:nvPr/>
        </p:nvSpPr>
        <p:spPr bwMode="auto">
          <a:xfrm>
            <a:off x="3246449" y="4280573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Ellips 22"/>
          <p:cNvSpPr/>
          <p:nvPr/>
        </p:nvSpPr>
        <p:spPr bwMode="auto">
          <a:xfrm>
            <a:off x="6165102" y="3761693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" name="Ellips 23"/>
          <p:cNvSpPr/>
          <p:nvPr/>
        </p:nvSpPr>
        <p:spPr bwMode="auto">
          <a:xfrm>
            <a:off x="3103376" y="4780705"/>
            <a:ext cx="423863" cy="423863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Ellips 24"/>
          <p:cNvSpPr/>
          <p:nvPr/>
        </p:nvSpPr>
        <p:spPr bwMode="auto">
          <a:xfrm>
            <a:off x="3384721" y="5294851"/>
            <a:ext cx="323092" cy="323092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6" name="Ellips 25"/>
          <p:cNvSpPr/>
          <p:nvPr/>
        </p:nvSpPr>
        <p:spPr bwMode="auto">
          <a:xfrm>
            <a:off x="6158835" y="5456397"/>
            <a:ext cx="423863" cy="423863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Ellips 26"/>
          <p:cNvSpPr/>
          <p:nvPr/>
        </p:nvSpPr>
        <p:spPr bwMode="auto">
          <a:xfrm>
            <a:off x="3465831" y="3535583"/>
            <a:ext cx="323092" cy="323092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9" name="Ellips 28"/>
          <p:cNvSpPr/>
          <p:nvPr/>
        </p:nvSpPr>
        <p:spPr bwMode="auto">
          <a:xfrm>
            <a:off x="2901580" y="3757945"/>
            <a:ext cx="423863" cy="423863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0" name="Ellips 29"/>
          <p:cNvSpPr/>
          <p:nvPr/>
        </p:nvSpPr>
        <p:spPr bwMode="auto">
          <a:xfrm>
            <a:off x="6612838" y="4166249"/>
            <a:ext cx="423863" cy="423863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1" name="Ellips 30"/>
          <p:cNvSpPr/>
          <p:nvPr/>
        </p:nvSpPr>
        <p:spPr bwMode="auto">
          <a:xfrm>
            <a:off x="6571207" y="4932313"/>
            <a:ext cx="423863" cy="423863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2" name="Ellips 31"/>
          <p:cNvSpPr/>
          <p:nvPr/>
        </p:nvSpPr>
        <p:spPr bwMode="auto">
          <a:xfrm>
            <a:off x="2693680" y="4321646"/>
            <a:ext cx="323092" cy="323092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3" name="Ellips 32"/>
          <p:cNvSpPr/>
          <p:nvPr/>
        </p:nvSpPr>
        <p:spPr bwMode="auto">
          <a:xfrm>
            <a:off x="2768670" y="5226464"/>
            <a:ext cx="323092" cy="323092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4" name="Ellips 33"/>
          <p:cNvSpPr/>
          <p:nvPr/>
        </p:nvSpPr>
        <p:spPr bwMode="auto">
          <a:xfrm>
            <a:off x="3775785" y="5880260"/>
            <a:ext cx="323092" cy="323092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5" name="Ellips 34"/>
          <p:cNvSpPr/>
          <p:nvPr/>
        </p:nvSpPr>
        <p:spPr bwMode="auto">
          <a:xfrm>
            <a:off x="5964950" y="5919422"/>
            <a:ext cx="323092" cy="323092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6" name="Ellips 35"/>
          <p:cNvSpPr/>
          <p:nvPr/>
        </p:nvSpPr>
        <p:spPr bwMode="auto">
          <a:xfrm>
            <a:off x="6715939" y="5570461"/>
            <a:ext cx="323092" cy="323092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7" name="Ellips 36"/>
          <p:cNvSpPr/>
          <p:nvPr/>
        </p:nvSpPr>
        <p:spPr bwMode="auto">
          <a:xfrm>
            <a:off x="5881274" y="3398793"/>
            <a:ext cx="323092" cy="323092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8" name="Ellips 37"/>
          <p:cNvSpPr/>
          <p:nvPr/>
        </p:nvSpPr>
        <p:spPr bwMode="auto">
          <a:xfrm>
            <a:off x="5887045" y="4518188"/>
            <a:ext cx="576064" cy="576064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9" name="Ellips 38"/>
          <p:cNvSpPr/>
          <p:nvPr/>
        </p:nvSpPr>
        <p:spPr bwMode="auto">
          <a:xfrm>
            <a:off x="3083168" y="4776612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854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Föreningens resurser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Svara på föreningsbygget </a:t>
            </a:r>
            <a:b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var och en för sig</a:t>
            </a:r>
          </a:p>
        </p:txBody>
      </p:sp>
    </p:spTree>
    <p:extLst>
      <p:ext uri="{BB962C8B-B14F-4D97-AF65-F5344CB8AC3E}">
        <p14:creationId xmlns:p14="http://schemas.microsoft.com/office/powerpoint/2010/main" val="2812220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Diskussioner i styrelserna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3017912"/>
            <a:ext cx="7850187" cy="377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Diskutera 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era svar tillsammans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Hitta ett par saker som vore bra nästa steg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332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skuss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2608" y="-726504"/>
            <a:ext cx="10945216" cy="10945216"/>
          </a:xfrm>
          <a:prstGeom prst="rect">
            <a:avLst/>
          </a:prstGeom>
        </p:spPr>
      </p:pic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latin typeface="Arial Black" panose="020B0A04020102020204" pitchFamily="34" charset="0"/>
              </a:rPr>
              <a:t>Diskussion</a:t>
            </a:r>
          </a:p>
        </p:txBody>
      </p:sp>
    </p:spTree>
    <p:extLst>
      <p:ext uri="{BB962C8B-B14F-4D97-AF65-F5344CB8AC3E}">
        <p14:creationId xmlns:p14="http://schemas.microsoft.com/office/powerpoint/2010/main" val="3626978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Styrelsens uppdrag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Hur skulle du vilja att styrelsen fungerade om du kom ny till föreningen?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dirty="0">
                <a:latin typeface="Arial Black" panose="020B0A04020102020204" pitchFamily="34" charset="0"/>
                <a:cs typeface="Times New Roman" panose="02020603050405020304" pitchFamily="18" charset="0"/>
              </a:rPr>
              <a:t>Enkelt att förändra världen!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933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Styrelsens uppdrag</a:t>
            </a:r>
          </a:p>
        </p:txBody>
      </p:sp>
      <p:sp>
        <p:nvSpPr>
          <p:cNvPr id="2" name="Ellips 1"/>
          <p:cNvSpPr/>
          <p:nvPr/>
        </p:nvSpPr>
        <p:spPr bwMode="auto">
          <a:xfrm>
            <a:off x="3711848" y="3449960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Ellips 4"/>
          <p:cNvSpPr/>
          <p:nvPr/>
        </p:nvSpPr>
        <p:spPr bwMode="auto">
          <a:xfrm>
            <a:off x="3789070" y="4029944"/>
            <a:ext cx="654708" cy="65470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Ellips 5"/>
          <p:cNvSpPr/>
          <p:nvPr/>
        </p:nvSpPr>
        <p:spPr bwMode="auto">
          <a:xfrm>
            <a:off x="4935984" y="3578115"/>
            <a:ext cx="576064" cy="576064"/>
          </a:xfrm>
          <a:prstGeom prst="ellipse">
            <a:avLst/>
          </a:prstGeom>
          <a:solidFill>
            <a:srgbClr val="BC581A"/>
          </a:solidFill>
          <a:ln w="38100" cap="flat" cmpd="sng" algn="ctr">
            <a:solidFill>
              <a:srgbClr val="5B2B0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Ellips 6"/>
          <p:cNvSpPr/>
          <p:nvPr/>
        </p:nvSpPr>
        <p:spPr bwMode="auto">
          <a:xfrm>
            <a:off x="4555099" y="4154179"/>
            <a:ext cx="432048" cy="432048"/>
          </a:xfrm>
          <a:prstGeom prst="ellipse">
            <a:avLst/>
          </a:prstGeom>
          <a:solidFill>
            <a:srgbClr val="BC581A"/>
          </a:solidFill>
          <a:ln w="38100" cap="flat" cmpd="sng" algn="ctr">
            <a:solidFill>
              <a:srgbClr val="5B2B0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Ellips 7"/>
          <p:cNvSpPr/>
          <p:nvPr/>
        </p:nvSpPr>
        <p:spPr bwMode="auto">
          <a:xfrm>
            <a:off x="3789070" y="4832588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Ellips 8"/>
          <p:cNvSpPr/>
          <p:nvPr/>
        </p:nvSpPr>
        <p:spPr bwMode="auto">
          <a:xfrm>
            <a:off x="5656064" y="3466002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Ellips 9"/>
          <p:cNvSpPr/>
          <p:nvPr/>
        </p:nvSpPr>
        <p:spPr bwMode="auto">
          <a:xfrm>
            <a:off x="4311966" y="4700117"/>
            <a:ext cx="329522" cy="329522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Ellips 10"/>
          <p:cNvSpPr/>
          <p:nvPr/>
        </p:nvSpPr>
        <p:spPr bwMode="auto">
          <a:xfrm>
            <a:off x="4284322" y="3506833"/>
            <a:ext cx="507646" cy="507646"/>
          </a:xfrm>
          <a:prstGeom prst="ellipse">
            <a:avLst/>
          </a:prstGeom>
          <a:solidFill>
            <a:srgbClr val="BC581A"/>
          </a:solidFill>
          <a:ln w="38100" cap="flat" cmpd="sng" algn="ctr">
            <a:solidFill>
              <a:srgbClr val="5B2B0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Ellips 11"/>
          <p:cNvSpPr/>
          <p:nvPr/>
        </p:nvSpPr>
        <p:spPr bwMode="auto">
          <a:xfrm>
            <a:off x="5332028" y="4154179"/>
            <a:ext cx="360040" cy="360040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Ellips 12"/>
          <p:cNvSpPr/>
          <p:nvPr/>
        </p:nvSpPr>
        <p:spPr bwMode="auto">
          <a:xfrm>
            <a:off x="5583965" y="4706329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Ellips 13"/>
          <p:cNvSpPr/>
          <p:nvPr/>
        </p:nvSpPr>
        <p:spPr bwMode="auto">
          <a:xfrm>
            <a:off x="4837169" y="4586227"/>
            <a:ext cx="576064" cy="576064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Ellips 14"/>
          <p:cNvSpPr/>
          <p:nvPr/>
        </p:nvSpPr>
        <p:spPr bwMode="auto">
          <a:xfrm>
            <a:off x="4759315" y="3025752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Ellips 15"/>
          <p:cNvSpPr/>
          <p:nvPr/>
        </p:nvSpPr>
        <p:spPr bwMode="auto">
          <a:xfrm>
            <a:off x="4791968" y="5290595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Ellips 16"/>
          <p:cNvSpPr/>
          <p:nvPr/>
        </p:nvSpPr>
        <p:spPr bwMode="auto">
          <a:xfrm>
            <a:off x="5856929" y="4014479"/>
            <a:ext cx="564241" cy="564241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Ellips 17"/>
          <p:cNvSpPr/>
          <p:nvPr/>
        </p:nvSpPr>
        <p:spPr bwMode="auto">
          <a:xfrm>
            <a:off x="5403945" y="5250490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Ellips 18"/>
          <p:cNvSpPr/>
          <p:nvPr/>
        </p:nvSpPr>
        <p:spPr bwMode="auto">
          <a:xfrm>
            <a:off x="4251999" y="5201011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Ellips 19"/>
          <p:cNvSpPr/>
          <p:nvPr/>
        </p:nvSpPr>
        <p:spPr bwMode="auto">
          <a:xfrm>
            <a:off x="5378269" y="2925942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Ellips 20"/>
          <p:cNvSpPr/>
          <p:nvPr/>
        </p:nvSpPr>
        <p:spPr bwMode="auto">
          <a:xfrm>
            <a:off x="4125802" y="2924031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" name="Ellips 21"/>
          <p:cNvSpPr/>
          <p:nvPr/>
        </p:nvSpPr>
        <p:spPr bwMode="auto">
          <a:xfrm>
            <a:off x="3219642" y="3760656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Ellips 22"/>
          <p:cNvSpPr/>
          <p:nvPr/>
        </p:nvSpPr>
        <p:spPr bwMode="auto">
          <a:xfrm>
            <a:off x="6138295" y="3241776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" name="Ellips 23"/>
          <p:cNvSpPr/>
          <p:nvPr/>
        </p:nvSpPr>
        <p:spPr bwMode="auto">
          <a:xfrm>
            <a:off x="3076569" y="4260788"/>
            <a:ext cx="423863" cy="423863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Ellips 24"/>
          <p:cNvSpPr/>
          <p:nvPr/>
        </p:nvSpPr>
        <p:spPr bwMode="auto">
          <a:xfrm>
            <a:off x="3357914" y="4774934"/>
            <a:ext cx="323092" cy="323092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6" name="Ellips 25"/>
          <p:cNvSpPr/>
          <p:nvPr/>
        </p:nvSpPr>
        <p:spPr bwMode="auto">
          <a:xfrm>
            <a:off x="6132028" y="4936480"/>
            <a:ext cx="423863" cy="423863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Ellips 26"/>
          <p:cNvSpPr/>
          <p:nvPr/>
        </p:nvSpPr>
        <p:spPr bwMode="auto">
          <a:xfrm>
            <a:off x="3439024" y="3015666"/>
            <a:ext cx="323092" cy="323092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13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Styrelsens uppdrag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Allt flyter smidigt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Flygbladen är på plats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Stämningen är god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Informationen är tydlig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073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Tre dagar</a:t>
            </a:r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Lite som ett styrelsemöte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Storgrupp – korta frågor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Försiktig med sociala media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890824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Styrelsens uppdrag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Förberedda möten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Rätt diskussion på rätt plats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Genomtänkta förslag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Ser till att besluten genomförs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9853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Styrelsens uppdrag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Tydlig idé om riktningen</a:t>
            </a:r>
            <a:endParaRPr lang="sv-SE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Vägval för orten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Tiden till valet 2018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Vänsterpartiets roll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Internfeminism</a:t>
            </a:r>
            <a:endParaRPr lang="sv-SE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836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Styrelsens uppdrag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Lätt </a:t>
            </a:r>
            <a:r>
              <a:rPr lang="sv-SE" dirty="0">
                <a:latin typeface="Arial Black" panose="020B0A04020102020204" pitchFamily="34" charset="0"/>
                <a:cs typeface="Times New Roman" panose="02020603050405020304" pitchFamily="18" charset="0"/>
              </a:rPr>
              <a:t>att dra sitt strå till </a:t>
            </a: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stacken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>
                <a:latin typeface="Arial Black" panose="020B0A04020102020204" pitchFamily="34" charset="0"/>
                <a:cs typeface="Times New Roman" panose="02020603050405020304" pitchFamily="18" charset="0"/>
              </a:rPr>
              <a:t>Styrelsen som </a:t>
            </a: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arbetshäst?</a:t>
            </a:r>
            <a:endParaRPr lang="sv-SE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Fråga gärna!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Fler som kan ta ansvar</a:t>
            </a:r>
            <a:endParaRPr lang="sv-SE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315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Styrelsens uppdrag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§42:	 …leder och utvecklar</a:t>
            </a:r>
            <a:b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	 partiföreningens verksamhet </a:t>
            </a:r>
            <a:b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	 politiskt och organisatoriskt</a:t>
            </a:r>
            <a:endParaRPr lang="sv-SE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Föreningen uppskattar </a:t>
            </a:r>
            <a:b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en god ledning!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066201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Styrelsens uppdrag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Tre små tips om ledarskap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Bygger med det vi har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Möjligheter fungerar </a:t>
            </a:r>
            <a:b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bättre än plikter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>
                <a:latin typeface="Arial Black" panose="020B0A04020102020204" pitchFamily="34" charset="0"/>
                <a:cs typeface="Times New Roman" panose="02020603050405020304" pitchFamily="18" charset="0"/>
              </a:rPr>
              <a:t>Synliggör framgångarna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371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Strategi för föreningen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Politiska strategin lägger grunden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Var avgörs frågorna?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Vilka ska vi tala med?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Vilken sorts arbete behövs?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344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Strategi för föreningen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335585" y="2225676"/>
            <a:ext cx="7488832" cy="76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Gå igenom resurserna</a:t>
            </a:r>
            <a:r>
              <a:rPr lang="sv-SE" dirty="0">
                <a:latin typeface="Arial Black" panose="020B0A04020102020204" pitchFamily="34" charset="0"/>
                <a:cs typeface="Times New Roman" panose="02020603050405020304" pitchFamily="18" charset="0"/>
              </a:rPr>
              <a:t>!</a:t>
            </a:r>
            <a:endParaRPr lang="sv-SE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llips 4"/>
          <p:cNvSpPr/>
          <p:nvPr/>
        </p:nvSpPr>
        <p:spPr bwMode="auto">
          <a:xfrm>
            <a:off x="4032533" y="3946176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Ellips 5"/>
          <p:cNvSpPr/>
          <p:nvPr/>
        </p:nvSpPr>
        <p:spPr bwMode="auto">
          <a:xfrm>
            <a:off x="4109755" y="4526160"/>
            <a:ext cx="654708" cy="65470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Ellips 6"/>
          <p:cNvSpPr/>
          <p:nvPr/>
        </p:nvSpPr>
        <p:spPr bwMode="auto">
          <a:xfrm>
            <a:off x="5256669" y="4074331"/>
            <a:ext cx="576064" cy="576064"/>
          </a:xfrm>
          <a:prstGeom prst="ellipse">
            <a:avLst/>
          </a:prstGeom>
          <a:solidFill>
            <a:srgbClr val="BC581A"/>
          </a:solidFill>
          <a:ln w="38100" cap="flat" cmpd="sng" algn="ctr">
            <a:solidFill>
              <a:srgbClr val="5B2B0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Ellips 7"/>
          <p:cNvSpPr/>
          <p:nvPr/>
        </p:nvSpPr>
        <p:spPr bwMode="auto">
          <a:xfrm>
            <a:off x="4875784" y="4650395"/>
            <a:ext cx="432048" cy="432048"/>
          </a:xfrm>
          <a:prstGeom prst="ellipse">
            <a:avLst/>
          </a:prstGeom>
          <a:solidFill>
            <a:srgbClr val="BC581A"/>
          </a:solidFill>
          <a:ln w="38100" cap="flat" cmpd="sng" algn="ctr">
            <a:solidFill>
              <a:srgbClr val="5B2B0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Ellips 8"/>
          <p:cNvSpPr/>
          <p:nvPr/>
        </p:nvSpPr>
        <p:spPr bwMode="auto">
          <a:xfrm>
            <a:off x="4109755" y="5328804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Ellips 9"/>
          <p:cNvSpPr/>
          <p:nvPr/>
        </p:nvSpPr>
        <p:spPr bwMode="auto">
          <a:xfrm>
            <a:off x="5976749" y="3962218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Ellips 10"/>
          <p:cNvSpPr/>
          <p:nvPr/>
        </p:nvSpPr>
        <p:spPr bwMode="auto">
          <a:xfrm>
            <a:off x="4632651" y="5196333"/>
            <a:ext cx="329522" cy="329522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Ellips 11"/>
          <p:cNvSpPr/>
          <p:nvPr/>
        </p:nvSpPr>
        <p:spPr bwMode="auto">
          <a:xfrm>
            <a:off x="4605007" y="4003049"/>
            <a:ext cx="507646" cy="507646"/>
          </a:xfrm>
          <a:prstGeom prst="ellipse">
            <a:avLst/>
          </a:prstGeom>
          <a:solidFill>
            <a:srgbClr val="BC581A"/>
          </a:solidFill>
          <a:ln w="38100" cap="flat" cmpd="sng" algn="ctr">
            <a:solidFill>
              <a:srgbClr val="5B2B0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Ellips 12"/>
          <p:cNvSpPr/>
          <p:nvPr/>
        </p:nvSpPr>
        <p:spPr bwMode="auto">
          <a:xfrm>
            <a:off x="5652713" y="4650395"/>
            <a:ext cx="360040" cy="360040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Ellips 13"/>
          <p:cNvSpPr/>
          <p:nvPr/>
        </p:nvSpPr>
        <p:spPr bwMode="auto">
          <a:xfrm>
            <a:off x="5904650" y="5202545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Ellips 14"/>
          <p:cNvSpPr/>
          <p:nvPr/>
        </p:nvSpPr>
        <p:spPr bwMode="auto">
          <a:xfrm>
            <a:off x="5157854" y="5082443"/>
            <a:ext cx="576064" cy="576064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Ellips 15"/>
          <p:cNvSpPr/>
          <p:nvPr/>
        </p:nvSpPr>
        <p:spPr bwMode="auto">
          <a:xfrm>
            <a:off x="5080000" y="3521968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Ellips 16"/>
          <p:cNvSpPr/>
          <p:nvPr/>
        </p:nvSpPr>
        <p:spPr bwMode="auto">
          <a:xfrm>
            <a:off x="5112653" y="5786811"/>
            <a:ext cx="432048" cy="432048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Ellips 17"/>
          <p:cNvSpPr/>
          <p:nvPr/>
        </p:nvSpPr>
        <p:spPr bwMode="auto">
          <a:xfrm>
            <a:off x="6177614" y="4510695"/>
            <a:ext cx="564241" cy="564241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Ellips 18"/>
          <p:cNvSpPr/>
          <p:nvPr/>
        </p:nvSpPr>
        <p:spPr bwMode="auto">
          <a:xfrm>
            <a:off x="5724630" y="5746706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Ellips 19"/>
          <p:cNvSpPr/>
          <p:nvPr/>
        </p:nvSpPr>
        <p:spPr bwMode="auto">
          <a:xfrm>
            <a:off x="4572684" y="5697227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Ellips 20"/>
          <p:cNvSpPr/>
          <p:nvPr/>
        </p:nvSpPr>
        <p:spPr bwMode="auto">
          <a:xfrm>
            <a:off x="5698954" y="3422158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" name="Ellips 21"/>
          <p:cNvSpPr/>
          <p:nvPr/>
        </p:nvSpPr>
        <p:spPr bwMode="auto">
          <a:xfrm>
            <a:off x="4446487" y="3420247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Ellips 22"/>
          <p:cNvSpPr/>
          <p:nvPr/>
        </p:nvSpPr>
        <p:spPr bwMode="auto">
          <a:xfrm>
            <a:off x="3540327" y="4256872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" name="Ellips 23"/>
          <p:cNvSpPr/>
          <p:nvPr/>
        </p:nvSpPr>
        <p:spPr bwMode="auto">
          <a:xfrm>
            <a:off x="6458980" y="3737992"/>
            <a:ext cx="360040" cy="360040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Ellips 24"/>
          <p:cNvSpPr/>
          <p:nvPr/>
        </p:nvSpPr>
        <p:spPr bwMode="auto">
          <a:xfrm>
            <a:off x="3397254" y="4757004"/>
            <a:ext cx="423863" cy="423863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6" name="Ellips 25"/>
          <p:cNvSpPr/>
          <p:nvPr/>
        </p:nvSpPr>
        <p:spPr bwMode="auto">
          <a:xfrm>
            <a:off x="3678599" y="5271150"/>
            <a:ext cx="323092" cy="323092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Ellips 26"/>
          <p:cNvSpPr/>
          <p:nvPr/>
        </p:nvSpPr>
        <p:spPr bwMode="auto">
          <a:xfrm>
            <a:off x="6452713" y="5432696"/>
            <a:ext cx="423863" cy="423863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8" name="Ellips 27"/>
          <p:cNvSpPr/>
          <p:nvPr/>
        </p:nvSpPr>
        <p:spPr bwMode="auto">
          <a:xfrm>
            <a:off x="3759709" y="3511882"/>
            <a:ext cx="323092" cy="323092"/>
          </a:xfrm>
          <a:prstGeom prst="ellipse">
            <a:avLst/>
          </a:prstGeom>
          <a:pattFill prst="ltUpDiag">
            <a:fgClr>
              <a:srgbClr val="FFC000"/>
            </a:fgClr>
            <a:bgClr>
              <a:schemeClr val="bg1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080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Strategi för föreningen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Sätt låga mål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Gör det bra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Fira framgångarna</a:t>
            </a:r>
          </a:p>
        </p:txBody>
      </p:sp>
    </p:spTree>
    <p:extLst>
      <p:ext uri="{BB962C8B-B14F-4D97-AF65-F5344CB8AC3E}">
        <p14:creationId xmlns:p14="http://schemas.microsoft.com/office/powerpoint/2010/main" val="2627984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Strategi för föreningen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Prioritera utifrån målen!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Ifrågasätt gamla måsten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Väg nya initiativ mot ursprungliga planen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Använd verksamhetsplan och kalendarium</a:t>
            </a:r>
          </a:p>
        </p:txBody>
      </p:sp>
    </p:spTree>
    <p:extLst>
      <p:ext uri="{BB962C8B-B14F-4D97-AF65-F5344CB8AC3E}">
        <p14:creationId xmlns:p14="http://schemas.microsoft.com/office/powerpoint/2010/main" val="32770990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Strategi för föreningen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Steg för steg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Vilka kunskaper behövs?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Vilka nätverk behöver byggas?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I vilken ända börjar vi debatten?</a:t>
            </a:r>
          </a:p>
        </p:txBody>
      </p:sp>
    </p:spTree>
    <p:extLst>
      <p:ext uri="{BB962C8B-B14F-4D97-AF65-F5344CB8AC3E}">
        <p14:creationId xmlns:p14="http://schemas.microsoft.com/office/powerpoint/2010/main" val="2008605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Förra gången</a:t>
            </a:r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Varför Vänsterpartiet</a:t>
            </a:r>
          </a:p>
          <a:p>
            <a:pPr marL="514350" indent="-51435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Hur vi uppfattas</a:t>
            </a:r>
          </a:p>
          <a:p>
            <a:pPr marL="514350" indent="-51435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Föreningens politiska strategi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274084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Strategi för föreningen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Organisera er för uppgiften!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Partiföreningen utformar </a:t>
            </a:r>
            <a:r>
              <a:rPr lang="sv-SE" dirty="0">
                <a:latin typeface="Arial Black" panose="020B0A04020102020204" pitchFamily="34" charset="0"/>
                <a:cs typeface="Times New Roman" panose="02020603050405020304" pitchFamily="18" charset="0"/>
              </a:rPr>
              <a:t>själv sin organisation </a:t>
            </a: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och </a:t>
            </a:r>
            <a:r>
              <a:rPr lang="sv-SE" dirty="0">
                <a:latin typeface="Arial Black" panose="020B0A04020102020204" pitchFamily="34" charset="0"/>
                <a:cs typeface="Times New Roman" panose="02020603050405020304" pitchFamily="18" charset="0"/>
              </a:rPr>
              <a:t>sitt arbetssätt </a:t>
            </a:r>
            <a:r>
              <a:rPr lang="sv-SE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… (§ 30)</a:t>
            </a:r>
          </a:p>
        </p:txBody>
      </p:sp>
    </p:spTree>
    <p:extLst>
      <p:ext uri="{BB962C8B-B14F-4D97-AF65-F5344CB8AC3E}">
        <p14:creationId xmlns:p14="http://schemas.microsoft.com/office/powerpoint/2010/main" val="42570650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Diskussioner i styrelserna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3017912"/>
            <a:ext cx="7850187" cy="377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Strategiskt leda föreningen</a:t>
            </a:r>
            <a:b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 – diskutera tillsammans! </a:t>
            </a:r>
          </a:p>
        </p:txBody>
      </p:sp>
    </p:spTree>
    <p:extLst>
      <p:ext uri="{BB962C8B-B14F-4D97-AF65-F5344CB8AC3E}">
        <p14:creationId xmlns:p14="http://schemas.microsoft.com/office/powerpoint/2010/main" val="350297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ör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4616" y="-726504"/>
            <a:ext cx="11089232" cy="11089232"/>
          </a:xfrm>
          <a:prstGeom prst="rect">
            <a:avLst/>
          </a:prstGeom>
        </p:spPr>
      </p:pic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latin typeface="Arial Black" panose="020B0A04020102020204" pitchFamily="34" charset="0"/>
              </a:rPr>
              <a:t>Lunch &amp; diskussion</a:t>
            </a:r>
          </a:p>
        </p:txBody>
      </p:sp>
    </p:spTree>
    <p:extLst>
      <p:ext uri="{BB962C8B-B14F-4D97-AF65-F5344CB8AC3E}">
        <p14:creationId xmlns:p14="http://schemas.microsoft.com/office/powerpoint/2010/main" val="3087231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/>
          </p:cNvSpPr>
          <p:nvPr/>
        </p:nvSpPr>
        <p:spPr bwMode="auto">
          <a:xfrm>
            <a:off x="447674" y="0"/>
            <a:ext cx="924083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>
              <a:lnSpc>
                <a:spcPct val="70000"/>
              </a:lnSpc>
            </a:pPr>
            <a:endParaRPr lang="en-US" sz="5000" dirty="0">
              <a:solidFill>
                <a:srgbClr val="CC0920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sz="4800" dirty="0" err="1" smtClean="0">
                <a:solidFill>
                  <a:schemeClr val="tx1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Förtroendekultur</a:t>
            </a:r>
            <a:endParaRPr lang="en-US" sz="4800" dirty="0">
              <a:solidFill>
                <a:schemeClr val="tx1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  <a:p>
            <a:pPr eaLnBrk="1" hangingPunct="1">
              <a:lnSpc>
                <a:spcPct val="70000"/>
              </a:lnSpc>
            </a:pPr>
            <a:endParaRPr lang="en-US" sz="5000" dirty="0">
              <a:solidFill>
                <a:srgbClr val="CC0920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</p:txBody>
      </p:sp>
      <p:sp>
        <p:nvSpPr>
          <p:cNvPr id="4100" name="Rectangle 3"/>
          <p:cNvSpPr>
            <a:spLocks/>
          </p:cNvSpPr>
          <p:nvPr/>
        </p:nvSpPr>
        <p:spPr bwMode="auto">
          <a:xfrm>
            <a:off x="7096125" y="4746625"/>
            <a:ext cx="82804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>
              <a:lnSpc>
                <a:spcPct val="70000"/>
              </a:lnSpc>
            </a:pPr>
            <a:endParaRPr lang="sv-SE" sz="4000">
              <a:solidFill>
                <a:schemeClr val="bg1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" t="11350" r="388" b="33793"/>
          <a:stretch/>
        </p:blipFill>
        <p:spPr>
          <a:xfrm>
            <a:off x="0" y="1649760"/>
            <a:ext cx="1015312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2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Bygga förtroendekultur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För nya medlemmar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För alla i föreningen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För hela Vänsterpartiet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616546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Du är varmt välkommen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Skulle 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jag passa in i Vänsterpartiet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Är det ett minfält?</a:t>
            </a:r>
          </a:p>
        </p:txBody>
      </p:sp>
    </p:spTree>
    <p:extLst>
      <p:ext uri="{BB962C8B-B14F-4D97-AF65-F5344CB8AC3E}">
        <p14:creationId xmlns:p14="http://schemas.microsoft.com/office/powerpoint/2010/main" val="723544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>
                <a:solidFill>
                  <a:srgbClr val="DA291C"/>
                </a:solidFill>
                <a:latin typeface="Arial Black" panose="020B0A04020102020204" pitchFamily="34" charset="0"/>
              </a:rPr>
              <a:t>Du är varmt välkommen</a:t>
            </a:r>
            <a:endParaRPr lang="sv-SE" sz="4800" dirty="0" smtClean="0">
              <a:solidFill>
                <a:srgbClr val="DA291C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Vi 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är från alla möjliga håll i 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samhället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Vi samlas 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kring ett politiskt 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projekt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893682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>
                <a:solidFill>
                  <a:srgbClr val="DA291C"/>
                </a:solidFill>
                <a:latin typeface="Arial Black" panose="020B0A04020102020204" pitchFamily="34" charset="0"/>
              </a:rPr>
              <a:t>Du är varmt välkommen</a:t>
            </a:r>
            <a:endParaRPr lang="sv-SE" sz="4800" dirty="0" smtClean="0">
              <a:solidFill>
                <a:srgbClr val="DA291C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En stark partiförening 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ä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 bred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olika erfarenheter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olika 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vardag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skilda åsikter</a:t>
            </a:r>
          </a:p>
        </p:txBody>
      </p:sp>
    </p:spTree>
    <p:extLst>
      <p:ext uri="{BB962C8B-B14F-4D97-AF65-F5344CB8AC3E}">
        <p14:creationId xmlns:p14="http://schemas.microsoft.com/office/powerpoint/2010/main" val="33921245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Bygga förtroendekultur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Många människor – ett parti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Förtroendefullt samarbete </a:t>
            </a:r>
            <a:b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över lång tid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170977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Bygga förtroendekultur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Utgångspunkter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Vi gör alla vad vi kan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Vi vill ärligt partiets bästa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92242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Upplägget idag</a:t>
            </a:r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 bwMode="auto">
          <a:xfrm>
            <a:off x="1766888" y="2225674"/>
            <a:ext cx="7850187" cy="496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1. Lokal strategisk ledning</a:t>
            </a:r>
          </a:p>
          <a:p>
            <a:pPr marL="1143000" lvl="2" indent="-457200"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Föredrag 			40 min</a:t>
            </a:r>
          </a:p>
          <a:p>
            <a:pPr marL="1143000" lvl="2" indent="-457200"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Styrelserna		30 min</a:t>
            </a:r>
          </a:p>
          <a:p>
            <a:pPr marL="1143000" lvl="2" indent="-457200"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Föredrag			20 min</a:t>
            </a:r>
          </a:p>
          <a:p>
            <a:pPr marL="1143000" lvl="2" indent="-457200"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Lunch 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	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			60 min</a:t>
            </a:r>
          </a:p>
          <a:p>
            <a:pPr marL="1143000" lvl="2" indent="-457200"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Styrelserna		30 min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404101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Bygga förtroendekultur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Utgångspunkter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Respekt för olika åsikter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Respekt för majoritetsbeslut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43821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Bygga förtroendekultur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Styrelsens sociala roll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Sätta ord på stämningen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Se till att alla hittar en roll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Tacka för arbetet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133550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Bygga förtroendekultur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Ta de stora frågorna tillsammans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I hela föreningens knä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Tydliga förslag om riktningen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Lösa och skarpa diskussioner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907294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Goda diskussioner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Öppenhet för förändring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Lyssna ödmjukt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Använd de verkliga 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argumenten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6374626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Goda diskussioner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Klart och generöst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Försök 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hitta synteser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Håll proportionerna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443391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Bygga förtroendekultur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Kommunala gruppen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Strategin i föreningens knä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Medveten rollfördelning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204094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Bygga förtroendekultur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8209656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Misstroende som ”kritik av makten”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Svårt att genomföra fattade beslut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Svårt att fullfölja uppdrag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Hård stämning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6072771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Att hantera konflikter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Vanlig oenighet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När verksamheten inte flyter smidigt 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587036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Att förebygga konflikter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6"/>
            <a:ext cx="7850187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Legitima beslutsprocesser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Väl förberett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Klar mötesordförande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Respekt för fattade beslut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7463327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Att förebygga konflikter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9" y="6186264"/>
            <a:ext cx="6625480" cy="74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Stärk internfeminismen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80" y="1865784"/>
            <a:ext cx="3700839" cy="40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831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Upplägget idag</a:t>
            </a:r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 bwMode="auto">
          <a:xfrm>
            <a:off x="1766888" y="2225674"/>
            <a:ext cx="7850187" cy="496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2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. Förtroendekultur</a:t>
            </a:r>
          </a:p>
          <a:p>
            <a:pPr marL="1143000" lvl="2" indent="-457200"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Föredrag 			40 min</a:t>
            </a:r>
          </a:p>
          <a:p>
            <a:pPr marL="1143000" lvl="2" indent="-457200"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Fika &amp; styrelserna	30 min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454588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Att hantera mindre konflikter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729880"/>
            <a:ext cx="7850187" cy="406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Var schyssta!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Var lite extra noga med det formella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Sätt igång bra arbete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9652039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Att hantera mindre konflikter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729880"/>
            <a:ext cx="7850187" cy="406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Bryta mönstret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Mandat att skydda mötet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Avrunda i tid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099931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>
                <a:solidFill>
                  <a:srgbClr val="DA291C"/>
                </a:solidFill>
                <a:latin typeface="Arial Black" panose="020B0A04020102020204" pitchFamily="34" charset="0"/>
              </a:rPr>
              <a:t>Att hantera </a:t>
            </a:r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mindre </a:t>
            </a:r>
            <a:r>
              <a:rPr lang="sv-SE" sz="4800" dirty="0">
                <a:solidFill>
                  <a:srgbClr val="DA291C"/>
                </a:solidFill>
                <a:latin typeface="Arial Black" panose="020B0A04020102020204" pitchFamily="34" charset="0"/>
              </a:rPr>
              <a:t>konflikter</a:t>
            </a:r>
            <a:endParaRPr lang="sv-SE" sz="4800" dirty="0" smtClean="0">
              <a:solidFill>
                <a:srgbClr val="DA291C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945904"/>
            <a:ext cx="7850187" cy="384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Värderingskonflikter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Diskutera på rätt plats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Dra inte för snabba slutsatser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Hitta gemensam förståelse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3509125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>
                <a:solidFill>
                  <a:srgbClr val="DA291C"/>
                </a:solidFill>
                <a:latin typeface="Arial Black" panose="020B0A04020102020204" pitchFamily="34" charset="0"/>
              </a:rPr>
              <a:t>Att hantera </a:t>
            </a:r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mindre </a:t>
            </a:r>
            <a:r>
              <a:rPr lang="sv-SE" sz="4800" dirty="0">
                <a:solidFill>
                  <a:srgbClr val="DA291C"/>
                </a:solidFill>
                <a:latin typeface="Arial Black" panose="020B0A04020102020204" pitchFamily="34" charset="0"/>
              </a:rPr>
              <a:t>konflikter</a:t>
            </a:r>
            <a:endParaRPr lang="sv-SE" sz="4800" dirty="0" smtClean="0">
              <a:solidFill>
                <a:srgbClr val="DA291C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945904"/>
            <a:ext cx="7850187" cy="384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Kommer föreningen inte vidare?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Distriktet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Partirådgivningen</a:t>
            </a:r>
            <a:b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sv-SE" sz="2200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(partiradgivningen@vansterpartiet.se) </a:t>
            </a:r>
            <a:endParaRPr lang="sv-SE" sz="22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799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>
                <a:solidFill>
                  <a:srgbClr val="DA291C"/>
                </a:solidFill>
                <a:latin typeface="Arial Black" panose="020B0A04020102020204" pitchFamily="34" charset="0"/>
              </a:rPr>
              <a:t>Att hantera </a:t>
            </a:r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större </a:t>
            </a:r>
            <a:r>
              <a:rPr lang="sv-SE" sz="4800" dirty="0">
                <a:solidFill>
                  <a:srgbClr val="DA291C"/>
                </a:solidFill>
                <a:latin typeface="Arial Black" panose="020B0A04020102020204" pitchFamily="34" charset="0"/>
              </a:rPr>
              <a:t>konflikter</a:t>
            </a:r>
            <a:endParaRPr lang="sv-SE" sz="4800" dirty="0" smtClean="0">
              <a:solidFill>
                <a:srgbClr val="DA291C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945904"/>
            <a:ext cx="7850187" cy="384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Centrala rutiner som fungerar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Bra att känna till dem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Styrelsens 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roll: stötta bra former</a:t>
            </a: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909644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>
                <a:solidFill>
                  <a:srgbClr val="DA291C"/>
                </a:solidFill>
                <a:latin typeface="Arial Black" panose="020B0A04020102020204" pitchFamily="34" charset="0"/>
              </a:rPr>
              <a:t>Att hantera </a:t>
            </a:r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större </a:t>
            </a:r>
            <a:r>
              <a:rPr lang="sv-SE" sz="4800" dirty="0">
                <a:solidFill>
                  <a:srgbClr val="DA291C"/>
                </a:solidFill>
                <a:latin typeface="Arial Black" panose="020B0A04020102020204" pitchFamily="34" charset="0"/>
              </a:rPr>
              <a:t>konflikter</a:t>
            </a:r>
            <a:endParaRPr lang="sv-SE" sz="4800" dirty="0" smtClean="0">
              <a:solidFill>
                <a:srgbClr val="DA291C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945904"/>
            <a:ext cx="7850187" cy="384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Fokuserar på verksamheten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Fokuserar på framtiden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Belönar inte bråkande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8481240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>
                <a:solidFill>
                  <a:srgbClr val="DA291C"/>
                </a:solidFill>
                <a:latin typeface="Arial Black" panose="020B0A04020102020204" pitchFamily="34" charset="0"/>
              </a:rPr>
              <a:t>Att hantera </a:t>
            </a:r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större </a:t>
            </a:r>
            <a:r>
              <a:rPr lang="sv-SE" sz="4800" dirty="0">
                <a:solidFill>
                  <a:srgbClr val="DA291C"/>
                </a:solidFill>
                <a:latin typeface="Arial Black" panose="020B0A04020102020204" pitchFamily="34" charset="0"/>
              </a:rPr>
              <a:t>konflikter</a:t>
            </a:r>
            <a:endParaRPr lang="sv-SE" sz="4800" dirty="0" smtClean="0">
              <a:solidFill>
                <a:srgbClr val="DA291C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945904"/>
            <a:ext cx="7850187" cy="384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Interna 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konflikter internt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Utgår från vår organisation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Har med feministiska analyser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2107769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Diskussioner i styrelserna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3017912"/>
            <a:ext cx="7850187" cy="377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Tillbaka till förtroendekulturen!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Fyra frågor i deltagarhäftet</a:t>
            </a:r>
            <a:b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 – diskutera tillsammans </a:t>
            </a:r>
          </a:p>
        </p:txBody>
      </p:sp>
    </p:spTree>
    <p:extLst>
      <p:ext uri="{BB962C8B-B14F-4D97-AF65-F5344CB8AC3E}">
        <p14:creationId xmlns:p14="http://schemas.microsoft.com/office/powerpoint/2010/main" val="1998923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k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64" y="-510480"/>
            <a:ext cx="9649072" cy="9649072"/>
          </a:xfrm>
          <a:prstGeom prst="rect">
            <a:avLst/>
          </a:prstGeom>
        </p:spPr>
      </p:pic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latin typeface="Arial Black" panose="020B0A04020102020204" pitchFamily="34" charset="0"/>
              </a:rPr>
              <a:t>Fika &amp; diskussion</a:t>
            </a:r>
          </a:p>
        </p:txBody>
      </p:sp>
    </p:spTree>
    <p:extLst>
      <p:ext uri="{BB962C8B-B14F-4D97-AF65-F5344CB8AC3E}">
        <p14:creationId xmlns:p14="http://schemas.microsoft.com/office/powerpoint/2010/main" val="1612182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t="22407" r="-321" b="24243"/>
          <a:stretch/>
        </p:blipFill>
        <p:spPr bwMode="auto">
          <a:xfrm>
            <a:off x="-104576" y="2149545"/>
            <a:ext cx="1036320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/>
          </p:cNvSpPr>
          <p:nvPr/>
        </p:nvSpPr>
        <p:spPr bwMode="auto">
          <a:xfrm>
            <a:off x="447674" y="0"/>
            <a:ext cx="924083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>
              <a:lnSpc>
                <a:spcPct val="70000"/>
              </a:lnSpc>
            </a:pPr>
            <a:endParaRPr lang="en-US" sz="5000" dirty="0">
              <a:solidFill>
                <a:srgbClr val="CC0920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sz="4800" dirty="0" err="1" smtClean="0">
                <a:solidFill>
                  <a:schemeClr val="tx1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Vårda</a:t>
            </a:r>
            <a:r>
              <a:rPr lang="en-US" sz="4800" dirty="0" smtClean="0">
                <a:solidFill>
                  <a:schemeClr val="tx1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, </a:t>
            </a:r>
            <a:r>
              <a:rPr lang="en-US" sz="4800" dirty="0" err="1" smtClean="0">
                <a:solidFill>
                  <a:schemeClr val="tx1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välkomna</a:t>
            </a:r>
            <a:r>
              <a:rPr lang="en-US" sz="4800" dirty="0" smtClean="0">
                <a:solidFill>
                  <a:schemeClr val="tx1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, </a:t>
            </a:r>
            <a:r>
              <a:rPr lang="en-US" sz="4800" dirty="0" err="1" smtClean="0">
                <a:solidFill>
                  <a:schemeClr val="tx1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värva</a:t>
            </a:r>
            <a:endParaRPr lang="en-US" sz="4800" dirty="0">
              <a:solidFill>
                <a:schemeClr val="tx1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  <a:p>
            <a:pPr eaLnBrk="1" hangingPunct="1">
              <a:lnSpc>
                <a:spcPct val="70000"/>
              </a:lnSpc>
            </a:pPr>
            <a:endParaRPr lang="en-US" sz="5000" dirty="0">
              <a:solidFill>
                <a:srgbClr val="CC0920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 bwMode="auto">
          <a:xfrm>
            <a:off x="1766888" y="5754216"/>
            <a:ext cx="7850187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0" indent="0" algn="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 algn="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 algn="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166770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Upplägget idag</a:t>
            </a:r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 bwMode="auto">
          <a:xfrm>
            <a:off x="1766888" y="2225674"/>
            <a:ext cx="7850187" cy="496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3. Vårda, välkomna, värva</a:t>
            </a:r>
          </a:p>
          <a:p>
            <a:pPr marL="1143000" lvl="2" indent="-457200"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Föredrag 			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3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0 min</a:t>
            </a:r>
          </a:p>
          <a:p>
            <a:pPr marL="1143000" lvl="2" indent="-457200"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S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tyrelserna		30 min</a:t>
            </a:r>
          </a:p>
          <a:p>
            <a:pPr marL="1143000" lvl="2" indent="-457200"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Föredrag			20 min</a:t>
            </a:r>
          </a:p>
          <a:p>
            <a:pPr marL="685800" lvl="2" indent="0"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0" lvl="2" indent="0"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Slut för dagen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812113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Våra steg i arbetet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Analysera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Vårda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Välkomna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Värva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Utvärdera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005771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Analysera möjligheterna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Vilka medlemmar har v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i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Aktiva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Kön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Ålder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030722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Analysera möjligheterna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Vad brukar vi göra?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Aktiviteter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Tid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Plats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2191123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Vårda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Alla möten ska vara </a:t>
            </a:r>
            <a:b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ett bra första möte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Använd arrangemangsmanualen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OK, inte årsmötet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OK, inte kommunala gruppen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972134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Vårda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Känsla av samhörighet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9614749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Vårda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Rätt person på rätt plats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Alla är olika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Lägg upp verksamheten </a:t>
            </a:r>
            <a:b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efter människorna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Ingen kan göra allt 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/>
            </a:r>
            <a:b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– alla 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kan göra 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något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402289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Välkomna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Du är varmt välkommen!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§ 2. 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Var 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och en som vill verka för 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Vänsterpartiets 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politik kan bli 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medlem</a:t>
            </a: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.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535794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Välkomna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Budskapet till en ny medlem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Vi är glada att du vill vara med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Det ger mycket att vara aktiv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Vi vill gärna att du ska hitta en bra roll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216713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Välkomna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Den första kontakten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Välkomstbrev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Ring och kolla läget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Föreslå en fika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1436493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Välkomna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Rutiner för att prata med nya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Styrelsen?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Särskild grupp?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Medlemsansvarig?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Koll på medlemsregistret gör stor skillnad!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673502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/>
          </p:cNvSpPr>
          <p:nvPr/>
        </p:nvSpPr>
        <p:spPr bwMode="auto">
          <a:xfrm>
            <a:off x="447674" y="0"/>
            <a:ext cx="924083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>
              <a:lnSpc>
                <a:spcPct val="70000"/>
              </a:lnSpc>
            </a:pPr>
            <a:endParaRPr lang="en-US" sz="5000" dirty="0" smtClean="0">
              <a:solidFill>
                <a:srgbClr val="CC0920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  <a:ea typeface="+mj-ea"/>
                <a:cs typeface="+mj-cs"/>
              </a:rPr>
              <a:t>Lokal strategisk ledning</a:t>
            </a:r>
            <a:endParaRPr lang="en-US" sz="4800" dirty="0">
              <a:solidFill>
                <a:srgbClr val="CC0920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</p:txBody>
      </p:sp>
      <p:sp>
        <p:nvSpPr>
          <p:cNvPr id="4100" name="Rectangle 3"/>
          <p:cNvSpPr>
            <a:spLocks/>
          </p:cNvSpPr>
          <p:nvPr/>
        </p:nvSpPr>
        <p:spPr bwMode="auto">
          <a:xfrm>
            <a:off x="7096125" y="4746625"/>
            <a:ext cx="82804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>
              <a:lnSpc>
                <a:spcPct val="70000"/>
              </a:lnSpc>
            </a:pPr>
            <a:endParaRPr lang="sv-SE" sz="4000">
              <a:solidFill>
                <a:schemeClr val="bg1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552948" y="4958560"/>
            <a:ext cx="2573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chemeClr val="bg1"/>
                </a:solidFill>
              </a:rPr>
              <a:t>[Annan bild]</a:t>
            </a:r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t="21739" r="-321" b="28167"/>
          <a:stretch/>
        </p:blipFill>
        <p:spPr>
          <a:xfrm>
            <a:off x="-87122" y="1937792"/>
            <a:ext cx="1035169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09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Välkomna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/>
          <a:srcRect l="24340"/>
          <a:stretch/>
        </p:blipFill>
        <p:spPr>
          <a:xfrm>
            <a:off x="1839640" y="1793776"/>
            <a:ext cx="7200800" cy="13547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646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Diskussion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Använd krysslistan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Vad gör ni idag?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Vad är ett bra nästa steg?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494458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skuss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82488"/>
            <a:ext cx="10657184" cy="10657184"/>
          </a:xfrm>
          <a:prstGeom prst="rect">
            <a:avLst/>
          </a:prstGeom>
        </p:spPr>
      </p:pic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latin typeface="Arial Black" panose="020B0A04020102020204" pitchFamily="34" charset="0"/>
              </a:rPr>
              <a:t>Diskussion</a:t>
            </a:r>
          </a:p>
        </p:txBody>
      </p:sp>
    </p:spTree>
    <p:extLst>
      <p:ext uri="{BB962C8B-B14F-4D97-AF65-F5344CB8AC3E}">
        <p14:creationId xmlns:p14="http://schemas.microsoft.com/office/powerpoint/2010/main" val="1381363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Värva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Varför vill vi bli fler?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Fler resurser, nya kunskaper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Flera projekt samtidigt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Förändra samhället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6633116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Värva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Riktad värvning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>
                <a:solidFill>
                  <a:srgbClr val="000000"/>
                </a:solidFill>
                <a:latin typeface="Arial Black" panose="020B0A04020102020204" pitchFamily="34" charset="0"/>
              </a:rPr>
              <a:t>Där vi har </a:t>
            </a: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väljare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De som saknas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Till en verksamhet</a:t>
            </a: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138885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8" r="-279" b="18749"/>
          <a:stretch/>
        </p:blipFill>
        <p:spPr>
          <a:xfrm>
            <a:off x="1" y="2081808"/>
            <a:ext cx="10192567" cy="3960440"/>
          </a:xfrm>
          <a:prstGeom prst="rect">
            <a:avLst/>
          </a:prstGeom>
        </p:spPr>
      </p:pic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Värva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-1" y="2441848"/>
            <a:ext cx="1015999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Ställ frågan!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4124197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Värva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Varför går folk med?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Delar värderingar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Rörelsen gör skillnad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366008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Värva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/>
          <a:srcRect l="24017"/>
          <a:stretch/>
        </p:blipFill>
        <p:spPr>
          <a:xfrm>
            <a:off x="1839640" y="1793776"/>
            <a:ext cx="7062372" cy="13241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2707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Utvärdera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Hur gick det i lördags?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Vad brukar funka?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Hur förändrades föreningen under året?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673690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>
                <a:solidFill>
                  <a:srgbClr val="DA291C"/>
                </a:solidFill>
                <a:latin typeface="Arial Black" panose="020B0A04020102020204" pitchFamily="34" charset="0"/>
              </a:rPr>
              <a:t>H</a:t>
            </a:r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andledningen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768" y="1865784"/>
            <a:ext cx="3817938" cy="539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1688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Vänsterns uppgifter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009800"/>
            <a:ext cx="7850187" cy="478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Vinna kamper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Lönen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Hyran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Biblioteket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479609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Fortsatta kursen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Träff 3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smtClean="0">
                <a:solidFill>
                  <a:srgbClr val="000000"/>
                </a:solidFill>
                <a:latin typeface="Arial Black" panose="020B0A04020102020204" pitchFamily="34" charset="0"/>
              </a:rPr>
              <a:t>Opinionsbildning</a:t>
            </a:r>
            <a:endParaRPr lang="sv-SE" b="1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Sociala medier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Planering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787022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solidFill>
                  <a:srgbClr val="DA291C"/>
                </a:solidFill>
                <a:latin typeface="Arial Black" panose="020B0A04020102020204" pitchFamily="34" charset="0"/>
              </a:rPr>
              <a:t>Uppgift till träff 3</a:t>
            </a: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 bwMode="auto">
          <a:xfrm>
            <a:off x="1766888" y="2225675"/>
            <a:ext cx="7850187" cy="45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985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10414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3843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7399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2082800" indent="-444500" algn="l" rtl="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Gill Sans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  <a:buNone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Styrelsemöte på två timmar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Följ upp dagens diskussioner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Fatta beslut där det går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sv-SE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Skicka till distriktet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466272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B_hund m r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151" y="0"/>
            <a:ext cx="5716249" cy="7620000"/>
          </a:xfrm>
          <a:prstGeom prst="rect">
            <a:avLst/>
          </a:prstGeom>
        </p:spPr>
      </p:pic>
      <p:sp>
        <p:nvSpPr>
          <p:cNvPr id="6146" name="Rubrik 1"/>
          <p:cNvSpPr>
            <a:spLocks noGrp="1"/>
          </p:cNvSpPr>
          <p:nvPr>
            <p:ph type="title"/>
          </p:nvPr>
        </p:nvSpPr>
        <p:spPr bwMode="auto">
          <a:xfrm>
            <a:off x="698500" y="754063"/>
            <a:ext cx="8763000" cy="14716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4800" dirty="0" smtClean="0">
                <a:latin typeface="Arial Black" panose="020B0A04020102020204" pitchFamily="34" charset="0"/>
              </a:rPr>
              <a:t>Tack för idag!</a:t>
            </a:r>
          </a:p>
        </p:txBody>
      </p:sp>
    </p:spTree>
    <p:extLst>
      <p:ext uri="{BB962C8B-B14F-4D97-AF65-F5344CB8AC3E}">
        <p14:creationId xmlns:p14="http://schemas.microsoft.com/office/powerpoint/2010/main" val="2980998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ro Vit">
  <a:themeElements>
    <a:clrScheme name="Intro Vi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ntro Vi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Intro V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8301</TotalTime>
  <Pages>0</Pages>
  <Words>1513</Words>
  <Characters>0</Characters>
  <Application>Microsoft Office PowerPoint</Application>
  <PresentationFormat>Anpassad</PresentationFormat>
  <Lines>0</Lines>
  <Paragraphs>669</Paragraphs>
  <Slides>92</Slides>
  <Notes>92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92</vt:i4>
      </vt:variant>
    </vt:vector>
  </HeadingPairs>
  <TitlesOfParts>
    <vt:vector size="99" baseType="lpstr">
      <vt:lpstr>Arial</vt:lpstr>
      <vt:lpstr>Arial Black</vt:lpstr>
      <vt:lpstr>Calibri</vt:lpstr>
      <vt:lpstr>Gill Sans</vt:lpstr>
      <vt:lpstr>Times New Roman</vt:lpstr>
      <vt:lpstr>ヒラギノ角ゴ ProN W3</vt:lpstr>
      <vt:lpstr>Intro Vit</vt:lpstr>
      <vt:lpstr>Välkomna till träff 2!</vt:lpstr>
      <vt:lpstr>Tre dagar</vt:lpstr>
      <vt:lpstr>Tre dagar</vt:lpstr>
      <vt:lpstr>Förra gången</vt:lpstr>
      <vt:lpstr>Upplägget idag</vt:lpstr>
      <vt:lpstr>Upplägget idag</vt:lpstr>
      <vt:lpstr>Upplägget idag</vt:lpstr>
      <vt:lpstr>PowerPoint-presentation</vt:lpstr>
      <vt:lpstr>Vänsterns uppgifter</vt:lpstr>
      <vt:lpstr>Vänsterns uppgifter</vt:lpstr>
      <vt:lpstr>Vänsterns uppgifter</vt:lpstr>
      <vt:lpstr>Vänsterns uppgifter</vt:lpstr>
      <vt:lpstr>Partiföreningens uppgift</vt:lpstr>
      <vt:lpstr>Partiföreningens uppgift</vt:lpstr>
      <vt:lpstr>Föreningens resurser</vt:lpstr>
      <vt:lpstr>Föreningens resurser</vt:lpstr>
      <vt:lpstr>Föreningens resurser</vt:lpstr>
      <vt:lpstr>Föreningens resurser</vt:lpstr>
      <vt:lpstr>Föreningens resurser</vt:lpstr>
      <vt:lpstr>Föreningens resurser</vt:lpstr>
      <vt:lpstr>Föreningens resurser</vt:lpstr>
      <vt:lpstr>Föreningens resurser</vt:lpstr>
      <vt:lpstr>Föreningens resurser</vt:lpstr>
      <vt:lpstr>Föreningens resurser</vt:lpstr>
      <vt:lpstr>Diskussioner i styrelserna</vt:lpstr>
      <vt:lpstr>Diskussion</vt:lpstr>
      <vt:lpstr>Styrelsens uppdrag</vt:lpstr>
      <vt:lpstr>Styrelsens uppdrag</vt:lpstr>
      <vt:lpstr>Styrelsens uppdrag</vt:lpstr>
      <vt:lpstr>Styrelsens uppdrag</vt:lpstr>
      <vt:lpstr>Styrelsens uppdrag</vt:lpstr>
      <vt:lpstr>Styrelsens uppdrag</vt:lpstr>
      <vt:lpstr>Styrelsens uppdrag</vt:lpstr>
      <vt:lpstr>Styrelsens uppdrag</vt:lpstr>
      <vt:lpstr>Strategi för föreningen</vt:lpstr>
      <vt:lpstr>Strategi för föreningen</vt:lpstr>
      <vt:lpstr>Strategi för föreningen</vt:lpstr>
      <vt:lpstr>Strategi för föreningen</vt:lpstr>
      <vt:lpstr>Strategi för föreningen</vt:lpstr>
      <vt:lpstr>Strategi för föreningen</vt:lpstr>
      <vt:lpstr>Diskussioner i styrelserna</vt:lpstr>
      <vt:lpstr>Lunch &amp; diskussion</vt:lpstr>
      <vt:lpstr>PowerPoint-presentation</vt:lpstr>
      <vt:lpstr>Bygga förtroendekultur</vt:lpstr>
      <vt:lpstr>Du är varmt välkommen</vt:lpstr>
      <vt:lpstr>Du är varmt välkommen</vt:lpstr>
      <vt:lpstr>Du är varmt välkommen</vt:lpstr>
      <vt:lpstr>Bygga förtroendekultur</vt:lpstr>
      <vt:lpstr>Bygga förtroendekultur</vt:lpstr>
      <vt:lpstr>Bygga förtroendekultur</vt:lpstr>
      <vt:lpstr>Bygga förtroendekultur</vt:lpstr>
      <vt:lpstr>Bygga förtroendekultur</vt:lpstr>
      <vt:lpstr>Goda diskussioner</vt:lpstr>
      <vt:lpstr>Goda diskussioner</vt:lpstr>
      <vt:lpstr>Bygga förtroendekultur</vt:lpstr>
      <vt:lpstr>Bygga förtroendekultur</vt:lpstr>
      <vt:lpstr>Att hantera konflikter</vt:lpstr>
      <vt:lpstr>Att förebygga konflikter</vt:lpstr>
      <vt:lpstr>Att förebygga konflikter</vt:lpstr>
      <vt:lpstr>Att hantera mindre konflikter</vt:lpstr>
      <vt:lpstr>Att hantera mindre konflikter</vt:lpstr>
      <vt:lpstr>Att hantera mindre konflikter</vt:lpstr>
      <vt:lpstr>Att hantera mindre konflikter</vt:lpstr>
      <vt:lpstr>Att hantera större konflikter</vt:lpstr>
      <vt:lpstr>Att hantera större konflikter</vt:lpstr>
      <vt:lpstr>Att hantera större konflikter</vt:lpstr>
      <vt:lpstr>Diskussioner i styrelserna</vt:lpstr>
      <vt:lpstr>Fika &amp; diskussion</vt:lpstr>
      <vt:lpstr>PowerPoint-presentation</vt:lpstr>
      <vt:lpstr>Våra steg i arbetet</vt:lpstr>
      <vt:lpstr>Analysera möjligheterna</vt:lpstr>
      <vt:lpstr>Analysera möjligheterna</vt:lpstr>
      <vt:lpstr>Vårda</vt:lpstr>
      <vt:lpstr>Vårda</vt:lpstr>
      <vt:lpstr>Vårda</vt:lpstr>
      <vt:lpstr>Välkomna</vt:lpstr>
      <vt:lpstr>Välkomna</vt:lpstr>
      <vt:lpstr>Välkomna</vt:lpstr>
      <vt:lpstr>Välkomna</vt:lpstr>
      <vt:lpstr>Välkomna</vt:lpstr>
      <vt:lpstr>Diskussion</vt:lpstr>
      <vt:lpstr>Diskussion</vt:lpstr>
      <vt:lpstr>Värva</vt:lpstr>
      <vt:lpstr>Värva</vt:lpstr>
      <vt:lpstr>Värva</vt:lpstr>
      <vt:lpstr>Värva</vt:lpstr>
      <vt:lpstr>Värva</vt:lpstr>
      <vt:lpstr>Utvärdera</vt:lpstr>
      <vt:lpstr>Handledningen</vt:lpstr>
      <vt:lpstr>Fortsatta kursen</vt:lpstr>
      <vt:lpstr>Uppgift till träff 3</vt:lpstr>
      <vt:lpstr>Tack för idag!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Ägare</dc:creator>
  <cp:lastModifiedBy>Mikael von Knorring</cp:lastModifiedBy>
  <cp:revision>1539</cp:revision>
  <cp:lastPrinted>2016-12-09T12:01:01Z</cp:lastPrinted>
  <dcterms:created xsi:type="dcterms:W3CDTF">2016-11-17T10:45:08Z</dcterms:created>
  <dcterms:modified xsi:type="dcterms:W3CDTF">2017-01-13T15:08:22Z</dcterms:modified>
</cp:coreProperties>
</file>