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sldIdLst>
    <p:sldId id="256" r:id="rId2"/>
    <p:sldId id="321" r:id="rId3"/>
    <p:sldId id="319" r:id="rId4"/>
    <p:sldId id="320" r:id="rId5"/>
    <p:sldId id="274" r:id="rId6"/>
    <p:sldId id="263" r:id="rId7"/>
    <p:sldId id="275" r:id="rId8"/>
    <p:sldId id="276" r:id="rId9"/>
    <p:sldId id="278" r:id="rId10"/>
    <p:sldId id="279" r:id="rId11"/>
    <p:sldId id="280" r:id="rId12"/>
    <p:sldId id="281" r:id="rId13"/>
    <p:sldId id="282" r:id="rId14"/>
    <p:sldId id="284" r:id="rId15"/>
    <p:sldId id="283" r:id="rId16"/>
    <p:sldId id="316" r:id="rId17"/>
    <p:sldId id="285" r:id="rId18"/>
    <p:sldId id="322" r:id="rId19"/>
    <p:sldId id="286" r:id="rId20"/>
    <p:sldId id="290" r:id="rId21"/>
    <p:sldId id="289" r:id="rId22"/>
    <p:sldId id="295" r:id="rId23"/>
    <p:sldId id="296" r:id="rId24"/>
    <p:sldId id="297" r:id="rId25"/>
    <p:sldId id="298" r:id="rId26"/>
    <p:sldId id="305" r:id="rId27"/>
    <p:sldId id="306" r:id="rId28"/>
    <p:sldId id="308" r:id="rId29"/>
    <p:sldId id="309" r:id="rId30"/>
    <p:sldId id="310" r:id="rId31"/>
    <p:sldId id="311" r:id="rId32"/>
    <p:sldId id="312" r:id="rId33"/>
    <p:sldId id="313" r:id="rId34"/>
    <p:sldId id="314" r:id="rId35"/>
    <p:sldId id="317" r:id="rId36"/>
    <p:sldId id="300" r:id="rId37"/>
    <p:sldId id="301" r:id="rId38"/>
    <p:sldId id="302" r:id="rId39"/>
    <p:sldId id="303" r:id="rId40"/>
    <p:sldId id="304" r:id="rId41"/>
    <p:sldId id="315" r:id="rId42"/>
    <p:sldId id="272" r:id="rId43"/>
  </p:sldIdLst>
  <p:sldSz cx="10160000" cy="7620000"/>
  <p:notesSz cx="6794500" cy="9931400"/>
  <p:defaultTextStyle>
    <a:defPPr>
      <a:defRPr lang="en-US"/>
    </a:defPPr>
    <a:lvl1pPr algn="l" rtl="0" eaLnBrk="0" fontAlgn="base" hangingPunct="0">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1pPr>
    <a:lvl2pPr marL="457200" algn="l" rtl="0" eaLnBrk="0" fontAlgn="base" hangingPunct="0">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2pPr>
    <a:lvl3pPr marL="914400" algn="l" rtl="0" eaLnBrk="0" fontAlgn="base" hangingPunct="0">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3pPr>
    <a:lvl4pPr marL="1371600" algn="l" rtl="0" eaLnBrk="0" fontAlgn="base" hangingPunct="0">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4pPr>
    <a:lvl5pPr marL="1828800" algn="l" rtl="0" eaLnBrk="0" fontAlgn="base" hangingPunct="0">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4FF"/>
    <a:srgbClr val="FED415"/>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016494-8CA6-48FB-BDC2-EED36E6D39D6}" v="77" dt="2020-04-02T16:28:54.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2" autoAdjust="0"/>
    <p:restoredTop sz="73443" autoAdjust="0"/>
  </p:normalViewPr>
  <p:slideViewPr>
    <p:cSldViewPr>
      <p:cViewPr varScale="1">
        <p:scale>
          <a:sx n="44" d="100"/>
          <a:sy n="44" d="100"/>
        </p:scale>
        <p:origin x="932" y="56"/>
      </p:cViewPr>
      <p:guideLst>
        <p:guide orient="horz" pos="2400"/>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Hörnquist" userId="0a932552-0bb6-45a2-9c9b-143765436545" providerId="ADAL" clId="{B8016494-8CA6-48FB-BDC2-EED36E6D39D6}"/>
    <pc:docChg chg="undo custSel modSld">
      <pc:chgData name="John Hörnquist" userId="0a932552-0bb6-45a2-9c9b-143765436545" providerId="ADAL" clId="{B8016494-8CA6-48FB-BDC2-EED36E6D39D6}" dt="2020-04-02T16:30:35.081" v="1123" actId="1036"/>
      <pc:docMkLst>
        <pc:docMk/>
      </pc:docMkLst>
      <pc:sldChg chg="modSp">
        <pc:chgData name="John Hörnquist" userId="0a932552-0bb6-45a2-9c9b-143765436545" providerId="ADAL" clId="{B8016494-8CA6-48FB-BDC2-EED36E6D39D6}" dt="2020-04-02T15:41:08.254" v="60" actId="1076"/>
        <pc:sldMkLst>
          <pc:docMk/>
          <pc:sldMk cId="0" sldId="284"/>
        </pc:sldMkLst>
        <pc:spChg chg="mod">
          <ac:chgData name="John Hörnquist" userId="0a932552-0bb6-45a2-9c9b-143765436545" providerId="ADAL" clId="{B8016494-8CA6-48FB-BDC2-EED36E6D39D6}" dt="2020-04-02T15:41:08.254" v="60" actId="1076"/>
          <ac:spMkLst>
            <pc:docMk/>
            <pc:sldMk cId="0" sldId="284"/>
            <ac:spMk id="6" creationId="{00000000-0000-0000-0000-000000000000}"/>
          </ac:spMkLst>
        </pc:spChg>
      </pc:sldChg>
      <pc:sldChg chg="addSp delSp modSp setBg delDesignElem">
        <pc:chgData name="John Hörnquist" userId="0a932552-0bb6-45a2-9c9b-143765436545" providerId="ADAL" clId="{B8016494-8CA6-48FB-BDC2-EED36E6D39D6}" dt="2020-04-02T16:30:35.081" v="1123" actId="1036"/>
        <pc:sldMkLst>
          <pc:docMk/>
          <pc:sldMk cId="0" sldId="300"/>
        </pc:sldMkLst>
        <pc:spChg chg="add mod">
          <ac:chgData name="John Hörnquist" userId="0a932552-0bb6-45a2-9c9b-143765436545" providerId="ADAL" clId="{B8016494-8CA6-48FB-BDC2-EED36E6D39D6}" dt="2020-04-02T16:30:35.081" v="1123" actId="1036"/>
          <ac:spMkLst>
            <pc:docMk/>
            <pc:sldMk cId="0" sldId="300"/>
            <ac:spMk id="7" creationId="{B285EFB9-FF09-4196-A1BE-383D39A7FDCB}"/>
          </ac:spMkLst>
        </pc:spChg>
        <pc:spChg chg="add del mod">
          <ac:chgData name="John Hörnquist" userId="0a932552-0bb6-45a2-9c9b-143765436545" providerId="ADAL" clId="{B8016494-8CA6-48FB-BDC2-EED36E6D39D6}" dt="2020-04-02T15:44:30.642" v="101"/>
          <ac:spMkLst>
            <pc:docMk/>
            <pc:sldMk cId="0" sldId="300"/>
            <ac:spMk id="8" creationId="{643B7BB6-CE3E-42A3-92EF-0FCC3A4AE64F}"/>
          </ac:spMkLst>
        </pc:spChg>
        <pc:spChg chg="mod">
          <ac:chgData name="John Hörnquist" userId="0a932552-0bb6-45a2-9c9b-143765436545" providerId="ADAL" clId="{B8016494-8CA6-48FB-BDC2-EED36E6D39D6}" dt="2020-04-02T15:39:37.282" v="22" actId="1076"/>
          <ac:spMkLst>
            <pc:docMk/>
            <pc:sldMk cId="0" sldId="300"/>
            <ac:spMk id="9" creationId="{00000000-0000-0000-0000-000000000000}"/>
          </ac:spMkLst>
        </pc:spChg>
        <pc:spChg chg="add del mod">
          <ac:chgData name="John Hörnquist" userId="0a932552-0bb6-45a2-9c9b-143765436545" providerId="ADAL" clId="{B8016494-8CA6-48FB-BDC2-EED36E6D39D6}" dt="2020-04-02T15:44:30.642" v="101"/>
          <ac:spMkLst>
            <pc:docMk/>
            <pc:sldMk cId="0" sldId="300"/>
            <ac:spMk id="10" creationId="{A843265E-FEA0-48C6-AC62-D30F1A4E3F9B}"/>
          </ac:spMkLst>
        </pc:spChg>
        <pc:spChg chg="add del mod">
          <ac:chgData name="John Hörnquist" userId="0a932552-0bb6-45a2-9c9b-143765436545" providerId="ADAL" clId="{B8016494-8CA6-48FB-BDC2-EED36E6D39D6}" dt="2020-04-02T15:55:24.278" v="157" actId="478"/>
          <ac:spMkLst>
            <pc:docMk/>
            <pc:sldMk cId="0" sldId="300"/>
            <ac:spMk id="11" creationId="{FC3E36A7-24F0-4CBF-8DA2-B521E38525BA}"/>
          </ac:spMkLst>
        </pc:spChg>
        <pc:spChg chg="add del mod">
          <ac:chgData name="John Hörnquist" userId="0a932552-0bb6-45a2-9c9b-143765436545" providerId="ADAL" clId="{B8016494-8CA6-48FB-BDC2-EED36E6D39D6}" dt="2020-04-02T15:54:27.990" v="147" actId="478"/>
          <ac:spMkLst>
            <pc:docMk/>
            <pc:sldMk cId="0" sldId="300"/>
            <ac:spMk id="12" creationId="{4A685DE3-4F5E-4580-980D-3176D0CBDAD1}"/>
          </ac:spMkLst>
        </pc:spChg>
        <pc:spChg chg="del">
          <ac:chgData name="John Hörnquist" userId="0a932552-0bb6-45a2-9c9b-143765436545" providerId="ADAL" clId="{B8016494-8CA6-48FB-BDC2-EED36E6D39D6}" dt="2020-04-02T15:44:15.109" v="100"/>
          <ac:spMkLst>
            <pc:docMk/>
            <pc:sldMk cId="0" sldId="300"/>
            <ac:spMk id="11282" creationId="{71B2258F-86CA-4D4D-8270-BC05FCDEBFB3}"/>
          </ac:spMkLst>
        </pc:spChg>
        <pc:picChg chg="del mod">
          <ac:chgData name="John Hörnquist" userId="0a932552-0bb6-45a2-9c9b-143765436545" providerId="ADAL" clId="{B8016494-8CA6-48FB-BDC2-EED36E6D39D6}" dt="2020-04-02T15:39:27.688" v="21" actId="478"/>
          <ac:picMkLst>
            <pc:docMk/>
            <pc:sldMk cId="0" sldId="300"/>
            <ac:picMk id="3" creationId="{82C39BD5-20BA-493E-8073-3E76683046A2}"/>
          </ac:picMkLst>
        </pc:picChg>
        <pc:picChg chg="add del mod">
          <ac:chgData name="John Hörnquist" userId="0a932552-0bb6-45a2-9c9b-143765436545" providerId="ADAL" clId="{B8016494-8CA6-48FB-BDC2-EED36E6D39D6}" dt="2020-04-02T15:36:22.514" v="5"/>
          <ac:picMkLst>
            <pc:docMk/>
            <pc:sldMk cId="0" sldId="300"/>
            <ac:picMk id="4" creationId="{B84F7F14-D820-4CFC-AD9A-20DA1DDF5E59}"/>
          </ac:picMkLst>
        </pc:picChg>
        <pc:picChg chg="add mod">
          <ac:chgData name="John Hörnquist" userId="0a932552-0bb6-45a2-9c9b-143765436545" providerId="ADAL" clId="{B8016494-8CA6-48FB-BDC2-EED36E6D39D6}" dt="2020-04-02T16:25:33.109" v="860" actId="1036"/>
          <ac:picMkLst>
            <pc:docMk/>
            <pc:sldMk cId="0" sldId="300"/>
            <ac:picMk id="6" creationId="{9D8CCF38-830B-4355-B121-2D57531B991A}"/>
          </ac:picMkLst>
        </pc:picChg>
      </pc:sldChg>
      <pc:sldChg chg="addSp delSp modSp">
        <pc:chgData name="John Hörnquist" userId="0a932552-0bb6-45a2-9c9b-143765436545" providerId="ADAL" clId="{B8016494-8CA6-48FB-BDC2-EED36E6D39D6}" dt="2020-04-02T16:29:52.659" v="1103" actId="1036"/>
        <pc:sldMkLst>
          <pc:docMk/>
          <pc:sldMk cId="0" sldId="301"/>
        </pc:sldMkLst>
        <pc:spChg chg="mod">
          <ac:chgData name="John Hörnquist" userId="0a932552-0bb6-45a2-9c9b-143765436545" providerId="ADAL" clId="{B8016494-8CA6-48FB-BDC2-EED36E6D39D6}" dt="2020-04-02T15:59:01.805" v="371" actId="14100"/>
          <ac:spMkLst>
            <pc:docMk/>
            <pc:sldMk cId="0" sldId="301"/>
            <ac:spMk id="6" creationId="{00000000-0000-0000-0000-000000000000}"/>
          </ac:spMkLst>
        </pc:spChg>
        <pc:spChg chg="mod ord">
          <ac:chgData name="John Hörnquist" userId="0a932552-0bb6-45a2-9c9b-143765436545" providerId="ADAL" clId="{B8016494-8CA6-48FB-BDC2-EED36E6D39D6}" dt="2020-04-02T16:29:52.659" v="1103" actId="1036"/>
          <ac:spMkLst>
            <pc:docMk/>
            <pc:sldMk cId="0" sldId="301"/>
            <ac:spMk id="11" creationId="{00000000-0000-0000-0000-000000000000}"/>
          </ac:spMkLst>
        </pc:spChg>
        <pc:picChg chg="add">
          <ac:chgData name="John Hörnquist" userId="0a932552-0bb6-45a2-9c9b-143765436545" providerId="ADAL" clId="{B8016494-8CA6-48FB-BDC2-EED36E6D39D6}" dt="2020-04-02T15:55:57.771" v="227"/>
          <ac:picMkLst>
            <pc:docMk/>
            <pc:sldMk cId="0" sldId="301"/>
            <ac:picMk id="7" creationId="{784BB689-07A8-493B-A377-3FF4D960BDB7}"/>
          </ac:picMkLst>
        </pc:picChg>
        <pc:picChg chg="del">
          <ac:chgData name="John Hörnquist" userId="0a932552-0bb6-45a2-9c9b-143765436545" providerId="ADAL" clId="{B8016494-8CA6-48FB-BDC2-EED36E6D39D6}" dt="2020-04-02T15:55:42.897" v="158" actId="478"/>
          <ac:picMkLst>
            <pc:docMk/>
            <pc:sldMk cId="0" sldId="301"/>
            <ac:picMk id="16" creationId="{00000000-0000-0000-0000-000000000000}"/>
          </ac:picMkLst>
        </pc:picChg>
      </pc:sldChg>
      <pc:sldChg chg="addSp delSp modSp">
        <pc:chgData name="John Hörnquist" userId="0a932552-0bb6-45a2-9c9b-143765436545" providerId="ADAL" clId="{B8016494-8CA6-48FB-BDC2-EED36E6D39D6}" dt="2020-04-02T16:29:38.450" v="1086" actId="1036"/>
        <pc:sldMkLst>
          <pc:docMk/>
          <pc:sldMk cId="0" sldId="302"/>
        </pc:sldMkLst>
        <pc:spChg chg="del">
          <ac:chgData name="John Hörnquist" userId="0a932552-0bb6-45a2-9c9b-143765436545" providerId="ADAL" clId="{B8016494-8CA6-48FB-BDC2-EED36E6D39D6}" dt="2020-04-02T16:21:12.761" v="573" actId="478"/>
          <ac:spMkLst>
            <pc:docMk/>
            <pc:sldMk cId="0" sldId="302"/>
            <ac:spMk id="6" creationId="{00000000-0000-0000-0000-000000000000}"/>
          </ac:spMkLst>
        </pc:spChg>
        <pc:spChg chg="add mod">
          <ac:chgData name="John Hörnquist" userId="0a932552-0bb6-45a2-9c9b-143765436545" providerId="ADAL" clId="{B8016494-8CA6-48FB-BDC2-EED36E6D39D6}" dt="2020-04-02T16:21:55.955" v="579" actId="166"/>
          <ac:spMkLst>
            <pc:docMk/>
            <pc:sldMk cId="0" sldId="302"/>
            <ac:spMk id="7" creationId="{E36EAC9C-09B8-4780-BCC5-878241D78681}"/>
          </ac:spMkLst>
        </pc:spChg>
        <pc:spChg chg="del">
          <ac:chgData name="John Hörnquist" userId="0a932552-0bb6-45a2-9c9b-143765436545" providerId="ADAL" clId="{B8016494-8CA6-48FB-BDC2-EED36E6D39D6}" dt="2020-04-02T16:21:16.502" v="574" actId="478"/>
          <ac:spMkLst>
            <pc:docMk/>
            <pc:sldMk cId="0" sldId="302"/>
            <ac:spMk id="9" creationId="{00000000-0000-0000-0000-000000000000}"/>
          </ac:spMkLst>
        </pc:spChg>
        <pc:spChg chg="mod ord">
          <ac:chgData name="John Hörnquist" userId="0a932552-0bb6-45a2-9c9b-143765436545" providerId="ADAL" clId="{B8016494-8CA6-48FB-BDC2-EED36E6D39D6}" dt="2020-04-02T16:29:38.450" v="1086" actId="1036"/>
          <ac:spMkLst>
            <pc:docMk/>
            <pc:sldMk cId="0" sldId="302"/>
            <ac:spMk id="11" creationId="{00000000-0000-0000-0000-000000000000}"/>
          </ac:spMkLst>
        </pc:spChg>
        <pc:picChg chg="add mod">
          <ac:chgData name="John Hörnquist" userId="0a932552-0bb6-45a2-9c9b-143765436545" providerId="ADAL" clId="{B8016494-8CA6-48FB-BDC2-EED36E6D39D6}" dt="2020-04-02T16:22:25.231" v="606" actId="1076"/>
          <ac:picMkLst>
            <pc:docMk/>
            <pc:sldMk cId="0" sldId="302"/>
            <ac:picMk id="8" creationId="{CE0272CB-2EFA-4244-A7AB-419F29112DC2}"/>
          </ac:picMkLst>
        </pc:picChg>
        <pc:picChg chg="del">
          <ac:chgData name="John Hörnquist" userId="0a932552-0bb6-45a2-9c9b-143765436545" providerId="ADAL" clId="{B8016494-8CA6-48FB-BDC2-EED36E6D39D6}" dt="2020-04-02T16:21:18.005" v="575" actId="478"/>
          <ac:picMkLst>
            <pc:docMk/>
            <pc:sldMk cId="0" sldId="302"/>
            <ac:picMk id="16" creationId="{00000000-0000-0000-0000-000000000000}"/>
          </ac:picMkLst>
        </pc:picChg>
      </pc:sldChg>
      <pc:sldChg chg="addSp delSp modSp">
        <pc:chgData name="John Hörnquist" userId="0a932552-0bb6-45a2-9c9b-143765436545" providerId="ADAL" clId="{B8016494-8CA6-48FB-BDC2-EED36E6D39D6}" dt="2020-04-02T16:29:16.620" v="1068" actId="1035"/>
        <pc:sldMkLst>
          <pc:docMk/>
          <pc:sldMk cId="0" sldId="303"/>
        </pc:sldMkLst>
        <pc:spChg chg="del">
          <ac:chgData name="John Hörnquist" userId="0a932552-0bb6-45a2-9c9b-143765436545" providerId="ADAL" clId="{B8016494-8CA6-48FB-BDC2-EED36E6D39D6}" dt="2020-04-02T16:22:53.488" v="702" actId="478"/>
          <ac:spMkLst>
            <pc:docMk/>
            <pc:sldMk cId="0" sldId="303"/>
            <ac:spMk id="6" creationId="{00000000-0000-0000-0000-000000000000}"/>
          </ac:spMkLst>
        </pc:spChg>
        <pc:spChg chg="add">
          <ac:chgData name="John Hörnquist" userId="0a932552-0bb6-45a2-9c9b-143765436545" providerId="ADAL" clId="{B8016494-8CA6-48FB-BDC2-EED36E6D39D6}" dt="2020-04-02T16:23:26.351" v="766"/>
          <ac:spMkLst>
            <pc:docMk/>
            <pc:sldMk cId="0" sldId="303"/>
            <ac:spMk id="8" creationId="{8616143B-3D59-42C5-BD4B-0F9C7D811441}"/>
          </ac:spMkLst>
        </pc:spChg>
        <pc:spChg chg="mod ord">
          <ac:chgData name="John Hörnquist" userId="0a932552-0bb6-45a2-9c9b-143765436545" providerId="ADAL" clId="{B8016494-8CA6-48FB-BDC2-EED36E6D39D6}" dt="2020-04-02T16:29:16.620" v="1068" actId="1035"/>
          <ac:spMkLst>
            <pc:docMk/>
            <pc:sldMk cId="0" sldId="303"/>
            <ac:spMk id="11" creationId="{00000000-0000-0000-0000-000000000000}"/>
          </ac:spMkLst>
        </pc:spChg>
        <pc:picChg chg="add">
          <ac:chgData name="John Hörnquist" userId="0a932552-0bb6-45a2-9c9b-143765436545" providerId="ADAL" clId="{B8016494-8CA6-48FB-BDC2-EED36E6D39D6}" dt="2020-04-02T16:23:13.108" v="765"/>
          <ac:picMkLst>
            <pc:docMk/>
            <pc:sldMk cId="0" sldId="303"/>
            <ac:picMk id="7" creationId="{08B1EF3E-AEB3-45FD-A225-18DABAABDAC2}"/>
          </ac:picMkLst>
        </pc:picChg>
        <pc:picChg chg="add del">
          <ac:chgData name="John Hörnquist" userId="0a932552-0bb6-45a2-9c9b-143765436545" providerId="ADAL" clId="{B8016494-8CA6-48FB-BDC2-EED36E6D39D6}" dt="2020-04-02T16:23:11.522" v="764" actId="478"/>
          <ac:picMkLst>
            <pc:docMk/>
            <pc:sldMk cId="0" sldId="303"/>
            <ac:picMk id="16" creationId="{00000000-0000-0000-0000-000000000000}"/>
          </ac:picMkLst>
        </pc:picChg>
      </pc:sldChg>
      <pc:sldChg chg="addSp delSp modSp">
        <pc:chgData name="John Hörnquist" userId="0a932552-0bb6-45a2-9c9b-143765436545" providerId="ADAL" clId="{B8016494-8CA6-48FB-BDC2-EED36E6D39D6}" dt="2020-04-02T16:28:58.680" v="1052" actId="1036"/>
        <pc:sldMkLst>
          <pc:docMk/>
          <pc:sldMk cId="0" sldId="304"/>
        </pc:sldMkLst>
        <pc:spChg chg="del">
          <ac:chgData name="John Hörnquist" userId="0a932552-0bb6-45a2-9c9b-143765436545" providerId="ADAL" clId="{B8016494-8CA6-48FB-BDC2-EED36E6D39D6}" dt="2020-04-02T16:26:57.040" v="936" actId="478"/>
          <ac:spMkLst>
            <pc:docMk/>
            <pc:sldMk cId="0" sldId="304"/>
            <ac:spMk id="6" creationId="{00000000-0000-0000-0000-000000000000}"/>
          </ac:spMkLst>
        </pc:spChg>
        <pc:spChg chg="add mod">
          <ac:chgData name="John Hörnquist" userId="0a932552-0bb6-45a2-9c9b-143765436545" providerId="ADAL" clId="{B8016494-8CA6-48FB-BDC2-EED36E6D39D6}" dt="2020-04-02T16:28:54.170" v="1049" actId="1035"/>
          <ac:spMkLst>
            <pc:docMk/>
            <pc:sldMk cId="0" sldId="304"/>
            <ac:spMk id="7" creationId="{F0BEA9FA-FF52-424B-8052-EB5D01738E68}"/>
          </ac:spMkLst>
        </pc:spChg>
        <pc:spChg chg="del">
          <ac:chgData name="John Hörnquist" userId="0a932552-0bb6-45a2-9c9b-143765436545" providerId="ADAL" clId="{B8016494-8CA6-48FB-BDC2-EED36E6D39D6}" dt="2020-04-02T16:27:12.765" v="980" actId="478"/>
          <ac:spMkLst>
            <pc:docMk/>
            <pc:sldMk cId="0" sldId="304"/>
            <ac:spMk id="9" creationId="{00000000-0000-0000-0000-000000000000}"/>
          </ac:spMkLst>
        </pc:spChg>
        <pc:spChg chg="mod ord">
          <ac:chgData name="John Hörnquist" userId="0a932552-0bb6-45a2-9c9b-143765436545" providerId="ADAL" clId="{B8016494-8CA6-48FB-BDC2-EED36E6D39D6}" dt="2020-04-02T16:28:58.680" v="1052" actId="1036"/>
          <ac:spMkLst>
            <pc:docMk/>
            <pc:sldMk cId="0" sldId="304"/>
            <ac:spMk id="11" creationId="{00000000-0000-0000-0000-000000000000}"/>
          </ac:spMkLst>
        </pc:spChg>
        <pc:picChg chg="add">
          <ac:chgData name="John Hörnquist" userId="0a932552-0bb6-45a2-9c9b-143765436545" providerId="ADAL" clId="{B8016494-8CA6-48FB-BDC2-EED36E6D39D6}" dt="2020-04-02T16:28:03.832" v="984"/>
          <ac:picMkLst>
            <pc:docMk/>
            <pc:sldMk cId="0" sldId="304"/>
            <ac:picMk id="8" creationId="{33E389B7-A419-47CA-9574-772955FD5F66}"/>
          </ac:picMkLst>
        </pc:picChg>
        <pc:picChg chg="add del">
          <ac:chgData name="John Hörnquist" userId="0a932552-0bb6-45a2-9c9b-143765436545" providerId="ADAL" clId="{B8016494-8CA6-48FB-BDC2-EED36E6D39D6}" dt="2020-04-02T16:27:15.160" v="981" actId="478"/>
          <ac:picMkLst>
            <pc:docMk/>
            <pc:sldMk cId="0" sldId="304"/>
            <ac:picMk id="16" creationId="{00000000-0000-0000-0000-000000000000}"/>
          </ac:picMkLst>
        </pc:picChg>
      </pc:sldChg>
    </pc:docChg>
  </pc:docChgLst>
  <pc:docChgLst>
    <pc:chgData name="John Hörnquist" userId="0a932552-0bb6-45a2-9c9b-143765436545" providerId="ADAL" clId="{2D32CE4B-2414-4FCF-A5AE-C1B8D8D615B5}"/>
    <pc:docChg chg="undo custSel mod modSld">
      <pc:chgData name="John Hörnquist" userId="0a932552-0bb6-45a2-9c9b-143765436545" providerId="ADAL" clId="{2D32CE4B-2414-4FCF-A5AE-C1B8D8D615B5}" dt="2020-04-01T15:35:34.425" v="107" actId="207"/>
      <pc:docMkLst>
        <pc:docMk/>
      </pc:docMkLst>
      <pc:sldChg chg="modNotes">
        <pc:chgData name="John Hörnquist" userId="0a932552-0bb6-45a2-9c9b-143765436545" providerId="ADAL" clId="{2D32CE4B-2414-4FCF-A5AE-C1B8D8D615B5}" dt="2020-03-31T07:46:57.159" v="4" actId="27636"/>
        <pc:sldMkLst>
          <pc:docMk/>
          <pc:sldMk cId="0" sldId="290"/>
        </pc:sldMkLst>
      </pc:sldChg>
      <pc:sldChg chg="addSp delSp modSp mod setBg setClrOvrMap">
        <pc:chgData name="John Hörnquist" userId="0a932552-0bb6-45a2-9c9b-143765436545" providerId="ADAL" clId="{2D32CE4B-2414-4FCF-A5AE-C1B8D8D615B5}" dt="2020-04-01T15:35:34.425" v="107" actId="207"/>
        <pc:sldMkLst>
          <pc:docMk/>
          <pc:sldMk cId="0" sldId="300"/>
        </pc:sldMkLst>
        <pc:spChg chg="mod">
          <ac:chgData name="John Hörnquist" userId="0a932552-0bb6-45a2-9c9b-143765436545" providerId="ADAL" clId="{2D32CE4B-2414-4FCF-A5AE-C1B8D8D615B5}" dt="2020-04-01T15:34:50.882" v="98" actId="255"/>
          <ac:spMkLst>
            <pc:docMk/>
            <pc:sldMk cId="0" sldId="300"/>
            <ac:spMk id="9" creationId="{00000000-0000-0000-0000-000000000000}"/>
          </ac:spMkLst>
        </pc:spChg>
        <pc:spChg chg="add del mod ord">
          <ac:chgData name="John Hörnquist" userId="0a932552-0bb6-45a2-9c9b-143765436545" providerId="ADAL" clId="{2D32CE4B-2414-4FCF-A5AE-C1B8D8D615B5}" dt="2020-04-01T15:30:03.192" v="51" actId="478"/>
          <ac:spMkLst>
            <pc:docMk/>
            <pc:sldMk cId="0" sldId="300"/>
            <ac:spMk id="11" creationId="{00000000-0000-0000-0000-000000000000}"/>
          </ac:spMkLst>
        </pc:spChg>
        <pc:spChg chg="add del">
          <ac:chgData name="John Hörnquist" userId="0a932552-0bb6-45a2-9c9b-143765436545" providerId="ADAL" clId="{2D32CE4B-2414-4FCF-A5AE-C1B8D8D615B5}" dt="2020-04-01T15:30:17.757" v="52" actId="26606"/>
          <ac:spMkLst>
            <pc:docMk/>
            <pc:sldMk cId="0" sldId="300"/>
            <ac:spMk id="73" creationId="{37C89E4B-3C9F-44B9-8B86-D9E3D112D8EC}"/>
          </ac:spMkLst>
        </pc:spChg>
        <pc:spChg chg="add del">
          <ac:chgData name="John Hörnquist" userId="0a932552-0bb6-45a2-9c9b-143765436545" providerId="ADAL" clId="{2D32CE4B-2414-4FCF-A5AE-C1B8D8D615B5}" dt="2020-04-01T15:33:31.815" v="87" actId="26606"/>
          <ac:spMkLst>
            <pc:docMk/>
            <pc:sldMk cId="0" sldId="300"/>
            <ac:spMk id="74" creationId="{37C89E4B-3C9F-44B9-8B86-D9E3D112D8EC}"/>
          </ac:spMkLst>
        </pc:spChg>
        <pc:spChg chg="add del">
          <ac:chgData name="John Hörnquist" userId="0a932552-0bb6-45a2-9c9b-143765436545" providerId="ADAL" clId="{2D32CE4B-2414-4FCF-A5AE-C1B8D8D615B5}" dt="2020-04-01T15:33:50.909" v="96" actId="26606"/>
          <ac:spMkLst>
            <pc:docMk/>
            <pc:sldMk cId="0" sldId="300"/>
            <ac:spMk id="137" creationId="{71B2258F-86CA-4D4D-8270-BC05FCDEBFB3}"/>
          </ac:spMkLst>
        </pc:spChg>
        <pc:spChg chg="ord">
          <ac:chgData name="John Hörnquist" userId="0a932552-0bb6-45a2-9c9b-143765436545" providerId="ADAL" clId="{2D32CE4B-2414-4FCF-A5AE-C1B8D8D615B5}" dt="2020-04-01T15:30:17.757" v="52" actId="26606"/>
          <ac:spMkLst>
            <pc:docMk/>
            <pc:sldMk cId="0" sldId="300"/>
            <ac:spMk id="11268" creationId="{6F276B19-C195-464F-9447-315787461CA1}"/>
          </ac:spMkLst>
        </pc:spChg>
        <pc:spChg chg="add del">
          <ac:chgData name="John Hörnquist" userId="0a932552-0bb6-45a2-9c9b-143765436545" providerId="ADAL" clId="{2D32CE4B-2414-4FCF-A5AE-C1B8D8D615B5}" dt="2020-04-01T15:33:33.925" v="89" actId="26606"/>
          <ac:spMkLst>
            <pc:docMk/>
            <pc:sldMk cId="0" sldId="300"/>
            <ac:spMk id="11270" creationId="{71B2258F-86CA-4D4D-8270-BC05FCDEBFB3}"/>
          </ac:spMkLst>
        </pc:spChg>
        <pc:spChg chg="add del">
          <ac:chgData name="John Hörnquist" userId="0a932552-0bb6-45a2-9c9b-143765436545" providerId="ADAL" clId="{2D32CE4B-2414-4FCF-A5AE-C1B8D8D615B5}" dt="2020-04-01T15:33:36.283" v="91" actId="26606"/>
          <ac:spMkLst>
            <pc:docMk/>
            <pc:sldMk cId="0" sldId="300"/>
            <ac:spMk id="11272" creationId="{37C89E4B-3C9F-44B9-8B86-D9E3D112D8EC}"/>
          </ac:spMkLst>
        </pc:spChg>
        <pc:spChg chg="add del">
          <ac:chgData name="John Hörnquist" userId="0a932552-0bb6-45a2-9c9b-143765436545" providerId="ADAL" clId="{2D32CE4B-2414-4FCF-A5AE-C1B8D8D615B5}" dt="2020-04-01T15:33:43.735" v="93" actId="26606"/>
          <ac:spMkLst>
            <pc:docMk/>
            <pc:sldMk cId="0" sldId="300"/>
            <ac:spMk id="11276" creationId="{71B2258F-86CA-4D4D-8270-BC05FCDEBFB3}"/>
          </ac:spMkLst>
        </pc:spChg>
        <pc:spChg chg="add del">
          <ac:chgData name="John Hörnquist" userId="0a932552-0bb6-45a2-9c9b-143765436545" providerId="ADAL" clId="{2D32CE4B-2414-4FCF-A5AE-C1B8D8D615B5}" dt="2020-04-01T15:33:50.899" v="95" actId="26606"/>
          <ac:spMkLst>
            <pc:docMk/>
            <pc:sldMk cId="0" sldId="300"/>
            <ac:spMk id="11278" creationId="{37C89E4B-3C9F-44B9-8B86-D9E3D112D8EC}"/>
          </ac:spMkLst>
        </pc:spChg>
        <pc:spChg chg="add">
          <ac:chgData name="John Hörnquist" userId="0a932552-0bb6-45a2-9c9b-143765436545" providerId="ADAL" clId="{2D32CE4B-2414-4FCF-A5AE-C1B8D8D615B5}" dt="2020-04-01T15:33:50.909" v="96" actId="26606"/>
          <ac:spMkLst>
            <pc:docMk/>
            <pc:sldMk cId="0" sldId="300"/>
            <ac:spMk id="11282" creationId="{71B2258F-86CA-4D4D-8270-BC05FCDEBFB3}"/>
          </ac:spMkLst>
        </pc:spChg>
        <pc:picChg chg="add mod ord">
          <ac:chgData name="John Hörnquist" userId="0a932552-0bb6-45a2-9c9b-143765436545" providerId="ADAL" clId="{2D32CE4B-2414-4FCF-A5AE-C1B8D8D615B5}" dt="2020-04-01T15:35:34.425" v="107" actId="207"/>
          <ac:picMkLst>
            <pc:docMk/>
            <pc:sldMk cId="0" sldId="300"/>
            <ac:picMk id="3" creationId="{82C39BD5-20BA-493E-8073-3E76683046A2}"/>
          </ac:picMkLst>
        </pc:picChg>
        <pc:picChg chg="add del mod">
          <ac:chgData name="John Hörnquist" userId="0a932552-0bb6-45a2-9c9b-143765436545" providerId="ADAL" clId="{2D32CE4B-2414-4FCF-A5AE-C1B8D8D615B5}" dt="2020-03-31T07:47:54.608" v="11" actId="478"/>
          <ac:picMkLst>
            <pc:docMk/>
            <pc:sldMk cId="0" sldId="300"/>
            <ac:picMk id="16" creationId="{00000000-0000-0000-0000-000000000000}"/>
          </ac:picMkLst>
        </pc:picChg>
        <pc:cxnChg chg="add del">
          <ac:chgData name="John Hörnquist" userId="0a932552-0bb6-45a2-9c9b-143765436545" providerId="ADAL" clId="{2D32CE4B-2414-4FCF-A5AE-C1B8D8D615B5}" dt="2020-04-01T15:30:17.757" v="52" actId="26606"/>
          <ac:cxnSpMkLst>
            <pc:docMk/>
            <pc:sldMk cId="0" sldId="300"/>
            <ac:cxnSpMk id="75" creationId="{AA2EAA10-076F-46BD-8F0F-B9A2FB77A85C}"/>
          </ac:cxnSpMkLst>
        </pc:cxnChg>
        <pc:cxnChg chg="add del">
          <ac:chgData name="John Hörnquist" userId="0a932552-0bb6-45a2-9c9b-143765436545" providerId="ADAL" clId="{2D32CE4B-2414-4FCF-A5AE-C1B8D8D615B5}" dt="2020-04-01T15:33:31.815" v="87" actId="26606"/>
          <ac:cxnSpMkLst>
            <pc:docMk/>
            <pc:sldMk cId="0" sldId="300"/>
            <ac:cxnSpMk id="76" creationId="{AA2EAA10-076F-46BD-8F0F-B9A2FB77A85C}"/>
          </ac:cxnSpMkLst>
        </pc:cxnChg>
        <pc:cxnChg chg="add del">
          <ac:chgData name="John Hörnquist" userId="0a932552-0bb6-45a2-9c9b-143765436545" providerId="ADAL" clId="{2D32CE4B-2414-4FCF-A5AE-C1B8D8D615B5}" dt="2020-04-01T15:30:17.757" v="52" actId="26606"/>
          <ac:cxnSpMkLst>
            <pc:docMk/>
            <pc:sldMk cId="0" sldId="300"/>
            <ac:cxnSpMk id="77" creationId="{D891E407-403B-4764-86C9-33A56D3BCAA3}"/>
          </ac:cxnSpMkLst>
        </pc:cxnChg>
        <pc:cxnChg chg="add del">
          <ac:chgData name="John Hörnquist" userId="0a932552-0bb6-45a2-9c9b-143765436545" providerId="ADAL" clId="{2D32CE4B-2414-4FCF-A5AE-C1B8D8D615B5}" dt="2020-04-01T15:33:31.815" v="87" actId="26606"/>
          <ac:cxnSpMkLst>
            <pc:docMk/>
            <pc:sldMk cId="0" sldId="300"/>
            <ac:cxnSpMk id="78" creationId="{D891E407-403B-4764-86C9-33A56D3BCAA3}"/>
          </ac:cxnSpMkLst>
        </pc:cxnChg>
        <pc:cxnChg chg="add del">
          <ac:chgData name="John Hörnquist" userId="0a932552-0bb6-45a2-9c9b-143765436545" providerId="ADAL" clId="{2D32CE4B-2414-4FCF-A5AE-C1B8D8D615B5}" dt="2020-04-01T15:33:36.283" v="91" actId="26606"/>
          <ac:cxnSpMkLst>
            <pc:docMk/>
            <pc:sldMk cId="0" sldId="300"/>
            <ac:cxnSpMk id="11273" creationId="{AA2EAA10-076F-46BD-8F0F-B9A2FB77A85C}"/>
          </ac:cxnSpMkLst>
        </pc:cxnChg>
        <pc:cxnChg chg="add del">
          <ac:chgData name="John Hörnquist" userId="0a932552-0bb6-45a2-9c9b-143765436545" providerId="ADAL" clId="{2D32CE4B-2414-4FCF-A5AE-C1B8D8D615B5}" dt="2020-04-01T15:33:36.283" v="91" actId="26606"/>
          <ac:cxnSpMkLst>
            <pc:docMk/>
            <pc:sldMk cId="0" sldId="300"/>
            <ac:cxnSpMk id="11274" creationId="{D891E407-403B-4764-86C9-33A56D3BCAA3}"/>
          </ac:cxnSpMkLst>
        </pc:cxnChg>
        <pc:cxnChg chg="add del">
          <ac:chgData name="John Hörnquist" userId="0a932552-0bb6-45a2-9c9b-143765436545" providerId="ADAL" clId="{2D32CE4B-2414-4FCF-A5AE-C1B8D8D615B5}" dt="2020-04-01T15:33:50.899" v="95" actId="26606"/>
          <ac:cxnSpMkLst>
            <pc:docMk/>
            <pc:sldMk cId="0" sldId="300"/>
            <ac:cxnSpMk id="11279" creationId="{AA2EAA10-076F-46BD-8F0F-B9A2FB77A85C}"/>
          </ac:cxnSpMkLst>
        </pc:cxnChg>
        <pc:cxnChg chg="add del">
          <ac:chgData name="John Hörnquist" userId="0a932552-0bb6-45a2-9c9b-143765436545" providerId="ADAL" clId="{2D32CE4B-2414-4FCF-A5AE-C1B8D8D615B5}" dt="2020-04-01T15:33:50.899" v="95" actId="26606"/>
          <ac:cxnSpMkLst>
            <pc:docMk/>
            <pc:sldMk cId="0" sldId="300"/>
            <ac:cxnSpMk id="11280" creationId="{D891E407-403B-4764-86C9-33A56D3BCAA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C4E2279F-A726-9A41-BAE7-CA2B1201D129}" type="datetimeFigureOut">
              <a:rPr lang="sv-SE"/>
              <a:pPr/>
              <a:t>2020-04-02</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A710FF66-0E20-A24B-A4FA-9B8E63EFA060}" type="slidenum">
              <a:rPr/>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Välkomna</a:t>
            </a:r>
            <a:r>
              <a:rPr lang="en-US" dirty="0"/>
              <a:t>! Jag </a:t>
            </a:r>
            <a:r>
              <a:rPr lang="en-US" dirty="0" err="1"/>
              <a:t>heter</a:t>
            </a:r>
            <a:r>
              <a:rPr lang="en-US" dirty="0"/>
              <a:t> XX, </a:t>
            </a:r>
            <a:r>
              <a:rPr lang="en-US" dirty="0" err="1"/>
              <a:t>bor</a:t>
            </a:r>
            <a:r>
              <a:rPr lang="en-US" dirty="0"/>
              <a:t> </a:t>
            </a:r>
            <a:r>
              <a:rPr lang="en-US" dirty="0" err="1"/>
              <a:t>i</a:t>
            </a:r>
            <a:r>
              <a:rPr lang="en-US" dirty="0"/>
              <a:t> XX </a:t>
            </a:r>
            <a:r>
              <a:rPr lang="en-US" dirty="0" err="1"/>
              <a:t>och</a:t>
            </a:r>
            <a:r>
              <a:rPr lang="en-US" dirty="0"/>
              <a:t> mitt </a:t>
            </a:r>
            <a:r>
              <a:rPr lang="en-US" dirty="0" err="1"/>
              <a:t>bakgrund</a:t>
            </a:r>
            <a:r>
              <a:rPr lang="en-US" dirty="0"/>
              <a:t> </a:t>
            </a:r>
            <a:r>
              <a:rPr lang="en-US" dirty="0" err="1"/>
              <a:t>i</a:t>
            </a:r>
            <a:r>
              <a:rPr lang="en-US" dirty="0"/>
              <a:t> </a:t>
            </a:r>
            <a:r>
              <a:rPr lang="en-US" dirty="0" err="1"/>
              <a:t>partiet</a:t>
            </a:r>
            <a:r>
              <a:rPr lang="en-US" dirty="0"/>
              <a:t> </a:t>
            </a:r>
            <a:r>
              <a:rPr lang="en-US" dirty="0" err="1"/>
              <a:t>är</a:t>
            </a:r>
            <a:r>
              <a:rPr lang="en-US" dirty="0"/>
              <a:t> XX. </a:t>
            </a:r>
          </a:p>
          <a:p>
            <a:endParaRPr lang="en-US" dirty="0"/>
          </a:p>
          <a:p>
            <a:r>
              <a:rPr lang="en-US" dirty="0"/>
              <a:t>Den </a:t>
            </a:r>
            <a:r>
              <a:rPr lang="en-US" dirty="0" err="1"/>
              <a:t>här</a:t>
            </a:r>
            <a:r>
              <a:rPr lang="en-US" dirty="0"/>
              <a:t> </a:t>
            </a:r>
            <a:r>
              <a:rPr lang="en-US" dirty="0" err="1"/>
              <a:t>kursen</a:t>
            </a:r>
            <a:r>
              <a:rPr lang="en-US" dirty="0"/>
              <a:t> ska </a:t>
            </a:r>
            <a:r>
              <a:rPr lang="en-US" dirty="0" err="1"/>
              <a:t>ge</a:t>
            </a:r>
            <a:r>
              <a:rPr lang="en-US" dirty="0"/>
              <a:t> </a:t>
            </a:r>
            <a:r>
              <a:rPr lang="en-US" dirty="0" err="1"/>
              <a:t>en</a:t>
            </a:r>
            <a:r>
              <a:rPr lang="en-US" dirty="0"/>
              <a:t> </a:t>
            </a:r>
            <a:r>
              <a:rPr lang="en-US" dirty="0" err="1"/>
              <a:t>första</a:t>
            </a:r>
            <a:r>
              <a:rPr lang="en-US" dirty="0"/>
              <a:t> </a:t>
            </a:r>
            <a:r>
              <a:rPr lang="en-US" dirty="0" err="1"/>
              <a:t>förståelse</a:t>
            </a:r>
            <a:r>
              <a:rPr lang="en-US" dirty="0"/>
              <a:t> </a:t>
            </a:r>
            <a:r>
              <a:rPr lang="en-US" dirty="0" err="1"/>
              <a:t>för</a:t>
            </a:r>
            <a:r>
              <a:rPr lang="en-US" dirty="0"/>
              <a:t> </a:t>
            </a:r>
            <a:r>
              <a:rPr lang="en-US" dirty="0" err="1"/>
              <a:t>retorik</a:t>
            </a:r>
            <a:r>
              <a:rPr lang="en-US" dirty="0"/>
              <a:t>, </a:t>
            </a:r>
            <a:r>
              <a:rPr lang="en-US" dirty="0" err="1"/>
              <a:t>dess</a:t>
            </a:r>
            <a:r>
              <a:rPr lang="en-US" dirty="0"/>
              <a:t> </a:t>
            </a:r>
            <a:r>
              <a:rPr lang="en-US" dirty="0" err="1"/>
              <a:t>funktioner</a:t>
            </a:r>
            <a:r>
              <a:rPr lang="en-US" dirty="0"/>
              <a:t> </a:t>
            </a:r>
            <a:r>
              <a:rPr lang="en-US" dirty="0" err="1"/>
              <a:t>och</a:t>
            </a:r>
            <a:r>
              <a:rPr lang="en-US" dirty="0"/>
              <a:t> </a:t>
            </a:r>
            <a:r>
              <a:rPr lang="en-US" dirty="0" err="1"/>
              <a:t>hur</a:t>
            </a:r>
            <a:r>
              <a:rPr lang="en-US" dirty="0"/>
              <a:t> vi </a:t>
            </a:r>
            <a:r>
              <a:rPr lang="en-US" dirty="0" err="1"/>
              <a:t>kan</a:t>
            </a:r>
            <a:r>
              <a:rPr lang="en-US" dirty="0"/>
              <a:t> </a:t>
            </a:r>
            <a:r>
              <a:rPr lang="en-US" dirty="0" err="1"/>
              <a:t>bli</a:t>
            </a:r>
            <a:r>
              <a:rPr lang="en-US" dirty="0"/>
              <a:t> </a:t>
            </a:r>
            <a:r>
              <a:rPr lang="en-US" dirty="0" err="1"/>
              <a:t>bättre</a:t>
            </a:r>
            <a:r>
              <a:rPr lang="en-US" dirty="0"/>
              <a:t> </a:t>
            </a:r>
            <a:r>
              <a:rPr lang="en-US" dirty="0" err="1"/>
              <a:t>talare</a:t>
            </a:r>
            <a:r>
              <a:rPr lang="en-US" dirty="0"/>
              <a:t> </a:t>
            </a:r>
            <a:r>
              <a:rPr lang="en-US" dirty="0" err="1"/>
              <a:t>i</a:t>
            </a:r>
            <a:r>
              <a:rPr lang="en-US" dirty="0"/>
              <a:t> </a:t>
            </a:r>
            <a:r>
              <a:rPr lang="en-US" dirty="0" err="1"/>
              <a:t>olika</a:t>
            </a:r>
            <a:r>
              <a:rPr lang="en-US" dirty="0"/>
              <a:t> </a:t>
            </a:r>
            <a:r>
              <a:rPr lang="en-US" dirty="0" err="1"/>
              <a:t>sammanhang</a:t>
            </a:r>
            <a:r>
              <a:rPr lang="en-US" dirty="0"/>
              <a:t>. </a:t>
            </a:r>
            <a:r>
              <a:rPr lang="en-US" dirty="0" err="1"/>
              <a:t>När</a:t>
            </a:r>
            <a:r>
              <a:rPr lang="en-US" dirty="0"/>
              <a:t> </a:t>
            </a:r>
            <a:r>
              <a:rPr lang="en-US" dirty="0" err="1"/>
              <a:t>ni</a:t>
            </a:r>
            <a:r>
              <a:rPr lang="en-US" dirty="0"/>
              <a:t> </a:t>
            </a:r>
            <a:r>
              <a:rPr lang="en-US" dirty="0" err="1"/>
              <a:t>går</a:t>
            </a:r>
            <a:r>
              <a:rPr lang="en-US" dirty="0"/>
              <a:t> </a:t>
            </a:r>
            <a:r>
              <a:rPr lang="en-US" dirty="0" err="1"/>
              <a:t>härifrån</a:t>
            </a:r>
            <a:r>
              <a:rPr lang="en-US" dirty="0"/>
              <a:t> ska </a:t>
            </a:r>
            <a:r>
              <a:rPr lang="en-US" dirty="0" err="1"/>
              <a:t>ni</a:t>
            </a:r>
            <a:r>
              <a:rPr lang="en-US" dirty="0"/>
              <a:t> ha </a:t>
            </a:r>
            <a:r>
              <a:rPr lang="en-US" dirty="0" err="1"/>
              <a:t>tagit</a:t>
            </a:r>
            <a:r>
              <a:rPr lang="en-US" dirty="0"/>
              <a:t> med </a:t>
            </a:r>
            <a:r>
              <a:rPr lang="en-US" dirty="0" err="1"/>
              <a:t>er</a:t>
            </a:r>
            <a:r>
              <a:rPr lang="en-US" dirty="0"/>
              <a:t> </a:t>
            </a:r>
            <a:r>
              <a:rPr lang="en-US" dirty="0" err="1"/>
              <a:t>både</a:t>
            </a:r>
            <a:r>
              <a:rPr lang="en-US" dirty="0"/>
              <a:t> </a:t>
            </a:r>
            <a:r>
              <a:rPr lang="en-US" dirty="0" err="1"/>
              <a:t>kunskap</a:t>
            </a:r>
            <a:r>
              <a:rPr lang="en-US" dirty="0"/>
              <a:t> </a:t>
            </a:r>
            <a:r>
              <a:rPr lang="en-US" dirty="0" err="1"/>
              <a:t>och</a:t>
            </a:r>
            <a:r>
              <a:rPr lang="en-US" dirty="0"/>
              <a:t> </a:t>
            </a:r>
            <a:r>
              <a:rPr lang="en-US" dirty="0" err="1"/>
              <a:t>konkreta</a:t>
            </a:r>
            <a:r>
              <a:rPr lang="en-US" dirty="0"/>
              <a:t> </a:t>
            </a:r>
            <a:r>
              <a:rPr lang="en-US" dirty="0" err="1"/>
              <a:t>verktyg</a:t>
            </a:r>
            <a:r>
              <a:rPr lang="en-US" dirty="0"/>
              <a:t> </a:t>
            </a:r>
            <a:r>
              <a:rPr lang="en-US" dirty="0" err="1"/>
              <a:t>för</a:t>
            </a:r>
            <a:r>
              <a:rPr lang="en-US" dirty="0"/>
              <a:t> </a:t>
            </a:r>
            <a:r>
              <a:rPr lang="en-US" dirty="0" err="1"/>
              <a:t>att</a:t>
            </a:r>
            <a:r>
              <a:rPr lang="en-US" dirty="0"/>
              <a:t> </a:t>
            </a:r>
            <a:r>
              <a:rPr lang="en-US" dirty="0" err="1"/>
              <a:t>sätta</a:t>
            </a:r>
            <a:r>
              <a:rPr lang="en-US" dirty="0"/>
              <a:t> </a:t>
            </a:r>
            <a:r>
              <a:rPr lang="en-US" dirty="0" err="1"/>
              <a:t>igång</a:t>
            </a:r>
            <a:r>
              <a:rPr lang="en-US" dirty="0"/>
              <a:t> </a:t>
            </a:r>
            <a:r>
              <a:rPr lang="en-US" dirty="0" err="1"/>
              <a:t>att</a:t>
            </a:r>
            <a:r>
              <a:rPr lang="en-US" dirty="0"/>
              <a:t> fila </a:t>
            </a:r>
            <a:r>
              <a:rPr lang="en-US" dirty="0" err="1"/>
              <a:t>på</a:t>
            </a:r>
            <a:r>
              <a:rPr lang="en-US" dirty="0"/>
              <a:t> era </a:t>
            </a:r>
            <a:r>
              <a:rPr lang="en-US" dirty="0" err="1"/>
              <a:t>tal</a:t>
            </a:r>
            <a:r>
              <a:rPr lang="en-US" dirty="0"/>
              <a:t> </a:t>
            </a:r>
            <a:r>
              <a:rPr lang="en-US" dirty="0" err="1"/>
              <a:t>och</a:t>
            </a:r>
            <a:r>
              <a:rPr lang="en-US" dirty="0"/>
              <a:t> </a:t>
            </a:r>
            <a:r>
              <a:rPr lang="en-US" dirty="0" err="1"/>
              <a:t>framföranden</a:t>
            </a:r>
            <a:r>
              <a:rPr lang="en-US" dirty="0"/>
              <a:t> </a:t>
            </a:r>
            <a:r>
              <a:rPr lang="en-US" dirty="0" err="1"/>
              <a:t>framöver</a:t>
            </a:r>
            <a:r>
              <a:rPr lang="en-US" dirty="0"/>
              <a:t>. Vi ska </a:t>
            </a:r>
            <a:r>
              <a:rPr lang="en-US" dirty="0" err="1"/>
              <a:t>först</a:t>
            </a:r>
            <a:r>
              <a:rPr lang="en-US" dirty="0"/>
              <a:t> </a:t>
            </a:r>
            <a:r>
              <a:rPr lang="en-US" dirty="0" err="1"/>
              <a:t>börja</a:t>
            </a:r>
            <a:r>
              <a:rPr lang="en-US" dirty="0"/>
              <a:t> med </a:t>
            </a:r>
            <a:r>
              <a:rPr lang="en-US" dirty="0" err="1"/>
              <a:t>en</a:t>
            </a:r>
            <a:r>
              <a:rPr lang="en-US" dirty="0"/>
              <a:t> </a:t>
            </a:r>
            <a:r>
              <a:rPr lang="en-US" dirty="0" err="1"/>
              <a:t>presentationsrunda</a:t>
            </a:r>
            <a:r>
              <a:rPr lang="en-US" dirty="0"/>
              <a:t> </a:t>
            </a:r>
            <a:r>
              <a:rPr lang="en-US" dirty="0" err="1"/>
              <a:t>innan</a:t>
            </a:r>
            <a:r>
              <a:rPr lang="en-US" dirty="0"/>
              <a:t> vi </a:t>
            </a:r>
            <a:r>
              <a:rPr lang="en-US" dirty="0" err="1"/>
              <a:t>går</a:t>
            </a:r>
            <a:r>
              <a:rPr lang="en-US" dirty="0"/>
              <a:t> in </a:t>
            </a:r>
            <a:r>
              <a:rPr lang="en-US" dirty="0" err="1"/>
              <a:t>på</a:t>
            </a:r>
            <a:r>
              <a:rPr lang="en-US" dirty="0"/>
              <a:t> </a:t>
            </a:r>
            <a:r>
              <a:rPr lang="en-US" dirty="0" err="1"/>
              <a:t>vad</a:t>
            </a:r>
            <a:r>
              <a:rPr lang="en-US" dirty="0"/>
              <a:t> </a:t>
            </a:r>
            <a:r>
              <a:rPr lang="en-US" dirty="0" err="1"/>
              <a:t>retorik</a:t>
            </a:r>
            <a:r>
              <a:rPr lang="en-US" dirty="0"/>
              <a:t> </a:t>
            </a:r>
            <a:r>
              <a:rPr lang="en-US" dirty="0" err="1"/>
              <a:t>betyder</a:t>
            </a:r>
            <a:r>
              <a:rPr lang="en-US" dirty="0"/>
              <a:t> </a:t>
            </a:r>
            <a:r>
              <a:rPr lang="en-US" dirty="0" err="1"/>
              <a:t>och</a:t>
            </a:r>
            <a:r>
              <a:rPr lang="en-US" dirty="0"/>
              <a:t> </a:t>
            </a:r>
            <a:r>
              <a:rPr lang="en-US" dirty="0" err="1"/>
              <a:t>består</a:t>
            </a:r>
            <a:r>
              <a:rPr lang="en-US" dirty="0"/>
              <a:t> av. </a:t>
            </a:r>
          </a:p>
          <a:p>
            <a:endParaRPr lang="en-US" dirty="0"/>
          </a:p>
          <a:p>
            <a:r>
              <a:rPr lang="en-US" dirty="0" err="1"/>
              <a:t>Berätta</a:t>
            </a:r>
            <a:r>
              <a:rPr lang="en-US" dirty="0"/>
              <a:t> om </a:t>
            </a:r>
            <a:r>
              <a:rPr lang="en-US" dirty="0" err="1"/>
              <a:t>hur</a:t>
            </a:r>
            <a:r>
              <a:rPr lang="en-US" dirty="0"/>
              <a:t> </a:t>
            </a:r>
            <a:r>
              <a:rPr lang="en-US" dirty="0" err="1"/>
              <a:t>lång</a:t>
            </a:r>
            <a:r>
              <a:rPr lang="en-US" dirty="0"/>
              <a:t> </a:t>
            </a:r>
            <a:r>
              <a:rPr lang="en-US" dirty="0" err="1"/>
              <a:t>tid</a:t>
            </a:r>
            <a:r>
              <a:rPr lang="en-US" dirty="0"/>
              <a:t> </a:t>
            </a:r>
            <a:r>
              <a:rPr lang="en-US" dirty="0" err="1"/>
              <a:t>kursen</a:t>
            </a:r>
            <a:r>
              <a:rPr lang="en-US" dirty="0"/>
              <a:t> </a:t>
            </a:r>
            <a:r>
              <a:rPr lang="en-US" dirty="0" err="1"/>
              <a:t>kommer</a:t>
            </a:r>
            <a:r>
              <a:rPr lang="en-US" dirty="0"/>
              <a:t> ta </a:t>
            </a:r>
            <a:r>
              <a:rPr lang="en-US" dirty="0" err="1"/>
              <a:t>och</a:t>
            </a:r>
            <a:r>
              <a:rPr lang="en-US" dirty="0"/>
              <a:t> </a:t>
            </a:r>
            <a:r>
              <a:rPr lang="en-US" dirty="0" err="1"/>
              <a:t>hur</a:t>
            </a:r>
            <a:r>
              <a:rPr lang="en-US" dirty="0"/>
              <a:t> </a:t>
            </a:r>
            <a:r>
              <a:rPr lang="en-US" dirty="0" err="1"/>
              <a:t>upplägget</a:t>
            </a:r>
            <a:r>
              <a:rPr lang="en-US" dirty="0"/>
              <a:t> ser </a:t>
            </a:r>
            <a:r>
              <a:rPr lang="en-US" dirty="0" err="1"/>
              <a:t>ut</a:t>
            </a:r>
            <a:r>
              <a:rPr lang="en-US" dirty="0"/>
              <a:t> </a:t>
            </a:r>
            <a:r>
              <a:rPr lang="en-US" dirty="0" err="1"/>
              <a:t>innan</a:t>
            </a:r>
            <a:r>
              <a:rPr lang="en-US" dirty="0"/>
              <a:t> du </a:t>
            </a:r>
            <a:r>
              <a:rPr lang="en-US" dirty="0" err="1"/>
              <a:t>går</a:t>
            </a:r>
            <a:r>
              <a:rPr lang="en-US" dirty="0"/>
              <a:t> </a:t>
            </a:r>
            <a:r>
              <a:rPr lang="en-US" dirty="0" err="1"/>
              <a:t>över</a:t>
            </a:r>
            <a:r>
              <a:rPr lang="en-US" dirty="0"/>
              <a:t> till </a:t>
            </a:r>
            <a:r>
              <a:rPr lang="en-US" dirty="0" err="1"/>
              <a:t>presentationsövningen</a:t>
            </a:r>
            <a:r>
              <a:rPr lang="en-US" dirty="0"/>
              <a:t>. </a:t>
            </a:r>
          </a:p>
          <a:p>
            <a:endParaRPr lang="en-US" dirty="0"/>
          </a:p>
          <a:p>
            <a:r>
              <a:rPr lang="en-US" dirty="0">
                <a:sym typeface="Wingdings" panose="05000000000000000000" pitchFamily="2" charset="2"/>
              </a:rPr>
              <a:t> </a:t>
            </a:r>
            <a:r>
              <a:rPr lang="en-US" dirty="0" err="1"/>
              <a:t>Presentationsrunda</a:t>
            </a:r>
            <a:r>
              <a:rPr lang="en-US" dirty="0"/>
              <a:t>. Se </a:t>
            </a:r>
            <a:r>
              <a:rPr lang="en-US" dirty="0" err="1"/>
              <a:t>handledning</a:t>
            </a:r>
            <a:r>
              <a:rPr lang="en-US" dirty="0"/>
              <a:t> </a:t>
            </a:r>
            <a:r>
              <a:rPr lang="en-US" dirty="0" err="1"/>
              <a:t>för</a:t>
            </a:r>
            <a:r>
              <a:rPr lang="en-US" dirty="0"/>
              <a:t> </a:t>
            </a:r>
            <a:r>
              <a:rPr lang="en-US" dirty="0" err="1"/>
              <a:t>förslag</a:t>
            </a:r>
            <a:r>
              <a:rPr lang="en-US" dirty="0"/>
              <a:t> till </a:t>
            </a:r>
            <a:r>
              <a:rPr lang="en-US" dirty="0" err="1"/>
              <a:t>genomförandet</a:t>
            </a:r>
            <a:r>
              <a:rPr lang="en-US" dirty="0"/>
              <a:t> av </a:t>
            </a:r>
            <a:r>
              <a:rPr lang="en-US" dirty="0" err="1"/>
              <a:t>presentationsrunda</a:t>
            </a:r>
            <a:r>
              <a:rPr lang="en-US" dirty="0"/>
              <a:t> – </a:t>
            </a:r>
            <a:r>
              <a:rPr lang="en-US" dirty="0" err="1"/>
              <a:t>hur</a:t>
            </a:r>
            <a:r>
              <a:rPr lang="en-US" dirty="0"/>
              <a:t> du </a:t>
            </a:r>
            <a:r>
              <a:rPr lang="en-US" dirty="0" err="1"/>
              <a:t>utformar</a:t>
            </a:r>
            <a:r>
              <a:rPr lang="en-US" dirty="0"/>
              <a:t> </a:t>
            </a:r>
            <a:r>
              <a:rPr lang="en-US" dirty="0" err="1"/>
              <a:t>presentationsrundan</a:t>
            </a:r>
            <a:r>
              <a:rPr lang="en-US" dirty="0"/>
              <a:t> (</a:t>
            </a:r>
            <a:r>
              <a:rPr lang="en-US" dirty="0" err="1"/>
              <a:t>liksom</a:t>
            </a:r>
            <a:r>
              <a:rPr lang="en-US" dirty="0"/>
              <a:t> </a:t>
            </a:r>
            <a:r>
              <a:rPr lang="en-US" dirty="0" err="1"/>
              <a:t>alla</a:t>
            </a:r>
            <a:r>
              <a:rPr lang="en-US" dirty="0"/>
              <a:t> </a:t>
            </a:r>
            <a:r>
              <a:rPr lang="en-US" dirty="0" err="1"/>
              <a:t>övningar</a:t>
            </a:r>
            <a:r>
              <a:rPr lang="en-US" dirty="0"/>
              <a:t> </a:t>
            </a:r>
            <a:r>
              <a:rPr lang="en-US" dirty="0" err="1"/>
              <a:t>och</a:t>
            </a:r>
            <a:r>
              <a:rPr lang="en-US" dirty="0"/>
              <a:t> </a:t>
            </a:r>
            <a:r>
              <a:rPr lang="en-US" dirty="0" err="1"/>
              <a:t>diskussioner</a:t>
            </a:r>
            <a:r>
              <a:rPr lang="en-US" dirty="0"/>
              <a:t> under </a:t>
            </a:r>
            <a:r>
              <a:rPr lang="en-US" dirty="0" err="1"/>
              <a:t>utbildningen</a:t>
            </a:r>
            <a:r>
              <a:rPr lang="en-US" dirty="0"/>
              <a:t>) </a:t>
            </a:r>
            <a:r>
              <a:rPr lang="en-US" dirty="0" err="1"/>
              <a:t>beror</a:t>
            </a:r>
            <a:r>
              <a:rPr lang="en-US" dirty="0"/>
              <a:t> </a:t>
            </a:r>
            <a:r>
              <a:rPr lang="en-US" dirty="0" err="1"/>
              <a:t>på</a:t>
            </a:r>
            <a:r>
              <a:rPr lang="en-US" dirty="0"/>
              <a:t> </a:t>
            </a:r>
            <a:r>
              <a:rPr lang="en-US" dirty="0" err="1"/>
              <a:t>tiden</a:t>
            </a:r>
            <a:r>
              <a:rPr lang="en-US" dirty="0"/>
              <a:t> du har till </a:t>
            </a:r>
            <a:r>
              <a:rPr lang="en-US" dirty="0" err="1"/>
              <a:t>förfogande</a:t>
            </a:r>
            <a:r>
              <a:rPr lang="en-US" dirty="0"/>
              <a:t> </a:t>
            </a:r>
            <a:r>
              <a:rPr lang="en-US" dirty="0" err="1"/>
              <a:t>och</a:t>
            </a:r>
            <a:r>
              <a:rPr lang="en-US" dirty="0"/>
              <a:t> </a:t>
            </a:r>
            <a:r>
              <a:rPr lang="en-US" dirty="0" err="1"/>
              <a:t>gruppens</a:t>
            </a:r>
            <a:r>
              <a:rPr lang="en-US" dirty="0"/>
              <a:t> </a:t>
            </a:r>
            <a:r>
              <a:rPr lang="en-US" dirty="0" err="1"/>
              <a:t>storlek</a:t>
            </a:r>
            <a:r>
              <a:rPr lang="en-US" dirty="0"/>
              <a:t>. </a:t>
            </a:r>
          </a:p>
        </p:txBody>
      </p:sp>
      <p:sp>
        <p:nvSpPr>
          <p:cNvPr id="4" name="Slide Number Placeholder 3"/>
          <p:cNvSpPr>
            <a:spLocks noGrp="1"/>
          </p:cNvSpPr>
          <p:nvPr>
            <p:ph type="sldNum" sz="quarter" idx="10"/>
          </p:nvPr>
        </p:nvSpPr>
        <p:spPr/>
        <p:txBody>
          <a:bodyPr/>
          <a:lstStyle/>
          <a:p>
            <a:fld id="{A710FF66-0E20-A24B-A4FA-9B8E63EFA060}" type="slidenum">
              <a: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kern="1200" dirty="0">
                <a:solidFill>
                  <a:schemeClr val="tx1"/>
                </a:solidFill>
                <a:latin typeface="+mn-lt"/>
                <a:ea typeface="+mn-ea"/>
                <a:cs typeface="+mn-cs"/>
              </a:rPr>
              <a:t>Intention</a:t>
            </a:r>
            <a:endParaRPr lang="sv-SE" sz="1200"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Intentionen berör ramarna för ditt tal: ditt centrala budskap, målgruppen, sammanhanget och praktiska omständigheter så som lokalen. Det finns några ledfrågor som kan hjälpa dig när du förbereder ditt tal:</a:t>
            </a:r>
          </a:p>
          <a:p>
            <a:endParaRPr lang="en-US" sz="1200" b="1" kern="1200" dirty="0">
              <a:solidFill>
                <a:schemeClr val="tx1"/>
              </a:solidFill>
              <a:latin typeface="+mn-lt"/>
              <a:ea typeface="+mn-ea"/>
              <a:cs typeface="+mn-cs"/>
            </a:endParaRPr>
          </a:p>
          <a:p>
            <a:pPr marL="171450" lvl="0" indent="-171450" fontAlgn="base">
              <a:buFont typeface="Arial" panose="020B0604020202020204" pitchFamily="34" charset="0"/>
              <a:buChar char="•"/>
            </a:pPr>
            <a:r>
              <a:rPr lang="en-US" sz="1200" kern="1200" dirty="0" err="1"/>
              <a:t>Vilket</a:t>
            </a:r>
            <a:r>
              <a:rPr lang="en-US" sz="1200" kern="1200" dirty="0"/>
              <a:t> </a:t>
            </a:r>
            <a:r>
              <a:rPr lang="en-US" sz="1200" kern="1200" dirty="0" err="1"/>
              <a:t>är</a:t>
            </a:r>
            <a:r>
              <a:rPr lang="en-US" sz="1200" kern="1200" dirty="0"/>
              <a:t> </a:t>
            </a:r>
            <a:r>
              <a:rPr lang="en-US" sz="1200" kern="1200" dirty="0" err="1"/>
              <a:t>ditt</a:t>
            </a:r>
            <a:r>
              <a:rPr lang="en-US" sz="1200" kern="1200" dirty="0"/>
              <a:t> </a:t>
            </a:r>
            <a:r>
              <a:rPr lang="en-US" sz="1200" kern="1200" dirty="0" err="1"/>
              <a:t>budskap</a:t>
            </a:r>
            <a:r>
              <a:rPr lang="en-US" sz="1200" kern="1200" dirty="0"/>
              <a:t>? </a:t>
            </a:r>
            <a:r>
              <a:rPr lang="en-US" sz="1200" kern="1200" dirty="0" err="1"/>
              <a:t>Sammanfatta</a:t>
            </a:r>
            <a:r>
              <a:rPr lang="en-US" sz="1200" kern="1200" dirty="0"/>
              <a:t> </a:t>
            </a:r>
            <a:r>
              <a:rPr lang="en-US" sz="1200" kern="1200" dirty="0" err="1"/>
              <a:t>essensen</a:t>
            </a:r>
            <a:r>
              <a:rPr lang="en-US" sz="1200" kern="1200" dirty="0"/>
              <a:t> av det du </a:t>
            </a:r>
            <a:r>
              <a:rPr lang="en-US" sz="1200" kern="1200" dirty="0" err="1"/>
              <a:t>vill</a:t>
            </a:r>
            <a:r>
              <a:rPr lang="en-US" sz="1200" kern="1200" dirty="0"/>
              <a:t> </a:t>
            </a:r>
            <a:r>
              <a:rPr lang="en-US" sz="1200" kern="1200" dirty="0" err="1"/>
              <a:t>säga</a:t>
            </a:r>
            <a:r>
              <a:rPr lang="en-US" sz="1200" kern="1200" dirty="0"/>
              <a:t> till </a:t>
            </a:r>
            <a:r>
              <a:rPr lang="en-US" sz="1200" kern="1200" dirty="0" err="1"/>
              <a:t>ett</a:t>
            </a:r>
            <a:r>
              <a:rPr lang="en-US" sz="1200" kern="1200" dirty="0"/>
              <a:t> </a:t>
            </a:r>
            <a:r>
              <a:rPr lang="en-US" sz="1200" kern="1200" dirty="0" err="1"/>
              <a:t>ord</a:t>
            </a:r>
            <a:r>
              <a:rPr lang="en-US" sz="1200" kern="1200" dirty="0"/>
              <a:t> </a:t>
            </a:r>
            <a:r>
              <a:rPr lang="en-US" sz="1200" kern="1200" dirty="0" err="1"/>
              <a:t>eller</a:t>
            </a:r>
            <a:r>
              <a:rPr lang="en-US" sz="1200" kern="1200" dirty="0"/>
              <a:t> </a:t>
            </a:r>
            <a:r>
              <a:rPr lang="en-US" sz="1200" kern="1200" dirty="0" err="1"/>
              <a:t>en</a:t>
            </a:r>
            <a:r>
              <a:rPr lang="en-US" sz="1200" kern="1200" dirty="0"/>
              <a:t> </a:t>
            </a:r>
            <a:r>
              <a:rPr lang="en-US" sz="1200" kern="1200" dirty="0" err="1"/>
              <a:t>mening</a:t>
            </a:r>
            <a:r>
              <a:rPr lang="en-US" sz="1200" kern="1200" dirty="0"/>
              <a:t>.  </a:t>
            </a:r>
            <a:r>
              <a:rPr lang="en-US" sz="1200" kern="1200" dirty="0" err="1"/>
              <a:t>Låt</a:t>
            </a:r>
            <a:r>
              <a:rPr lang="en-US" sz="1200" kern="1200" dirty="0"/>
              <a:t> </a:t>
            </a:r>
            <a:r>
              <a:rPr lang="en-US" sz="1200" kern="1200" dirty="0" err="1"/>
              <a:t>detta</a:t>
            </a:r>
            <a:r>
              <a:rPr lang="en-US" sz="1200" kern="1200" dirty="0"/>
              <a:t> </a:t>
            </a:r>
            <a:r>
              <a:rPr lang="en-US" sz="1200" kern="1200" dirty="0" err="1"/>
              <a:t>budskap</a:t>
            </a:r>
            <a:r>
              <a:rPr lang="en-US" sz="1200" kern="1200" dirty="0"/>
              <a:t> </a:t>
            </a:r>
            <a:r>
              <a:rPr lang="en-US" sz="1200" kern="1200" dirty="0" err="1"/>
              <a:t>styra</a:t>
            </a:r>
            <a:r>
              <a:rPr lang="en-US" sz="1200" kern="1200" dirty="0"/>
              <a:t> </a:t>
            </a:r>
            <a:r>
              <a:rPr lang="en-US" sz="1200" kern="1200" dirty="0" err="1"/>
              <a:t>utformningen</a:t>
            </a:r>
            <a:r>
              <a:rPr lang="en-US" sz="1200" kern="1200" dirty="0"/>
              <a:t> av </a:t>
            </a:r>
            <a:r>
              <a:rPr lang="en-US" sz="1200" kern="1200" dirty="0" err="1"/>
              <a:t>talet</a:t>
            </a:r>
            <a:r>
              <a:rPr lang="en-US" sz="1200" kern="1200" dirty="0"/>
              <a:t>. </a:t>
            </a:r>
            <a:endParaRPr lang="en-US" dirty="0"/>
          </a:p>
          <a:p>
            <a:pPr marL="171450" lvl="0" indent="-171450" fontAlgn="base">
              <a:buFont typeface="Arial" panose="020B0604020202020204" pitchFamily="34" charset="0"/>
              <a:buChar char="•"/>
            </a:pPr>
            <a:r>
              <a:rPr lang="en-US" sz="1200" kern="1200" dirty="0" err="1"/>
              <a:t>Vilka</a:t>
            </a:r>
            <a:r>
              <a:rPr lang="en-US" sz="1200" kern="1200" dirty="0"/>
              <a:t> </a:t>
            </a:r>
            <a:r>
              <a:rPr lang="en-US" sz="1200" kern="1200" dirty="0" err="1"/>
              <a:t>är</a:t>
            </a:r>
            <a:r>
              <a:rPr lang="en-US" sz="1200" kern="1200" dirty="0"/>
              <a:t> </a:t>
            </a:r>
            <a:r>
              <a:rPr lang="en-US" sz="1200" kern="1200" dirty="0" err="1"/>
              <a:t>publiken</a:t>
            </a:r>
            <a:r>
              <a:rPr lang="en-US" sz="1200" kern="1200" dirty="0"/>
              <a:t>? </a:t>
            </a:r>
            <a:r>
              <a:rPr lang="en-US" sz="1200" kern="1200" dirty="0" err="1"/>
              <a:t>Anpassa</a:t>
            </a:r>
            <a:r>
              <a:rPr lang="en-US" sz="1200" kern="1200" dirty="0"/>
              <a:t> </a:t>
            </a:r>
            <a:r>
              <a:rPr lang="en-US" sz="1200" kern="1200" dirty="0" err="1"/>
              <a:t>talet</a:t>
            </a:r>
            <a:r>
              <a:rPr lang="en-US" sz="1200" kern="1200" dirty="0"/>
              <a:t> </a:t>
            </a:r>
            <a:r>
              <a:rPr lang="en-US" sz="1200" kern="1200" dirty="0" err="1"/>
              <a:t>efter</a:t>
            </a:r>
            <a:r>
              <a:rPr lang="en-US" sz="1200" kern="1200" dirty="0"/>
              <a:t> </a:t>
            </a:r>
            <a:r>
              <a:rPr lang="en-US" sz="1200" kern="1200" dirty="0" err="1"/>
              <a:t>målgruppen</a:t>
            </a:r>
            <a:r>
              <a:rPr lang="en-US" sz="1200" kern="1200" dirty="0"/>
              <a:t>. </a:t>
            </a:r>
            <a:endParaRPr lang="en-US" dirty="0"/>
          </a:p>
          <a:p>
            <a:pPr marL="171450" lvl="0" indent="-171450" fontAlgn="base">
              <a:buFont typeface="Arial" panose="020B0604020202020204" pitchFamily="34" charset="0"/>
              <a:buChar char="•"/>
            </a:pPr>
            <a:r>
              <a:rPr lang="en-US" sz="1200" kern="1200" dirty="0" err="1"/>
              <a:t>Vem</a:t>
            </a:r>
            <a:r>
              <a:rPr lang="en-US" sz="1200" kern="1200" dirty="0"/>
              <a:t> </a:t>
            </a:r>
            <a:r>
              <a:rPr lang="en-US" sz="1200" kern="1200" dirty="0" err="1"/>
              <a:t>är</a:t>
            </a:r>
            <a:r>
              <a:rPr lang="en-US" sz="1200" kern="1200" dirty="0"/>
              <a:t> du </a:t>
            </a:r>
            <a:r>
              <a:rPr lang="en-US" sz="1200" kern="1200" dirty="0" err="1"/>
              <a:t>för</a:t>
            </a:r>
            <a:r>
              <a:rPr lang="en-US" sz="1200" kern="1200" dirty="0"/>
              <a:t> </a:t>
            </a:r>
            <a:r>
              <a:rPr lang="en-US" sz="1200" kern="1200" dirty="0" err="1"/>
              <a:t>publiken</a:t>
            </a:r>
            <a:r>
              <a:rPr lang="en-US" sz="1200" kern="1200" dirty="0"/>
              <a:t>? </a:t>
            </a:r>
            <a:r>
              <a:rPr lang="en-US" sz="1200" kern="1200" dirty="0" err="1"/>
              <a:t>Hur</a:t>
            </a:r>
            <a:r>
              <a:rPr lang="en-US" sz="1200" kern="1200" dirty="0"/>
              <a:t> </a:t>
            </a:r>
            <a:r>
              <a:rPr lang="en-US" sz="1200" kern="1200" dirty="0" err="1"/>
              <a:t>presenterar</a:t>
            </a:r>
            <a:r>
              <a:rPr lang="en-US" sz="1200" kern="1200" dirty="0"/>
              <a:t> du dig </a:t>
            </a:r>
            <a:r>
              <a:rPr lang="en-US" sz="1200" kern="1200" dirty="0" err="1"/>
              <a:t>själv</a:t>
            </a:r>
            <a:r>
              <a:rPr lang="en-US" sz="1200" kern="1200" dirty="0"/>
              <a:t>?</a:t>
            </a:r>
            <a:endParaRPr lang="en-US" dirty="0"/>
          </a:p>
          <a:p>
            <a:pPr marL="171450" lvl="0" indent="-171450" fontAlgn="base">
              <a:buFont typeface="Arial" panose="020B0604020202020204" pitchFamily="34" charset="0"/>
              <a:buChar char="•"/>
            </a:pPr>
            <a:r>
              <a:rPr lang="en-US" sz="1200" kern="1200" dirty="0"/>
              <a:t>I </a:t>
            </a:r>
            <a:r>
              <a:rPr lang="en-US" sz="1200" kern="1200" dirty="0" err="1"/>
              <a:t>vilket</a:t>
            </a:r>
            <a:r>
              <a:rPr lang="en-US" sz="1200" kern="1200" dirty="0"/>
              <a:t> </a:t>
            </a:r>
            <a:r>
              <a:rPr lang="en-US" sz="1200" kern="1200" dirty="0" err="1"/>
              <a:t>sammanhang</a:t>
            </a:r>
            <a:r>
              <a:rPr lang="en-US" sz="1200" kern="1200" dirty="0"/>
              <a:t> </a:t>
            </a:r>
            <a:r>
              <a:rPr lang="en-US" sz="1200" kern="1200" dirty="0" err="1"/>
              <a:t>framträder</a:t>
            </a:r>
            <a:r>
              <a:rPr lang="en-US" sz="1200" kern="1200" dirty="0"/>
              <a:t> du?</a:t>
            </a:r>
            <a:endParaRPr lang="en-US" dirty="0"/>
          </a:p>
          <a:p>
            <a:pPr marL="171450" lvl="0" indent="-171450" fontAlgn="base">
              <a:buFont typeface="Arial" panose="020B0604020202020204" pitchFamily="34" charset="0"/>
              <a:buChar char="•"/>
            </a:pPr>
            <a:r>
              <a:rPr lang="en-US" sz="1200" kern="1200" dirty="0" err="1"/>
              <a:t>Praktiska</a:t>
            </a:r>
            <a:r>
              <a:rPr lang="en-US" sz="1200" kern="1200" dirty="0"/>
              <a:t> </a:t>
            </a:r>
            <a:r>
              <a:rPr lang="en-US" sz="1200" kern="1200" dirty="0" err="1"/>
              <a:t>omständigheter</a:t>
            </a:r>
            <a:r>
              <a:rPr lang="en-US" sz="1200" kern="1200" dirty="0"/>
              <a:t>. </a:t>
            </a:r>
            <a:r>
              <a:rPr lang="en-US" sz="1200" kern="1200" dirty="0" err="1"/>
              <a:t>Hur</a:t>
            </a:r>
            <a:r>
              <a:rPr lang="en-US" sz="1200" kern="1200" dirty="0"/>
              <a:t> ser </a:t>
            </a:r>
            <a:r>
              <a:rPr lang="en-US" sz="1200" kern="1200" dirty="0" err="1"/>
              <a:t>lokalen</a:t>
            </a:r>
            <a:r>
              <a:rPr lang="en-US" sz="1200" kern="1200" dirty="0"/>
              <a:t> </a:t>
            </a:r>
            <a:r>
              <a:rPr lang="en-US" sz="1200" kern="1200" dirty="0" err="1"/>
              <a:t>ut</a:t>
            </a:r>
            <a:r>
              <a:rPr lang="en-US" sz="1200" kern="1200" dirty="0"/>
              <a:t>?  </a:t>
            </a:r>
            <a:r>
              <a:rPr lang="en-US" sz="1200" kern="1200" dirty="0" err="1"/>
              <a:t>Är</a:t>
            </a:r>
            <a:r>
              <a:rPr lang="en-US" sz="1200" kern="1200" dirty="0"/>
              <a:t> du </a:t>
            </a:r>
            <a:r>
              <a:rPr lang="en-US" sz="1200" kern="1200" dirty="0" err="1"/>
              <a:t>uppe</a:t>
            </a:r>
            <a:r>
              <a:rPr lang="en-US" sz="1200" kern="1200" dirty="0"/>
              <a:t> </a:t>
            </a:r>
            <a:r>
              <a:rPr lang="en-US" sz="1200" kern="1200" dirty="0" err="1"/>
              <a:t>på</a:t>
            </a:r>
            <a:r>
              <a:rPr lang="en-US" sz="1200" kern="1200" dirty="0"/>
              <a:t> </a:t>
            </a:r>
            <a:r>
              <a:rPr lang="en-US" sz="1200" kern="1200" dirty="0" err="1"/>
              <a:t>en</a:t>
            </a:r>
            <a:r>
              <a:rPr lang="en-US" sz="1200" kern="1200" dirty="0"/>
              <a:t> </a:t>
            </a:r>
            <a:r>
              <a:rPr lang="en-US" sz="1200" kern="1200" dirty="0" err="1"/>
              <a:t>scen</a:t>
            </a:r>
            <a:r>
              <a:rPr lang="en-US" sz="1200" kern="1200" dirty="0"/>
              <a:t>? </a:t>
            </a:r>
            <a:r>
              <a:rPr lang="en-US" sz="1200" kern="1200" dirty="0" err="1"/>
              <a:t>Talar</a:t>
            </a:r>
            <a:r>
              <a:rPr lang="en-US" sz="1200" kern="1200" dirty="0"/>
              <a:t> du </a:t>
            </a:r>
            <a:r>
              <a:rPr lang="en-US" sz="1200" kern="1200" dirty="0" err="1"/>
              <a:t>på</a:t>
            </a:r>
            <a:r>
              <a:rPr lang="en-US" sz="1200" kern="1200" dirty="0"/>
              <a:t> </a:t>
            </a:r>
            <a:r>
              <a:rPr lang="en-US" sz="1200" kern="1200" dirty="0" err="1"/>
              <a:t>ett</a:t>
            </a:r>
            <a:r>
              <a:rPr lang="en-US" sz="1200" kern="1200" dirty="0"/>
              <a:t> </a:t>
            </a:r>
            <a:r>
              <a:rPr lang="en-US" sz="1200" kern="1200" dirty="0" err="1"/>
              <a:t>torg</a:t>
            </a:r>
            <a:r>
              <a:rPr lang="en-US" sz="1200" kern="1200" dirty="0"/>
              <a:t>? </a:t>
            </a:r>
            <a:r>
              <a:rPr lang="en-US" sz="1200" kern="1200" dirty="0" err="1"/>
              <a:t>Kontrollera</a:t>
            </a:r>
            <a:r>
              <a:rPr lang="en-US" sz="1200" kern="1200" dirty="0"/>
              <a:t> </a:t>
            </a:r>
            <a:r>
              <a:rPr lang="en-US" sz="1200" kern="1200" dirty="0" err="1"/>
              <a:t>att</a:t>
            </a:r>
            <a:r>
              <a:rPr lang="en-US" sz="1200" kern="1200" dirty="0"/>
              <a:t> </a:t>
            </a:r>
            <a:r>
              <a:rPr lang="en-US" sz="1200" kern="1200" dirty="0" err="1"/>
              <a:t>eventuella</a:t>
            </a:r>
            <a:r>
              <a:rPr lang="en-US" sz="1200" kern="1200" dirty="0"/>
              <a:t> </a:t>
            </a:r>
            <a:r>
              <a:rPr lang="en-US" sz="1200" kern="1200" dirty="0" err="1"/>
              <a:t>tekniska</a:t>
            </a:r>
            <a:r>
              <a:rPr lang="en-US" sz="1200" kern="1200" dirty="0"/>
              <a:t> </a:t>
            </a:r>
            <a:r>
              <a:rPr lang="en-US" sz="1200" kern="1200" dirty="0" err="1"/>
              <a:t>hjälpmedel</a:t>
            </a:r>
            <a:r>
              <a:rPr lang="en-US" sz="1200" kern="1200" dirty="0"/>
              <a:t> </a:t>
            </a:r>
            <a:r>
              <a:rPr lang="en-US" sz="1200" kern="1200" dirty="0" err="1"/>
              <a:t>finns</a:t>
            </a:r>
            <a:r>
              <a:rPr lang="en-US" sz="1200" kern="1200" dirty="0"/>
              <a:t> </a:t>
            </a:r>
            <a:r>
              <a:rPr lang="en-US" sz="1200" kern="1200" dirty="0" err="1"/>
              <a:t>på</a:t>
            </a:r>
            <a:r>
              <a:rPr lang="en-US" sz="1200" kern="1200" dirty="0"/>
              <a:t> plats </a:t>
            </a:r>
            <a:r>
              <a:rPr lang="en-US" sz="1200" kern="1200" dirty="0" err="1"/>
              <a:t>och</a:t>
            </a:r>
            <a:r>
              <a:rPr lang="en-US" sz="1200" kern="1200" dirty="0"/>
              <a:t> </a:t>
            </a:r>
            <a:r>
              <a:rPr lang="en-US" sz="1200" kern="1200" dirty="0" err="1"/>
              <a:t>att</a:t>
            </a:r>
            <a:r>
              <a:rPr lang="en-US" sz="1200" kern="1200" dirty="0"/>
              <a:t> de </a:t>
            </a:r>
            <a:r>
              <a:rPr lang="en-US" sz="1200" kern="1200" dirty="0" err="1"/>
              <a:t>fungerar</a:t>
            </a:r>
            <a:r>
              <a:rPr lang="en-US" sz="1200" kern="1200" dirty="0"/>
              <a:t> </a:t>
            </a:r>
            <a:r>
              <a:rPr lang="en-US" sz="1200" kern="1200" dirty="0" err="1"/>
              <a:t>innan</a:t>
            </a:r>
            <a:r>
              <a:rPr lang="en-US" sz="1200" kern="1200" dirty="0"/>
              <a:t> </a:t>
            </a:r>
            <a:r>
              <a:rPr lang="en-US" sz="1200" kern="1200" dirty="0" err="1"/>
              <a:t>föredraget</a:t>
            </a:r>
            <a:r>
              <a:rPr lang="en-US" sz="1200" kern="1200" dirty="0"/>
              <a:t>. Se till </a:t>
            </a:r>
            <a:r>
              <a:rPr lang="en-US" sz="1200" kern="1200" dirty="0" err="1"/>
              <a:t>att</a:t>
            </a:r>
            <a:r>
              <a:rPr lang="en-US" sz="1200" kern="1200" dirty="0"/>
              <a:t> det </a:t>
            </a:r>
            <a:r>
              <a:rPr lang="en-US" sz="1200" kern="1200" dirty="0" err="1"/>
              <a:t>finns</a:t>
            </a:r>
            <a:r>
              <a:rPr lang="en-US" sz="1200" kern="1200" dirty="0"/>
              <a:t> </a:t>
            </a:r>
            <a:r>
              <a:rPr lang="en-US" sz="1200" kern="1200" dirty="0" err="1"/>
              <a:t>en</a:t>
            </a:r>
            <a:r>
              <a:rPr lang="en-US" sz="1200" kern="1200" dirty="0"/>
              <a:t> person </a:t>
            </a:r>
            <a:r>
              <a:rPr lang="en-US" sz="1200" kern="1200" dirty="0" err="1"/>
              <a:t>som</a:t>
            </a:r>
            <a:r>
              <a:rPr lang="en-US" sz="1200" kern="1200" dirty="0"/>
              <a:t> </a:t>
            </a:r>
            <a:r>
              <a:rPr lang="en-US" sz="1200" kern="1200" dirty="0" err="1"/>
              <a:t>kan</a:t>
            </a:r>
            <a:r>
              <a:rPr lang="en-US" sz="1200" kern="1200" dirty="0"/>
              <a:t> </a:t>
            </a:r>
            <a:r>
              <a:rPr lang="en-US" sz="1200" kern="1200" dirty="0" err="1"/>
              <a:t>hjälpa</a:t>
            </a:r>
            <a:r>
              <a:rPr lang="en-US" sz="1200" kern="1200" dirty="0"/>
              <a:t> dig om </a:t>
            </a:r>
            <a:r>
              <a:rPr lang="en-US" sz="1200" kern="1200" dirty="0" err="1"/>
              <a:t>något</a:t>
            </a:r>
            <a:r>
              <a:rPr lang="en-US" sz="1200" kern="1200" dirty="0"/>
              <a:t> </a:t>
            </a:r>
            <a:r>
              <a:rPr lang="en-US" sz="1200" kern="1200" dirty="0" err="1"/>
              <a:t>börjar</a:t>
            </a:r>
            <a:r>
              <a:rPr lang="en-US" sz="1200" kern="1200" dirty="0"/>
              <a:t> </a:t>
            </a:r>
            <a:r>
              <a:rPr lang="en-US" sz="1200" kern="1200" dirty="0" err="1"/>
              <a:t>strula</a:t>
            </a:r>
            <a:r>
              <a:rPr lang="en-US" sz="1200" kern="1200" dirty="0"/>
              <a:t>. </a:t>
            </a:r>
            <a:endParaRPr lang="en-US" dirty="0"/>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kern="1200" dirty="0">
                <a:solidFill>
                  <a:schemeClr val="tx1"/>
                </a:solidFill>
                <a:latin typeface="+mn-lt"/>
                <a:ea typeface="+mn-ea"/>
                <a:cs typeface="+mn-cs"/>
              </a:rPr>
              <a:t>Inventering</a:t>
            </a:r>
            <a:endParaRPr lang="sv-SE" sz="1200"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Inventeringen är din research av fakta, underlag och annan information som du bedömer som viktig för ditt tal. Det här kan du göra för att inventera:</a:t>
            </a:r>
          </a:p>
          <a:p>
            <a:endParaRPr lang="en-US" sz="1200" b="1" kern="1200" dirty="0">
              <a:solidFill>
                <a:schemeClr val="tx1"/>
              </a:solidFill>
              <a:latin typeface="+mn-lt"/>
              <a:ea typeface="+mn-ea"/>
              <a:cs typeface="+mn-cs"/>
            </a:endParaRPr>
          </a:p>
          <a:p>
            <a:pPr marL="171450" lvl="0" indent="-171450" fontAlgn="base">
              <a:buFont typeface="Arial" panose="020B0604020202020204" pitchFamily="34" charset="0"/>
              <a:buChar char="•"/>
            </a:pPr>
            <a:r>
              <a:rPr lang="en-US" sz="1200" kern="1200" dirty="0" err="1"/>
              <a:t>Samla</a:t>
            </a:r>
            <a:r>
              <a:rPr lang="en-US" sz="1200" kern="1200" dirty="0"/>
              <a:t> </a:t>
            </a:r>
            <a:r>
              <a:rPr lang="en-US" sz="1200" kern="1200" dirty="0" err="1"/>
              <a:t>allt</a:t>
            </a:r>
            <a:r>
              <a:rPr lang="en-US" sz="1200" kern="1200" dirty="0"/>
              <a:t> material </a:t>
            </a:r>
            <a:r>
              <a:rPr lang="en-US" sz="1200" kern="1200" dirty="0" err="1"/>
              <a:t>som</a:t>
            </a:r>
            <a:r>
              <a:rPr lang="en-US" sz="1200" kern="1200" dirty="0"/>
              <a:t> du </a:t>
            </a:r>
            <a:r>
              <a:rPr lang="en-US" sz="1200" kern="1200" dirty="0" err="1"/>
              <a:t>vill</a:t>
            </a:r>
            <a:r>
              <a:rPr lang="en-US" sz="1200" kern="1200" dirty="0"/>
              <a:t> </a:t>
            </a:r>
            <a:r>
              <a:rPr lang="en-US" sz="1200" kern="1200" dirty="0" err="1"/>
              <a:t>använda</a:t>
            </a:r>
            <a:r>
              <a:rPr lang="en-US" sz="1200" kern="1200" dirty="0"/>
              <a:t> till </a:t>
            </a:r>
            <a:r>
              <a:rPr lang="en-US" sz="1200" kern="1200" dirty="0" err="1"/>
              <a:t>ditt</a:t>
            </a:r>
            <a:r>
              <a:rPr lang="en-US" sz="1200" kern="1200" dirty="0"/>
              <a:t> </a:t>
            </a:r>
            <a:r>
              <a:rPr lang="en-US" sz="1200" kern="1200" dirty="0" err="1"/>
              <a:t>tal</a:t>
            </a:r>
            <a:r>
              <a:rPr lang="en-US" sz="1200" kern="1200" dirty="0"/>
              <a:t>. </a:t>
            </a:r>
            <a:endParaRPr lang="en-US" dirty="0"/>
          </a:p>
          <a:p>
            <a:pPr marL="171450" lvl="0" indent="-171450" fontAlgn="base">
              <a:buFont typeface="Arial" panose="020B0604020202020204" pitchFamily="34" charset="0"/>
              <a:buChar char="•"/>
            </a:pPr>
            <a:r>
              <a:rPr lang="en-US" sz="1200" kern="1200" dirty="0"/>
              <a:t>Ta </a:t>
            </a:r>
            <a:r>
              <a:rPr lang="en-US" sz="1200" kern="1200" dirty="0" err="1"/>
              <a:t>även</a:t>
            </a:r>
            <a:r>
              <a:rPr lang="en-US" sz="1200" kern="1200" dirty="0"/>
              <a:t> </a:t>
            </a:r>
            <a:r>
              <a:rPr lang="en-US" sz="1200" kern="1200" dirty="0" err="1"/>
              <a:t>reda</a:t>
            </a:r>
            <a:r>
              <a:rPr lang="en-US" sz="1200" kern="1200" dirty="0"/>
              <a:t> </a:t>
            </a:r>
            <a:r>
              <a:rPr lang="en-US" sz="1200" kern="1200" dirty="0" err="1"/>
              <a:t>på</a:t>
            </a:r>
            <a:r>
              <a:rPr lang="en-US" sz="1200" kern="1200" dirty="0"/>
              <a:t> </a:t>
            </a:r>
            <a:r>
              <a:rPr lang="en-US" sz="1200" kern="1200" dirty="0" err="1"/>
              <a:t>andra</a:t>
            </a:r>
            <a:r>
              <a:rPr lang="en-US" sz="1200" kern="1200" dirty="0"/>
              <a:t> </a:t>
            </a:r>
            <a:r>
              <a:rPr lang="en-US" sz="1200" kern="1200" dirty="0" err="1"/>
              <a:t>fakta</a:t>
            </a:r>
            <a:r>
              <a:rPr lang="en-US" sz="1200" kern="1200" dirty="0"/>
              <a:t> </a:t>
            </a:r>
            <a:r>
              <a:rPr lang="en-US" sz="1200" kern="1200" dirty="0" err="1"/>
              <a:t>kring</a:t>
            </a:r>
            <a:r>
              <a:rPr lang="en-US" sz="1200" kern="1200" dirty="0"/>
              <a:t> </a:t>
            </a:r>
            <a:r>
              <a:rPr lang="en-US" sz="1200" kern="1200" dirty="0" err="1"/>
              <a:t>sammanhanget</a:t>
            </a:r>
            <a:r>
              <a:rPr lang="en-US" sz="1200" kern="1200" dirty="0"/>
              <a:t> </a:t>
            </a:r>
            <a:r>
              <a:rPr lang="en-US" sz="1200" kern="1200" dirty="0" err="1"/>
              <a:t>där</a:t>
            </a:r>
            <a:r>
              <a:rPr lang="en-US" sz="1200" kern="1200" dirty="0"/>
              <a:t> </a:t>
            </a:r>
            <a:r>
              <a:rPr lang="en-US" sz="1200" kern="1200" dirty="0" err="1"/>
              <a:t>talet</a:t>
            </a:r>
            <a:r>
              <a:rPr lang="en-US" sz="1200" kern="1200" dirty="0"/>
              <a:t> </a:t>
            </a:r>
            <a:r>
              <a:rPr lang="en-US" sz="1200" kern="1200" dirty="0" err="1"/>
              <a:t>hålls</a:t>
            </a:r>
            <a:r>
              <a:rPr lang="en-US" sz="1200" kern="1200" dirty="0"/>
              <a:t> </a:t>
            </a:r>
            <a:r>
              <a:rPr lang="en-US" sz="1200" kern="1200" dirty="0" err="1"/>
              <a:t>och</a:t>
            </a:r>
            <a:r>
              <a:rPr lang="en-US" sz="1200" kern="1200" dirty="0"/>
              <a:t>/</a:t>
            </a:r>
            <a:r>
              <a:rPr lang="en-US" sz="1200" kern="1200" dirty="0" err="1"/>
              <a:t>eller</a:t>
            </a:r>
            <a:r>
              <a:rPr lang="en-US" sz="1200" kern="1200" dirty="0"/>
              <a:t> </a:t>
            </a:r>
            <a:r>
              <a:rPr lang="en-US" sz="1200" kern="1200" dirty="0" err="1"/>
              <a:t>som</a:t>
            </a:r>
            <a:r>
              <a:rPr lang="en-US" sz="1200" kern="1200" dirty="0"/>
              <a:t> har med </a:t>
            </a:r>
            <a:r>
              <a:rPr lang="en-US" sz="1200" kern="1200" dirty="0" err="1"/>
              <a:t>publiken</a:t>
            </a:r>
            <a:r>
              <a:rPr lang="en-US" sz="1200" kern="1200" dirty="0"/>
              <a:t> </a:t>
            </a:r>
            <a:r>
              <a:rPr lang="en-US" sz="1200" kern="1200" dirty="0" err="1"/>
              <a:t>att</a:t>
            </a:r>
            <a:r>
              <a:rPr lang="en-US" sz="1200" kern="1200" dirty="0"/>
              <a:t> </a:t>
            </a:r>
            <a:r>
              <a:rPr lang="en-US" sz="1200" kern="1200" dirty="0" err="1"/>
              <a:t>göra</a:t>
            </a:r>
            <a:r>
              <a:rPr lang="en-US" sz="1200" kern="1200" dirty="0"/>
              <a:t>. </a:t>
            </a:r>
            <a:r>
              <a:rPr lang="en-US" sz="1200" kern="1200" dirty="0" err="1"/>
              <a:t>Använd</a:t>
            </a:r>
            <a:r>
              <a:rPr lang="en-US" sz="1200" kern="1200" dirty="0"/>
              <a:t> </a:t>
            </a:r>
            <a:r>
              <a:rPr lang="en-US" sz="1200" kern="1200" dirty="0" err="1"/>
              <a:t>informationen</a:t>
            </a:r>
            <a:r>
              <a:rPr lang="en-US" sz="1200" kern="1200" dirty="0"/>
              <a:t> </a:t>
            </a:r>
            <a:r>
              <a:rPr lang="en-US" sz="1200" kern="1200" dirty="0" err="1"/>
              <a:t>i</a:t>
            </a:r>
            <a:r>
              <a:rPr lang="en-US" sz="1200" kern="1200" dirty="0"/>
              <a:t> </a:t>
            </a:r>
            <a:r>
              <a:rPr lang="en-US" sz="1200" kern="1200" dirty="0" err="1"/>
              <a:t>ditt</a:t>
            </a:r>
            <a:r>
              <a:rPr lang="en-US" sz="1200" kern="1200" dirty="0"/>
              <a:t> </a:t>
            </a:r>
            <a:r>
              <a:rPr lang="en-US" sz="1200" kern="1200" dirty="0" err="1"/>
              <a:t>tal</a:t>
            </a:r>
            <a:r>
              <a:rPr lang="en-US" sz="1200" kern="1200" dirty="0"/>
              <a:t>. </a:t>
            </a:r>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kern="1200" dirty="0">
                <a:solidFill>
                  <a:schemeClr val="tx1"/>
                </a:solidFill>
                <a:latin typeface="+mn-lt"/>
                <a:ea typeface="+mn-ea"/>
                <a:cs typeface="+mn-cs"/>
              </a:rPr>
              <a:t>Stil</a:t>
            </a:r>
            <a:br>
              <a:rPr lang="x-none" sz="1200" b="1" kern="1200" dirty="0">
                <a:solidFill>
                  <a:schemeClr val="tx1"/>
                </a:solidFill>
                <a:latin typeface="+mn-lt"/>
                <a:ea typeface="+mn-ea"/>
                <a:cs typeface="+mn-cs"/>
              </a:rPr>
            </a:br>
            <a:r>
              <a:rPr lang="sv-SE" sz="1200" b="0" kern="1200" dirty="0">
                <a:solidFill>
                  <a:schemeClr val="tx1"/>
                </a:solidFill>
                <a:effectLst/>
                <a:latin typeface="+mn-lt"/>
                <a:ea typeface="+mn-ea"/>
                <a:cs typeface="+mn-cs"/>
              </a:rPr>
              <a:t>Nu är det dags att utforma talet med fokus på hur du och det du har att säga ska uppfattas – var är ditt tals stil? Du kan fundera utifrån följande frågor när du ska utforma talet:</a:t>
            </a:r>
            <a:br>
              <a:rPr lang="x-none" sz="1200" b="1" kern="1200" dirty="0">
                <a:solidFill>
                  <a:schemeClr val="tx1"/>
                </a:solidFill>
                <a:effectLst/>
                <a:latin typeface="+mn-lt"/>
                <a:ea typeface="+mn-ea"/>
                <a:cs typeface="+mn-cs"/>
              </a:rPr>
            </a:br>
            <a:endParaRPr lang="sv-S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b="0" kern="1200" dirty="0">
                <a:solidFill>
                  <a:schemeClr val="tx1"/>
                </a:solidFill>
                <a:effectLst/>
                <a:latin typeface="+mn-lt"/>
                <a:ea typeface="+mn-ea"/>
                <a:cs typeface="+mn-cs"/>
              </a:rPr>
              <a:t>Hur vill du anpassa texten för att få bästa effekt? </a:t>
            </a:r>
            <a:endParaRPr lang="sv-S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b="0" kern="1200" dirty="0">
                <a:solidFill>
                  <a:schemeClr val="tx1"/>
                </a:solidFill>
                <a:effectLst/>
                <a:latin typeface="+mn-lt"/>
                <a:ea typeface="+mn-ea"/>
                <a:cs typeface="+mn-cs"/>
              </a:rPr>
              <a:t>Vill du låta högstämd eller vardaglig, göra det på ett rakt språk eller med s.k. retoriska figurer, d.v.s. grepp för att fräscha upp språket och göra det mer slagkraftigt</a:t>
            </a:r>
            <a:r>
              <a:rPr lang="sv-SE" sz="1200" b="0" kern="1200" dirty="0">
                <a:solidFill>
                  <a:schemeClr val="tx1"/>
                </a:solidFill>
                <a:effectLst/>
                <a:latin typeface="+mn-lt"/>
                <a:ea typeface="+mn-ea"/>
                <a:cs typeface="+mn-cs"/>
              </a:rPr>
              <a:t>?</a:t>
            </a:r>
            <a:endParaRPr lang="sv-SE"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kern="1200" dirty="0">
                <a:solidFill>
                  <a:schemeClr val="tx1"/>
                </a:solidFill>
                <a:latin typeface="+mn-lt"/>
                <a:ea typeface="+mn-ea"/>
                <a:cs typeface="+mn-cs"/>
              </a:rPr>
              <a:t>Sammanhang</a:t>
            </a:r>
            <a:br>
              <a:rPr lang="en-US" sz="1200" b="1" kern="1200" dirty="0">
                <a:solidFill>
                  <a:schemeClr val="tx1"/>
                </a:solidFill>
                <a:latin typeface="+mn-lt"/>
                <a:ea typeface="+mn-ea"/>
                <a:cs typeface="+mn-cs"/>
              </a:rPr>
            </a:br>
            <a:r>
              <a:rPr lang="en-US" sz="1200" kern="1200" dirty="0" err="1">
                <a:solidFill>
                  <a:schemeClr val="tx1"/>
                </a:solidFill>
                <a:latin typeface="+mn-lt"/>
                <a:ea typeface="+mn-ea"/>
                <a:cs typeface="+mn-cs"/>
              </a:rPr>
              <a:t>Tänk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vilket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sammanhang</a:t>
            </a:r>
            <a:r>
              <a:rPr lang="en-US" sz="1200" kern="1200" dirty="0">
                <a:solidFill>
                  <a:schemeClr val="tx1"/>
                </a:solidFill>
                <a:latin typeface="+mn-lt"/>
                <a:ea typeface="+mn-ea"/>
                <a:cs typeface="+mn-cs"/>
              </a:rPr>
              <a:t> du ska tala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första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maj-tal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från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scen</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åhörare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lyssna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torgmöte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utomhus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inomhus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Externt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internt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regel har </a:t>
            </a:r>
            <a:r>
              <a:rPr lang="en-US" sz="1200" kern="1200" dirty="0" err="1">
                <a:solidFill>
                  <a:schemeClr val="tx1"/>
                </a:solidFill>
                <a:latin typeface="+mn-lt"/>
                <a:ea typeface="+mn-ea"/>
                <a:cs typeface="+mn-cs"/>
              </a:rPr>
              <a:t>åhörare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samma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fokus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person vid </a:t>
            </a:r>
            <a:r>
              <a:rPr lang="en-US" sz="1200" kern="1200" dirty="0" err="1">
                <a:solidFill>
                  <a:schemeClr val="tx1"/>
                </a:solidFill>
                <a:latin typeface="+mn-lt"/>
                <a:ea typeface="+mn-ea"/>
                <a:cs typeface="+mn-cs"/>
              </a:rPr>
              <a:t>utomhustal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vid </a:t>
            </a:r>
            <a:r>
              <a:rPr lang="en-US" sz="1200" kern="1200" dirty="0" err="1">
                <a:solidFill>
                  <a:schemeClr val="tx1"/>
                </a:solidFill>
                <a:latin typeface="+mn-lt"/>
                <a:ea typeface="+mn-ea"/>
                <a:cs typeface="+mn-cs"/>
              </a:rPr>
              <a:t>inomhustal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Därför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t.ex</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röst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ljudvolym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viktigare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utomhus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inomhus</a:t>
            </a:r>
            <a:r>
              <a:rPr lang="en-US" sz="1200" kern="1200" dirty="0">
                <a:solidFill>
                  <a:schemeClr val="tx1"/>
                </a:solidFill>
                <a:latin typeface="+mn-lt"/>
                <a:ea typeface="+mn-ea"/>
                <a:cs typeface="+mn-cs"/>
              </a:rPr>
              <a:t>. Medan </a:t>
            </a:r>
            <a:r>
              <a:rPr lang="en-US" sz="1200" kern="1200" dirty="0" err="1">
                <a:solidFill>
                  <a:schemeClr val="tx1"/>
                </a:solidFill>
                <a:latin typeface="+mn-lt"/>
                <a:ea typeface="+mn-ea"/>
                <a:cs typeface="+mn-cs"/>
              </a:rPr>
              <a:t>manusbundenhet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märks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mycket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mindre</a:t>
            </a:r>
            <a:r>
              <a:rPr lang="en-US" sz="1200" kern="1200" dirty="0">
                <a:solidFill>
                  <a:schemeClr val="tx1"/>
                </a:solidFill>
                <a:latin typeface="+mn-lt"/>
                <a:ea typeface="+mn-ea"/>
                <a:cs typeface="+mn-cs"/>
              </a:rPr>
              <a:t> om du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utomhus</a:t>
            </a:r>
            <a:r>
              <a:rPr lang="en-US" sz="1200" kern="1200" dirty="0">
                <a:solidFill>
                  <a:schemeClr val="tx1"/>
                </a:solidFill>
                <a:latin typeface="+mn-lt"/>
                <a:ea typeface="+mn-ea"/>
                <a:cs typeface="+mn-cs"/>
              </a:rPr>
              <a:t>.</a:t>
            </a:r>
            <a:br>
              <a:rPr lang="en-US" sz="1200" b="1" kern="1200" dirty="0">
                <a:solidFill>
                  <a:schemeClr val="tx1"/>
                </a:solidFill>
                <a:latin typeface="+mn-lt"/>
                <a:ea typeface="+mn-ea"/>
                <a:cs typeface="+mn-cs"/>
              </a:rPr>
            </a:b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ct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förberedd</a:t>
            </a:r>
            <a:r>
              <a:rPr lang="en-US" sz="1200" kern="1200" dirty="0">
                <a:solidFill>
                  <a:schemeClr val="tx1"/>
                </a:solidFill>
                <a:latin typeface="+mn-lt"/>
                <a:ea typeface="+mn-ea"/>
                <a:cs typeface="+mn-cs"/>
              </a:rPr>
              <a:t> ger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säkerhet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minskar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nervositeten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anges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hur</a:t>
            </a:r>
            <a:r>
              <a:rPr lang="en-US" sz="1200" kern="1200" dirty="0">
                <a:solidFill>
                  <a:schemeClr val="tx1"/>
                </a:solidFill>
                <a:latin typeface="+mn-lt"/>
                <a:ea typeface="+mn-ea"/>
                <a:cs typeface="+mn-cs"/>
              </a:rPr>
              <a:t> man </a:t>
            </a:r>
            <a:r>
              <a:rPr lang="en-US" sz="1200" kern="1200" dirty="0" err="1">
                <a:solidFill>
                  <a:schemeClr val="tx1"/>
                </a:solidFill>
                <a:latin typeface="+mn-lt"/>
                <a:ea typeface="+mn-ea"/>
                <a:cs typeface="+mn-cs"/>
              </a:rPr>
              <a:t>standardmässigt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tänka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anförande</a:t>
            </a:r>
            <a:r>
              <a:rPr lang="en-US" sz="1200" kern="1200" dirty="0">
                <a:solidFill>
                  <a:schemeClr val="tx1"/>
                </a:solidFill>
                <a:latin typeface="+mn-lt"/>
                <a:ea typeface="+mn-ea"/>
                <a:cs typeface="+mn-cs"/>
              </a:rPr>
              <a:t>. Men det </a:t>
            </a:r>
            <a:r>
              <a:rPr lang="en-US" sz="1200" kern="1200" dirty="0" err="1">
                <a:solidFill>
                  <a:schemeClr val="tx1"/>
                </a:solidFill>
                <a:latin typeface="+mn-lt"/>
                <a:ea typeface="+mn-ea"/>
                <a:cs typeface="+mn-cs"/>
              </a:rPr>
              <a:t>finns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undantag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från</a:t>
            </a:r>
            <a:r>
              <a:rPr lang="en-US" sz="1200" kern="1200" dirty="0">
                <a:solidFill>
                  <a:schemeClr val="tx1"/>
                </a:solidFill>
                <a:latin typeface="+mn-lt"/>
                <a:ea typeface="+mn-ea"/>
                <a:cs typeface="+mn-cs"/>
              </a:rPr>
              <a:t> dessa tips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regler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Exempelvis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bör</a:t>
            </a:r>
            <a:r>
              <a:rPr lang="en-US" sz="1200" kern="1200" dirty="0">
                <a:solidFill>
                  <a:schemeClr val="tx1"/>
                </a:solidFill>
                <a:latin typeface="+mn-lt"/>
                <a:ea typeface="+mn-ea"/>
                <a:cs typeface="+mn-cs"/>
              </a:rPr>
              <a:t> man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bara ha </a:t>
            </a:r>
            <a:r>
              <a:rPr lang="en-US" sz="1200" kern="1200" dirty="0" err="1">
                <a:solidFill>
                  <a:schemeClr val="tx1"/>
                </a:solidFill>
                <a:latin typeface="+mn-lt"/>
                <a:ea typeface="+mn-ea"/>
                <a:cs typeface="+mn-cs"/>
              </a:rPr>
              <a:t>stödord</a:t>
            </a:r>
            <a:r>
              <a:rPr lang="en-US" sz="1200" kern="1200" dirty="0">
                <a:solidFill>
                  <a:schemeClr val="tx1"/>
                </a:solidFill>
                <a:latin typeface="+mn-lt"/>
                <a:ea typeface="+mn-ea"/>
                <a:cs typeface="+mn-cs"/>
              </a:rPr>
              <a:t> vid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kongresstal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1 </a:t>
            </a:r>
            <a:r>
              <a:rPr lang="en-US" sz="1200" kern="1200" dirty="0" err="1">
                <a:solidFill>
                  <a:schemeClr val="tx1"/>
                </a:solidFill>
                <a:latin typeface="+mn-lt"/>
                <a:ea typeface="+mn-ea"/>
                <a:cs typeface="+mn-cs"/>
              </a:rPr>
              <a:t>maj-tal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utan</a:t>
            </a:r>
            <a:r>
              <a:rPr lang="en-US" sz="1200" kern="1200" dirty="0">
                <a:solidFill>
                  <a:schemeClr val="tx1"/>
                </a:solidFill>
                <a:latin typeface="+mn-lt"/>
                <a:ea typeface="+mn-ea"/>
                <a:cs typeface="+mn-cs"/>
              </a:rPr>
              <a:t> ha </a:t>
            </a:r>
            <a:r>
              <a:rPr lang="en-US" sz="1200" kern="1200" dirty="0" err="1">
                <a:solidFill>
                  <a:schemeClr val="tx1"/>
                </a:solidFill>
                <a:latin typeface="+mn-lt"/>
                <a:ea typeface="+mn-ea"/>
                <a:cs typeface="+mn-cs"/>
              </a:rPr>
              <a:t>hela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nedskrivet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det faller </a:t>
            </a:r>
            <a:r>
              <a:rPr lang="en-US" sz="1200" kern="1200" dirty="0" err="1">
                <a:solidFill>
                  <a:schemeClr val="tx1"/>
                </a:solidFill>
                <a:latin typeface="+mn-lt"/>
                <a:ea typeface="+mn-ea"/>
                <a:cs typeface="+mn-cs"/>
              </a:rPr>
              <a:t>ut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tänkt</a:t>
            </a:r>
            <a:r>
              <a:rPr lang="en-US" sz="1200" kern="1200" dirty="0">
                <a:solidFill>
                  <a:schemeClr val="tx1"/>
                </a:solidFill>
                <a:latin typeface="+mn-lt"/>
                <a:ea typeface="+mn-ea"/>
                <a:cs typeface="+mn-cs"/>
              </a:rPr>
              <a:t>. Dessa </a:t>
            </a:r>
            <a:r>
              <a:rPr lang="en-US" sz="1200" kern="1200" dirty="0" err="1">
                <a:solidFill>
                  <a:schemeClr val="tx1"/>
                </a:solidFill>
                <a:latin typeface="+mn-lt"/>
                <a:ea typeface="+mn-ea"/>
                <a:cs typeface="+mn-cs"/>
              </a:rPr>
              <a:t>tillfällen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sådana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där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spelar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stor</a:t>
            </a:r>
            <a:r>
              <a:rPr lang="en-US" sz="1200" kern="1200" dirty="0">
                <a:solidFill>
                  <a:schemeClr val="tx1"/>
                </a:solidFill>
                <a:latin typeface="+mn-lt"/>
                <a:ea typeface="+mn-ea"/>
                <a:cs typeface="+mn-cs"/>
              </a:rPr>
              <a:t> roll </a:t>
            </a:r>
            <a:r>
              <a:rPr lang="en-US" sz="1200" kern="1200" dirty="0" err="1">
                <a:solidFill>
                  <a:schemeClr val="tx1"/>
                </a:solidFill>
                <a:latin typeface="+mn-lt"/>
                <a:ea typeface="+mn-ea"/>
                <a:cs typeface="+mn-cs"/>
              </a:rPr>
              <a:t>vilka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ord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uttryck</a:t>
            </a:r>
            <a:r>
              <a:rPr lang="en-US" sz="1200" kern="1200" dirty="0">
                <a:solidFill>
                  <a:schemeClr val="tx1"/>
                </a:solidFill>
                <a:latin typeface="+mn-lt"/>
                <a:ea typeface="+mn-ea"/>
                <a:cs typeface="+mn-cs"/>
              </a:rPr>
              <a:t> man </a:t>
            </a:r>
            <a:r>
              <a:rPr lang="en-US" sz="1200" kern="1200" dirty="0" err="1">
                <a:solidFill>
                  <a:schemeClr val="tx1"/>
                </a:solidFill>
                <a:latin typeface="+mn-lt"/>
                <a:ea typeface="+mn-ea"/>
                <a:cs typeface="+mn-cs"/>
              </a:rPr>
              <a:t>använder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handlar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större</a:t>
            </a:r>
            <a:r>
              <a:rPr lang="en-US" sz="1200" kern="1200" dirty="0">
                <a:solidFill>
                  <a:schemeClr val="tx1"/>
                </a:solidFill>
                <a:latin typeface="+mn-lt"/>
                <a:ea typeface="+mn-ea"/>
                <a:cs typeface="+mn-cs"/>
              </a:rPr>
              <a:t> grad om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skapa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rätt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stämning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vilket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kräver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större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förberedelser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ger </a:t>
            </a:r>
            <a:r>
              <a:rPr lang="en-US" sz="1200" kern="1200" dirty="0" err="1">
                <a:solidFill>
                  <a:schemeClr val="tx1"/>
                </a:solidFill>
                <a:latin typeface="+mn-lt"/>
                <a:ea typeface="+mn-ea"/>
                <a:cs typeface="+mn-cs"/>
              </a:rPr>
              <a:t>mindre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utrymme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spontanitet</a:t>
            </a:r>
            <a:r>
              <a:rPr lang="en-US" sz="1200" kern="1200" dirty="0">
                <a:solidFill>
                  <a:schemeClr val="tx1"/>
                </a:solidFill>
                <a:latin typeface="+mn-lt"/>
                <a:ea typeface="+mn-ea"/>
                <a:cs typeface="+mn-cs"/>
              </a:rPr>
              <a:t>.</a:t>
            </a:r>
          </a:p>
          <a:p>
            <a:pPr fontAlgn="base"/>
            <a:r>
              <a:rPr lang="en-US" sz="1200" dirty="0"/>
              <a:t> </a:t>
            </a:r>
            <a:endParaRPr lang="en-US" dirty="0"/>
          </a:p>
          <a:p>
            <a:pPr lvl="0" fontAlgn="base">
              <a:buFont typeface="Arial"/>
              <a:buChar char="•"/>
            </a:pPr>
            <a:r>
              <a:rPr lang="en-US" sz="1200" dirty="0" err="1"/>
              <a:t>Lär</a:t>
            </a:r>
            <a:r>
              <a:rPr lang="en-US" sz="1200" dirty="0"/>
              <a:t> dig </a:t>
            </a:r>
            <a:r>
              <a:rPr lang="en-US" sz="1200" dirty="0" err="1"/>
              <a:t>inte</a:t>
            </a:r>
            <a:r>
              <a:rPr lang="en-US" sz="1200" dirty="0"/>
              <a:t> </a:t>
            </a:r>
            <a:r>
              <a:rPr lang="en-US" sz="1200" dirty="0" err="1"/>
              <a:t>hela</a:t>
            </a:r>
            <a:r>
              <a:rPr lang="en-US" sz="1200" dirty="0"/>
              <a:t> </a:t>
            </a:r>
            <a:r>
              <a:rPr lang="en-US" sz="1200" dirty="0" err="1"/>
              <a:t>talet</a:t>
            </a:r>
            <a:r>
              <a:rPr lang="en-US" sz="1200" dirty="0"/>
              <a:t> </a:t>
            </a:r>
            <a:r>
              <a:rPr lang="en-US" sz="1200" dirty="0" err="1"/>
              <a:t>utantill</a:t>
            </a:r>
            <a:r>
              <a:rPr lang="en-US" sz="1200" dirty="0"/>
              <a:t>. Det </a:t>
            </a:r>
            <a:r>
              <a:rPr lang="en-US" sz="1200" dirty="0" err="1"/>
              <a:t>blir</a:t>
            </a:r>
            <a:r>
              <a:rPr lang="en-US" sz="1200" dirty="0"/>
              <a:t> </a:t>
            </a:r>
            <a:r>
              <a:rPr lang="en-US" sz="1200" dirty="0" err="1"/>
              <a:t>lätt</a:t>
            </a:r>
            <a:r>
              <a:rPr lang="en-US" sz="1200" dirty="0"/>
              <a:t> </a:t>
            </a:r>
            <a:r>
              <a:rPr lang="en-US" sz="1200" dirty="0" err="1"/>
              <a:t>mekaniskt</a:t>
            </a:r>
            <a:r>
              <a:rPr lang="en-US" sz="1200" dirty="0"/>
              <a:t> </a:t>
            </a:r>
            <a:r>
              <a:rPr lang="en-US" sz="1200" dirty="0" err="1"/>
              <a:t>och</a:t>
            </a:r>
            <a:r>
              <a:rPr lang="en-US" sz="1200" dirty="0"/>
              <a:t> </a:t>
            </a:r>
            <a:r>
              <a:rPr lang="en-US" sz="1200" dirty="0" err="1"/>
              <a:t>risken</a:t>
            </a:r>
            <a:r>
              <a:rPr lang="en-US" sz="1200" dirty="0"/>
              <a:t> </a:t>
            </a:r>
            <a:r>
              <a:rPr lang="en-US" sz="1200" dirty="0" err="1"/>
              <a:t>för</a:t>
            </a:r>
            <a:r>
              <a:rPr lang="en-US" sz="1200" dirty="0"/>
              <a:t> </a:t>
            </a:r>
            <a:r>
              <a:rPr lang="en-US" sz="1200" dirty="0" err="1"/>
              <a:t>att</a:t>
            </a:r>
            <a:r>
              <a:rPr lang="en-US" sz="1200" dirty="0"/>
              <a:t> </a:t>
            </a:r>
            <a:r>
              <a:rPr lang="en-US" sz="1200" dirty="0" err="1"/>
              <a:t>få</a:t>
            </a:r>
            <a:r>
              <a:rPr lang="en-US" sz="1200" dirty="0"/>
              <a:t> </a:t>
            </a:r>
            <a:r>
              <a:rPr lang="en-US" sz="1200" dirty="0" err="1"/>
              <a:t>en</a:t>
            </a:r>
            <a:r>
              <a:rPr lang="en-US" sz="1200" dirty="0"/>
              <a:t> black-out </a:t>
            </a:r>
            <a:r>
              <a:rPr lang="en-US" sz="1200" dirty="0" err="1"/>
              <a:t>kan</a:t>
            </a:r>
            <a:r>
              <a:rPr lang="en-US" sz="1200" dirty="0"/>
              <a:t> </a:t>
            </a:r>
            <a:r>
              <a:rPr lang="en-US" sz="1200" dirty="0" err="1"/>
              <a:t>öka</a:t>
            </a:r>
            <a:r>
              <a:rPr lang="en-US" sz="1200" dirty="0"/>
              <a:t>. </a:t>
            </a:r>
            <a:endParaRPr lang="en-US" dirty="0"/>
          </a:p>
          <a:p>
            <a:pPr lvl="0" fontAlgn="base">
              <a:buFont typeface="Arial"/>
              <a:buChar char="•"/>
            </a:pPr>
            <a:r>
              <a:rPr lang="en-US" sz="1200" kern="1200" dirty="0"/>
              <a:t>Du </a:t>
            </a:r>
            <a:r>
              <a:rPr lang="en-US" sz="1200" kern="1200" dirty="0" err="1"/>
              <a:t>kan</a:t>
            </a:r>
            <a:r>
              <a:rPr lang="en-US" sz="1200" kern="1200" dirty="0"/>
              <a:t> </a:t>
            </a:r>
            <a:r>
              <a:rPr lang="en-US" sz="1200" kern="1200" dirty="0" err="1"/>
              <a:t>börja</a:t>
            </a:r>
            <a:r>
              <a:rPr lang="en-US" sz="1200" kern="1200" dirty="0"/>
              <a:t> med </a:t>
            </a:r>
            <a:r>
              <a:rPr lang="en-US" sz="1200" kern="1200" dirty="0" err="1"/>
              <a:t>att</a:t>
            </a:r>
            <a:r>
              <a:rPr lang="en-US" sz="1200" kern="1200" dirty="0"/>
              <a:t> </a:t>
            </a:r>
            <a:r>
              <a:rPr lang="en-US" sz="1200" kern="1200" dirty="0" err="1"/>
              <a:t>skriva</a:t>
            </a:r>
            <a:r>
              <a:rPr lang="en-US" sz="1200" kern="1200" dirty="0"/>
              <a:t> </a:t>
            </a:r>
            <a:r>
              <a:rPr lang="en-US" sz="1200" kern="1200" dirty="0" err="1"/>
              <a:t>ner</a:t>
            </a:r>
            <a:r>
              <a:rPr lang="en-US" sz="1200" kern="1200" dirty="0"/>
              <a:t> </a:t>
            </a:r>
            <a:r>
              <a:rPr lang="en-US" sz="1200" kern="1200" dirty="0" err="1"/>
              <a:t>hela</a:t>
            </a:r>
            <a:r>
              <a:rPr lang="en-US" sz="1200" kern="1200" dirty="0"/>
              <a:t> </a:t>
            </a:r>
            <a:r>
              <a:rPr lang="en-US" sz="1200" kern="1200" dirty="0" err="1"/>
              <a:t>talet</a:t>
            </a:r>
            <a:r>
              <a:rPr lang="en-US" sz="1200" kern="1200" dirty="0"/>
              <a:t> </a:t>
            </a:r>
            <a:r>
              <a:rPr lang="en-US" sz="1200" kern="1200" dirty="0" err="1"/>
              <a:t>ord</a:t>
            </a:r>
            <a:r>
              <a:rPr lang="en-US" sz="1200" kern="1200" dirty="0"/>
              <a:t> </a:t>
            </a:r>
            <a:r>
              <a:rPr lang="en-US" sz="1200" kern="1200" dirty="0" err="1"/>
              <a:t>för</a:t>
            </a:r>
            <a:r>
              <a:rPr lang="en-US" sz="1200" kern="1200" dirty="0"/>
              <a:t> ord. </a:t>
            </a:r>
            <a:r>
              <a:rPr lang="en-US" sz="1200" kern="1200" dirty="0" err="1"/>
              <a:t>Då</a:t>
            </a:r>
            <a:r>
              <a:rPr lang="en-US" sz="1200" kern="1200" dirty="0"/>
              <a:t> </a:t>
            </a:r>
            <a:r>
              <a:rPr lang="en-US" sz="1200" kern="1200" dirty="0" err="1"/>
              <a:t>kan</a:t>
            </a:r>
            <a:r>
              <a:rPr lang="en-US" sz="1200" kern="1200" dirty="0"/>
              <a:t> du </a:t>
            </a:r>
            <a:r>
              <a:rPr lang="en-US" sz="1200" kern="1200" dirty="0" err="1"/>
              <a:t>lätt</a:t>
            </a:r>
            <a:r>
              <a:rPr lang="en-US" sz="1200" kern="1200" dirty="0"/>
              <a:t> </a:t>
            </a:r>
            <a:r>
              <a:rPr lang="en-US" sz="1200" kern="1200" dirty="0" err="1"/>
              <a:t>provläsa</a:t>
            </a:r>
            <a:r>
              <a:rPr lang="en-US" sz="1200" kern="1200" dirty="0"/>
              <a:t> det </a:t>
            </a:r>
            <a:r>
              <a:rPr lang="en-US" sz="1200" kern="1200" dirty="0" err="1"/>
              <a:t>och</a:t>
            </a:r>
            <a:r>
              <a:rPr lang="en-US" sz="1200" kern="1200" dirty="0"/>
              <a:t> </a:t>
            </a:r>
            <a:r>
              <a:rPr lang="en-US" sz="1200" kern="1200" dirty="0" err="1"/>
              <a:t>stryka</a:t>
            </a:r>
            <a:r>
              <a:rPr lang="en-US" sz="1200" kern="1200" dirty="0"/>
              <a:t> </a:t>
            </a:r>
            <a:r>
              <a:rPr lang="en-US" sz="1200" kern="1200" dirty="0" err="1"/>
              <a:t>eller</a:t>
            </a:r>
            <a:r>
              <a:rPr lang="en-US" sz="1200" kern="1200" dirty="0"/>
              <a:t> </a:t>
            </a:r>
            <a:r>
              <a:rPr lang="en-US" sz="1200" kern="1200" dirty="0" err="1"/>
              <a:t>lägga</a:t>
            </a:r>
            <a:r>
              <a:rPr lang="en-US" sz="1200" kern="1200" dirty="0"/>
              <a:t> till </a:t>
            </a:r>
            <a:r>
              <a:rPr lang="en-US" sz="1200" kern="1200" dirty="0" err="1"/>
              <a:t>innehåll</a:t>
            </a:r>
            <a:r>
              <a:rPr lang="en-US" sz="1200" kern="1200" dirty="0"/>
              <a:t>. Sedan </a:t>
            </a:r>
            <a:r>
              <a:rPr lang="en-US" sz="1200" kern="1200" dirty="0" err="1"/>
              <a:t>kan</a:t>
            </a:r>
            <a:r>
              <a:rPr lang="en-US" sz="1200" kern="1200" dirty="0"/>
              <a:t> du </a:t>
            </a:r>
            <a:r>
              <a:rPr lang="en-US" sz="1200" kern="1200" dirty="0" err="1"/>
              <a:t>göra</a:t>
            </a:r>
            <a:r>
              <a:rPr lang="en-US" sz="1200" kern="1200" dirty="0"/>
              <a:t> </a:t>
            </a:r>
            <a:r>
              <a:rPr lang="en-US" sz="1200" kern="1200" dirty="0" err="1"/>
              <a:t>en</a:t>
            </a:r>
            <a:r>
              <a:rPr lang="en-US" sz="1200" kern="1200" dirty="0"/>
              <a:t> </a:t>
            </a:r>
            <a:r>
              <a:rPr lang="en-US" sz="1200" kern="1200" dirty="0" err="1"/>
              <a:t>kortare</a:t>
            </a:r>
            <a:r>
              <a:rPr lang="en-US" sz="1200" kern="1200" dirty="0"/>
              <a:t> version av </a:t>
            </a:r>
            <a:r>
              <a:rPr lang="en-US" sz="1200" kern="1200" dirty="0" err="1"/>
              <a:t>talet</a:t>
            </a:r>
            <a:r>
              <a:rPr lang="en-US" sz="1200" kern="1200" dirty="0"/>
              <a:t>. </a:t>
            </a:r>
            <a:endParaRPr lang="en-US" dirty="0"/>
          </a:p>
          <a:p>
            <a:pPr lvl="0" fontAlgn="base">
              <a:buFont typeface="Arial"/>
              <a:buChar char="•"/>
            </a:pPr>
            <a:r>
              <a:rPr lang="en-US" sz="1200" kern="1200" dirty="0" err="1"/>
              <a:t>Skriv</a:t>
            </a:r>
            <a:r>
              <a:rPr lang="en-US" sz="1200" kern="1200" dirty="0"/>
              <a:t> sedan </a:t>
            </a:r>
            <a:r>
              <a:rPr lang="en-US" sz="1200" kern="1200" dirty="0" err="1"/>
              <a:t>ner</a:t>
            </a:r>
            <a:r>
              <a:rPr lang="en-US" sz="1200" kern="1200" dirty="0"/>
              <a:t> </a:t>
            </a:r>
            <a:r>
              <a:rPr lang="en-US" sz="1200" kern="1200" dirty="0" err="1"/>
              <a:t>stolpar</a:t>
            </a:r>
            <a:r>
              <a:rPr lang="en-US" sz="1200" kern="1200" dirty="0"/>
              <a:t> </a:t>
            </a:r>
            <a:r>
              <a:rPr lang="en-US" sz="1200" kern="1200" dirty="0" err="1"/>
              <a:t>på</a:t>
            </a:r>
            <a:r>
              <a:rPr lang="en-US" sz="1200" kern="1200" dirty="0"/>
              <a:t> </a:t>
            </a:r>
            <a:r>
              <a:rPr lang="en-US" sz="1200" kern="1200" dirty="0" err="1"/>
              <a:t>mindre</a:t>
            </a:r>
            <a:r>
              <a:rPr lang="en-US" sz="1200" kern="1200" dirty="0"/>
              <a:t> </a:t>
            </a:r>
            <a:r>
              <a:rPr lang="en-US" sz="1200" kern="1200" dirty="0" err="1"/>
              <a:t>kort</a:t>
            </a:r>
            <a:r>
              <a:rPr lang="en-US" sz="1200" kern="1200" dirty="0"/>
              <a:t> av </a:t>
            </a:r>
            <a:r>
              <a:rPr lang="en-US" sz="1200" kern="1200" dirty="0" err="1"/>
              <a:t>kartong</a:t>
            </a:r>
            <a:r>
              <a:rPr lang="en-US" sz="1200" kern="1200" dirty="0"/>
              <a:t> </a:t>
            </a:r>
            <a:r>
              <a:rPr lang="en-US" sz="1200" kern="1200" dirty="0" err="1"/>
              <a:t>som</a:t>
            </a:r>
            <a:r>
              <a:rPr lang="en-US" sz="1200" kern="1200" dirty="0"/>
              <a:t> du </a:t>
            </a:r>
            <a:r>
              <a:rPr lang="en-US" sz="1200" kern="1200" dirty="0" err="1"/>
              <a:t>kan</a:t>
            </a:r>
            <a:r>
              <a:rPr lang="en-US" sz="1200" kern="1200" dirty="0"/>
              <a:t> </a:t>
            </a:r>
            <a:r>
              <a:rPr lang="en-US" sz="1200" kern="1200" dirty="0" err="1"/>
              <a:t>hålla</a:t>
            </a:r>
            <a:r>
              <a:rPr lang="en-US" sz="1200" kern="1200" dirty="0"/>
              <a:t> </a:t>
            </a:r>
            <a:r>
              <a:rPr lang="en-US" sz="1200" kern="1200" dirty="0" err="1"/>
              <a:t>i</a:t>
            </a:r>
            <a:r>
              <a:rPr lang="en-US" sz="1200" kern="1200" dirty="0"/>
              <a:t> </a:t>
            </a:r>
            <a:r>
              <a:rPr lang="en-US" sz="1200" kern="1200" dirty="0" err="1"/>
              <a:t>handen</a:t>
            </a:r>
            <a:r>
              <a:rPr lang="en-US" sz="1200" kern="1200" dirty="0"/>
              <a:t> </a:t>
            </a:r>
            <a:r>
              <a:rPr lang="en-US" sz="1200" kern="1200" dirty="0" err="1"/>
              <a:t>eller</a:t>
            </a:r>
            <a:r>
              <a:rPr lang="en-US" sz="1200" kern="1200" dirty="0"/>
              <a:t> </a:t>
            </a:r>
            <a:r>
              <a:rPr lang="en-US" sz="1200" kern="1200" dirty="0" err="1"/>
              <a:t>på</a:t>
            </a:r>
            <a:r>
              <a:rPr lang="en-US" sz="1200" kern="1200" dirty="0"/>
              <a:t> </a:t>
            </a:r>
            <a:r>
              <a:rPr lang="en-US" sz="1200" kern="1200" dirty="0" err="1"/>
              <a:t>ett</a:t>
            </a:r>
            <a:r>
              <a:rPr lang="en-US" sz="1200" kern="1200" dirty="0"/>
              <a:t> A4 </a:t>
            </a:r>
            <a:r>
              <a:rPr lang="en-US" sz="1200" kern="1200" dirty="0" err="1"/>
              <a:t>papper</a:t>
            </a:r>
            <a:r>
              <a:rPr lang="en-US" sz="1200" kern="1200" dirty="0"/>
              <a:t> </a:t>
            </a:r>
            <a:r>
              <a:rPr lang="en-US" sz="1200" kern="1200" dirty="0" err="1"/>
              <a:t>som</a:t>
            </a:r>
            <a:r>
              <a:rPr lang="en-US" sz="1200" kern="1200" dirty="0"/>
              <a:t> du </a:t>
            </a:r>
            <a:r>
              <a:rPr lang="en-US" sz="1200" kern="1200" dirty="0" err="1"/>
              <a:t>vikt</a:t>
            </a:r>
            <a:r>
              <a:rPr lang="en-US" sz="1200" kern="1200" dirty="0"/>
              <a:t> </a:t>
            </a:r>
            <a:r>
              <a:rPr lang="en-US" sz="1200" kern="1200" dirty="0" err="1"/>
              <a:t>två</a:t>
            </a:r>
            <a:r>
              <a:rPr lang="en-US" sz="1200" kern="1200" dirty="0"/>
              <a:t> </a:t>
            </a:r>
            <a:r>
              <a:rPr lang="en-US" sz="1200" kern="1200" dirty="0" err="1"/>
              <a:t>gånger</a:t>
            </a:r>
            <a:r>
              <a:rPr lang="en-US" sz="1200" kern="1200" dirty="0"/>
              <a:t>. </a:t>
            </a:r>
            <a:r>
              <a:rPr lang="en-US" sz="1200" kern="1200" dirty="0" err="1"/>
              <a:t>Skriv</a:t>
            </a:r>
            <a:r>
              <a:rPr lang="en-US" sz="1200" kern="1200" dirty="0"/>
              <a:t> bara </a:t>
            </a:r>
            <a:r>
              <a:rPr lang="en-US" sz="1200" kern="1200" dirty="0" err="1"/>
              <a:t>på</a:t>
            </a:r>
            <a:r>
              <a:rPr lang="en-US" sz="1200" kern="1200" dirty="0"/>
              <a:t> </a:t>
            </a:r>
            <a:r>
              <a:rPr lang="en-US" sz="1200" kern="1200" dirty="0" err="1"/>
              <a:t>ena</a:t>
            </a:r>
            <a:r>
              <a:rPr lang="en-US" sz="1200" kern="1200" dirty="0"/>
              <a:t> </a:t>
            </a:r>
            <a:r>
              <a:rPr lang="en-US" sz="1200" kern="1200" dirty="0" err="1"/>
              <a:t>sidan</a:t>
            </a:r>
            <a:r>
              <a:rPr lang="en-US" sz="1200" kern="1200" dirty="0"/>
              <a:t> </a:t>
            </a:r>
            <a:r>
              <a:rPr lang="en-US" sz="1200" kern="1200" dirty="0" err="1"/>
              <a:t>och</a:t>
            </a:r>
            <a:r>
              <a:rPr lang="en-US" sz="1200" kern="1200" dirty="0"/>
              <a:t> </a:t>
            </a:r>
            <a:r>
              <a:rPr lang="en-US" sz="1200" kern="1200" dirty="0" err="1"/>
              <a:t>numrera</a:t>
            </a:r>
            <a:r>
              <a:rPr lang="en-US" sz="1200" kern="1200" dirty="0"/>
              <a:t> </a:t>
            </a:r>
            <a:r>
              <a:rPr lang="en-US" sz="1200" kern="1200" dirty="0" err="1"/>
              <a:t>bladen</a:t>
            </a:r>
            <a:r>
              <a:rPr lang="en-US" sz="1200" kern="1200" dirty="0"/>
              <a:t>. </a:t>
            </a:r>
            <a:r>
              <a:rPr lang="en-US" sz="1200" kern="1200" dirty="0" err="1"/>
              <a:t>Skriv</a:t>
            </a:r>
            <a:r>
              <a:rPr lang="en-US" sz="1200" kern="1200" dirty="0"/>
              <a:t> </a:t>
            </a:r>
            <a:r>
              <a:rPr lang="en-US" sz="1200" kern="1200" dirty="0" err="1"/>
              <a:t>tydligt</a:t>
            </a:r>
            <a:r>
              <a:rPr lang="en-US" sz="1200" kern="1200" dirty="0"/>
              <a:t> </a:t>
            </a:r>
            <a:r>
              <a:rPr lang="en-US" sz="1200" kern="1200" dirty="0" err="1"/>
              <a:t>så</a:t>
            </a:r>
            <a:r>
              <a:rPr lang="en-US" sz="1200" kern="1200" dirty="0"/>
              <a:t> </a:t>
            </a:r>
            <a:r>
              <a:rPr lang="en-US" sz="1200" kern="1200" dirty="0" err="1"/>
              <a:t>att</a:t>
            </a:r>
            <a:r>
              <a:rPr lang="en-US" sz="1200" kern="1200" dirty="0"/>
              <a:t> du ser </a:t>
            </a:r>
            <a:r>
              <a:rPr lang="en-US" sz="1200" kern="1200" dirty="0" err="1"/>
              <a:t>vad</a:t>
            </a:r>
            <a:r>
              <a:rPr lang="en-US" sz="1200" kern="1200" dirty="0"/>
              <a:t> det </a:t>
            </a:r>
            <a:r>
              <a:rPr lang="en-US" sz="1200" kern="1200" dirty="0" err="1"/>
              <a:t>står</a:t>
            </a:r>
            <a:r>
              <a:rPr lang="en-US" sz="1200" kern="1200" dirty="0"/>
              <a:t>. </a:t>
            </a:r>
            <a:endParaRPr lang="en-US" dirty="0"/>
          </a:p>
          <a:p>
            <a:pPr lvl="0" fontAlgn="base">
              <a:buFont typeface="Arial"/>
              <a:buChar char="•"/>
            </a:pPr>
            <a:r>
              <a:rPr lang="en-US" sz="1200" kern="1200" dirty="0" err="1"/>
              <a:t>Ett</a:t>
            </a:r>
            <a:r>
              <a:rPr lang="en-US" sz="1200" kern="1200" dirty="0"/>
              <a:t> </a:t>
            </a:r>
            <a:r>
              <a:rPr lang="en-US" sz="1200" kern="1200" dirty="0" err="1"/>
              <a:t>manus</a:t>
            </a:r>
            <a:r>
              <a:rPr lang="en-US" sz="1200" kern="1200" dirty="0"/>
              <a:t> </a:t>
            </a:r>
            <a:r>
              <a:rPr lang="en-US" sz="1200" kern="1200" dirty="0" err="1"/>
              <a:t>visar</a:t>
            </a:r>
            <a:r>
              <a:rPr lang="en-US" sz="1200" kern="1200" dirty="0"/>
              <a:t> </a:t>
            </a:r>
            <a:r>
              <a:rPr lang="en-US" sz="1200" kern="1200" dirty="0" err="1"/>
              <a:t>att</a:t>
            </a:r>
            <a:r>
              <a:rPr lang="en-US" sz="1200" kern="1200" dirty="0"/>
              <a:t> du </a:t>
            </a:r>
            <a:r>
              <a:rPr lang="en-US" sz="1200" kern="1200" dirty="0" err="1"/>
              <a:t>förberett</a:t>
            </a:r>
            <a:r>
              <a:rPr lang="en-US" sz="1200" kern="1200" dirty="0"/>
              <a:t> dig </a:t>
            </a:r>
            <a:r>
              <a:rPr lang="en-US" sz="1200" kern="1200" dirty="0" err="1"/>
              <a:t>och</a:t>
            </a:r>
            <a:r>
              <a:rPr lang="en-US" sz="1200" kern="1200" dirty="0"/>
              <a:t> tar </a:t>
            </a:r>
            <a:r>
              <a:rPr lang="en-US" sz="1200" kern="1200" dirty="0" err="1"/>
              <a:t>seriöst</a:t>
            </a:r>
            <a:r>
              <a:rPr lang="en-US" sz="1200" kern="1200" dirty="0"/>
              <a:t> </a:t>
            </a:r>
            <a:r>
              <a:rPr lang="en-US" sz="1200" kern="1200" dirty="0" err="1"/>
              <a:t>på</a:t>
            </a:r>
            <a:r>
              <a:rPr lang="en-US" sz="1200" kern="1200" dirty="0"/>
              <a:t> din </a:t>
            </a:r>
            <a:r>
              <a:rPr lang="en-US" sz="1200" kern="1200" dirty="0" err="1"/>
              <a:t>uppgift</a:t>
            </a:r>
            <a:r>
              <a:rPr lang="en-US" sz="1200" kern="1200" dirty="0"/>
              <a:t>. Men </a:t>
            </a:r>
            <a:r>
              <a:rPr lang="en-US" sz="1200" kern="1200" dirty="0" err="1"/>
              <a:t>bli</a:t>
            </a:r>
            <a:r>
              <a:rPr lang="en-US" sz="1200" kern="1200" dirty="0"/>
              <a:t> </a:t>
            </a:r>
            <a:r>
              <a:rPr lang="en-US" sz="1200" kern="1200" dirty="0" err="1"/>
              <a:t>inte</a:t>
            </a:r>
            <a:r>
              <a:rPr lang="en-US" sz="1200" kern="1200" dirty="0"/>
              <a:t> </a:t>
            </a:r>
            <a:r>
              <a:rPr lang="en-US" sz="1200" kern="1200" dirty="0" err="1"/>
              <a:t>för</a:t>
            </a:r>
            <a:r>
              <a:rPr lang="en-US" sz="1200" kern="1200" dirty="0"/>
              <a:t> </a:t>
            </a:r>
            <a:r>
              <a:rPr lang="en-US" sz="1200" kern="1200" dirty="0" err="1"/>
              <a:t>beroende</a:t>
            </a:r>
            <a:r>
              <a:rPr lang="en-US" sz="1200" kern="1200" dirty="0"/>
              <a:t> av </a:t>
            </a:r>
            <a:r>
              <a:rPr lang="en-US" sz="1200" kern="1200" dirty="0" err="1"/>
              <a:t>ditt</a:t>
            </a:r>
            <a:r>
              <a:rPr lang="en-US" sz="1200" kern="1200" dirty="0"/>
              <a:t> </a:t>
            </a:r>
            <a:r>
              <a:rPr lang="en-US" sz="1200" kern="1200" dirty="0" err="1"/>
              <a:t>manus</a:t>
            </a:r>
            <a:r>
              <a:rPr lang="en-US" sz="1200" kern="1200" dirty="0"/>
              <a:t>. </a:t>
            </a:r>
            <a:r>
              <a:rPr lang="en-US" sz="1200" kern="1200" dirty="0" err="1"/>
              <a:t>Öva</a:t>
            </a:r>
            <a:r>
              <a:rPr lang="en-US" sz="1200" kern="1200" dirty="0"/>
              <a:t> </a:t>
            </a:r>
            <a:r>
              <a:rPr lang="en-US" sz="1200" kern="1200" dirty="0" err="1"/>
              <a:t>så</a:t>
            </a:r>
            <a:r>
              <a:rPr lang="en-US" sz="1200" kern="1200" dirty="0"/>
              <a:t> pass </a:t>
            </a:r>
            <a:r>
              <a:rPr lang="en-US" sz="1200" kern="1200" dirty="0" err="1"/>
              <a:t>mycket</a:t>
            </a:r>
            <a:r>
              <a:rPr lang="en-US" sz="1200" kern="1200" dirty="0"/>
              <a:t> </a:t>
            </a:r>
            <a:r>
              <a:rPr lang="en-US" sz="1200" kern="1200" dirty="0" err="1"/>
              <a:t>att</a:t>
            </a:r>
            <a:r>
              <a:rPr lang="en-US" sz="1200" kern="1200" dirty="0"/>
              <a:t> du bara </a:t>
            </a:r>
            <a:r>
              <a:rPr lang="en-US" sz="1200" kern="1200" dirty="0" err="1"/>
              <a:t>behöver</a:t>
            </a:r>
            <a:r>
              <a:rPr lang="en-US" sz="1200" kern="1200" dirty="0"/>
              <a:t> </a:t>
            </a:r>
            <a:r>
              <a:rPr lang="en-US" sz="1200" kern="1200" dirty="0" err="1"/>
              <a:t>kasta</a:t>
            </a:r>
            <a:r>
              <a:rPr lang="en-US" sz="1200" kern="1200" dirty="0"/>
              <a:t> </a:t>
            </a:r>
            <a:r>
              <a:rPr lang="en-US" sz="1200" kern="1200" dirty="0" err="1"/>
              <a:t>en</a:t>
            </a:r>
            <a:r>
              <a:rPr lang="en-US" sz="1200" kern="1200" dirty="0"/>
              <a:t> </a:t>
            </a:r>
            <a:r>
              <a:rPr lang="en-US" sz="1200" kern="1200" dirty="0" err="1"/>
              <a:t>blick</a:t>
            </a:r>
            <a:r>
              <a:rPr lang="en-US" sz="1200" kern="1200" dirty="0"/>
              <a:t> </a:t>
            </a:r>
            <a:r>
              <a:rPr lang="en-US" sz="1200" kern="1200" dirty="0" err="1"/>
              <a:t>på</a:t>
            </a:r>
            <a:r>
              <a:rPr lang="en-US" sz="1200" kern="1200" dirty="0"/>
              <a:t> det </a:t>
            </a:r>
            <a:r>
              <a:rPr lang="en-US" sz="1200" kern="1200" dirty="0" err="1"/>
              <a:t>då</a:t>
            </a:r>
            <a:r>
              <a:rPr lang="en-US" sz="1200" kern="1200" dirty="0"/>
              <a:t> </a:t>
            </a:r>
            <a:r>
              <a:rPr lang="en-US" sz="1200" kern="1200" dirty="0" err="1"/>
              <a:t>och</a:t>
            </a:r>
            <a:r>
              <a:rPr lang="en-US" sz="1200" kern="1200" dirty="0"/>
              <a:t> </a:t>
            </a:r>
            <a:r>
              <a:rPr lang="en-US" sz="1200" kern="1200" dirty="0" err="1"/>
              <a:t>då</a:t>
            </a:r>
            <a:r>
              <a:rPr lang="en-US" sz="1200" kern="1200" dirty="0"/>
              <a:t>. </a:t>
            </a:r>
            <a:endParaRPr lang="en-US" dirty="0"/>
          </a:p>
          <a:p>
            <a:pPr lvl="0" fontAlgn="base">
              <a:buFont typeface="Arial"/>
              <a:buChar char="•"/>
            </a:pPr>
            <a:r>
              <a:rPr lang="en-US" sz="1200" kern="1200" dirty="0" err="1"/>
              <a:t>Talet</a:t>
            </a:r>
            <a:r>
              <a:rPr lang="en-US" sz="1200" kern="1200" dirty="0"/>
              <a:t> </a:t>
            </a:r>
            <a:r>
              <a:rPr lang="en-US" sz="1200" kern="1200" dirty="0" err="1"/>
              <a:t>blir</a:t>
            </a:r>
            <a:r>
              <a:rPr lang="en-US" sz="1200" kern="1200" dirty="0"/>
              <a:t> </a:t>
            </a:r>
            <a:r>
              <a:rPr lang="en-US" sz="1200" kern="1200" dirty="0" err="1"/>
              <a:t>mer</a:t>
            </a:r>
            <a:r>
              <a:rPr lang="en-US" sz="1200" kern="1200" dirty="0"/>
              <a:t> </a:t>
            </a:r>
            <a:r>
              <a:rPr lang="en-US" sz="1200" kern="1200" dirty="0" err="1"/>
              <a:t>levande</a:t>
            </a:r>
            <a:r>
              <a:rPr lang="en-US" sz="1200" kern="1200" dirty="0"/>
              <a:t> </a:t>
            </a:r>
            <a:r>
              <a:rPr lang="en-US" sz="1200" kern="1200" dirty="0" err="1"/>
              <a:t>när</a:t>
            </a:r>
            <a:r>
              <a:rPr lang="en-US" sz="1200" kern="1200" dirty="0"/>
              <a:t> du </a:t>
            </a:r>
            <a:r>
              <a:rPr lang="en-US" sz="1200" kern="1200" dirty="0" err="1"/>
              <a:t>måste</a:t>
            </a:r>
            <a:r>
              <a:rPr lang="en-US" sz="1200" kern="1200" dirty="0"/>
              <a:t> </a:t>
            </a:r>
            <a:r>
              <a:rPr lang="en-US" sz="1200" kern="1200" dirty="0" err="1"/>
              <a:t>använda</a:t>
            </a:r>
            <a:r>
              <a:rPr lang="en-US" sz="1200" kern="1200" dirty="0"/>
              <a:t> </a:t>
            </a:r>
            <a:r>
              <a:rPr lang="en-US" sz="1200" kern="1200" dirty="0" err="1"/>
              <a:t>dina</a:t>
            </a:r>
            <a:r>
              <a:rPr lang="en-US" sz="1200" kern="1200" dirty="0"/>
              <a:t> </a:t>
            </a:r>
            <a:r>
              <a:rPr lang="en-US" sz="1200" kern="1200" dirty="0" err="1"/>
              <a:t>egna</a:t>
            </a:r>
            <a:r>
              <a:rPr lang="en-US" sz="1200" kern="1200" dirty="0"/>
              <a:t> </a:t>
            </a:r>
            <a:r>
              <a:rPr lang="en-US" sz="1200" kern="1200" dirty="0" err="1"/>
              <a:t>ord</a:t>
            </a:r>
            <a:r>
              <a:rPr lang="en-US" sz="1200" kern="1200" dirty="0"/>
              <a:t> </a:t>
            </a:r>
            <a:r>
              <a:rPr lang="en-US" sz="1200" kern="1200" dirty="0" err="1"/>
              <a:t>när</a:t>
            </a:r>
            <a:r>
              <a:rPr lang="en-US" sz="1200" kern="1200" dirty="0"/>
              <a:t> du </a:t>
            </a:r>
            <a:r>
              <a:rPr lang="en-US" sz="1200" kern="1200" dirty="0" err="1"/>
              <a:t>håller</a:t>
            </a:r>
            <a:r>
              <a:rPr lang="en-US" sz="1200" kern="1200" dirty="0"/>
              <a:t> det. </a:t>
            </a:r>
            <a:endParaRPr lang="en-US" dirty="0"/>
          </a:p>
          <a:p>
            <a:pPr lvl="0" fontAlgn="base">
              <a:buFont typeface="Arial"/>
              <a:buChar char="•"/>
            </a:pPr>
            <a:r>
              <a:rPr lang="en-US" sz="1200" kern="1200" dirty="0" err="1"/>
              <a:t>Börja</a:t>
            </a:r>
            <a:r>
              <a:rPr lang="en-US" sz="1200" kern="1200" dirty="0"/>
              <a:t> </a:t>
            </a:r>
            <a:r>
              <a:rPr lang="en-US" sz="1200" kern="1200" dirty="0" err="1"/>
              <a:t>träna</a:t>
            </a:r>
            <a:r>
              <a:rPr lang="en-US" sz="1200" kern="1200" dirty="0"/>
              <a:t> </a:t>
            </a:r>
            <a:r>
              <a:rPr lang="en-US" sz="1200" kern="1200" dirty="0" err="1"/>
              <a:t>på</a:t>
            </a:r>
            <a:r>
              <a:rPr lang="en-US" sz="1200" kern="1200" dirty="0"/>
              <a:t> </a:t>
            </a:r>
            <a:r>
              <a:rPr lang="en-US" sz="1200" kern="1200" dirty="0" err="1"/>
              <a:t>ett</a:t>
            </a:r>
            <a:r>
              <a:rPr lang="en-US" sz="1200" kern="1200" dirty="0"/>
              <a:t> </a:t>
            </a:r>
            <a:r>
              <a:rPr lang="en-US" sz="1200" kern="1200" dirty="0" err="1"/>
              <a:t>tal</a:t>
            </a:r>
            <a:r>
              <a:rPr lang="en-US" sz="1200" kern="1200" dirty="0"/>
              <a:t> 3-4 </a:t>
            </a:r>
            <a:r>
              <a:rPr lang="en-US" sz="1200" kern="1200" dirty="0" err="1"/>
              <a:t>dagar</a:t>
            </a:r>
            <a:r>
              <a:rPr lang="en-US" sz="1200" kern="1200" dirty="0"/>
              <a:t> </a:t>
            </a:r>
            <a:r>
              <a:rPr lang="en-US" sz="1200" kern="1200" dirty="0" err="1"/>
              <a:t>innan</a:t>
            </a:r>
            <a:r>
              <a:rPr lang="en-US" sz="1200" kern="1200" dirty="0"/>
              <a:t> </a:t>
            </a:r>
            <a:r>
              <a:rPr lang="en-US" sz="1200" kern="1200" dirty="0" err="1"/>
              <a:t>framförandet</a:t>
            </a:r>
            <a:r>
              <a:rPr lang="en-US" sz="1200" kern="1200" dirty="0"/>
              <a:t>.  </a:t>
            </a:r>
            <a:r>
              <a:rPr lang="en-US" sz="1200" kern="1200" dirty="0" err="1"/>
              <a:t>Öva</a:t>
            </a:r>
            <a:r>
              <a:rPr lang="en-US" sz="1200" kern="1200" dirty="0"/>
              <a:t> </a:t>
            </a:r>
            <a:r>
              <a:rPr lang="en-US" sz="1200" kern="1200" dirty="0" err="1"/>
              <a:t>mer</a:t>
            </a:r>
            <a:r>
              <a:rPr lang="en-US" sz="1200" kern="1200" dirty="0"/>
              <a:t> </a:t>
            </a:r>
            <a:r>
              <a:rPr lang="en-US" sz="1200" kern="1200" dirty="0" err="1"/>
              <a:t>än</a:t>
            </a:r>
            <a:r>
              <a:rPr lang="en-US" sz="1200" kern="1200" dirty="0"/>
              <a:t> du </a:t>
            </a:r>
            <a:r>
              <a:rPr lang="en-US" sz="1200" kern="1200" dirty="0" err="1"/>
              <a:t>tror</a:t>
            </a:r>
            <a:r>
              <a:rPr lang="en-US" sz="1200" kern="1200" dirty="0"/>
              <a:t> </a:t>
            </a:r>
            <a:r>
              <a:rPr lang="en-US" sz="1200" kern="1200" dirty="0" err="1"/>
              <a:t>att</a:t>
            </a:r>
            <a:r>
              <a:rPr lang="en-US" sz="1200" kern="1200" dirty="0"/>
              <a:t> du </a:t>
            </a:r>
            <a:r>
              <a:rPr lang="en-US" sz="1200" kern="1200" dirty="0" err="1"/>
              <a:t>behöver</a:t>
            </a:r>
            <a:r>
              <a:rPr lang="en-US" sz="1200" kern="1200" dirty="0"/>
              <a:t>. </a:t>
            </a:r>
            <a:r>
              <a:rPr lang="en-US" sz="1200" kern="1200" dirty="0" err="1"/>
              <a:t>Öva</a:t>
            </a:r>
            <a:r>
              <a:rPr lang="en-US" sz="1200" kern="1200" dirty="0"/>
              <a:t> tills </a:t>
            </a:r>
            <a:r>
              <a:rPr lang="en-US" sz="1200" kern="1200" dirty="0" err="1"/>
              <a:t>talet</a:t>
            </a:r>
            <a:r>
              <a:rPr lang="en-US" sz="1200" kern="1200" dirty="0"/>
              <a:t> </a:t>
            </a:r>
            <a:r>
              <a:rPr lang="en-US" sz="1200" kern="1200" dirty="0" err="1"/>
              <a:t>lyfter</a:t>
            </a:r>
            <a:r>
              <a:rPr lang="en-US" sz="1200" kern="1200" dirty="0"/>
              <a:t>! </a:t>
            </a:r>
            <a:endParaRPr lang="en-US" dirty="0"/>
          </a:p>
          <a:p>
            <a:pPr lvl="0" fontAlgn="base">
              <a:buFont typeface="Arial"/>
              <a:buChar char="•"/>
            </a:pPr>
            <a:r>
              <a:rPr lang="en-US" sz="1200" dirty="0" err="1"/>
              <a:t>Låt</a:t>
            </a:r>
            <a:r>
              <a:rPr lang="en-US" sz="1200" dirty="0"/>
              <a:t> </a:t>
            </a:r>
            <a:r>
              <a:rPr lang="en-US" sz="1200" dirty="0" err="1"/>
              <a:t>talet</a:t>
            </a:r>
            <a:r>
              <a:rPr lang="en-US" sz="1200" dirty="0"/>
              <a:t> </a:t>
            </a:r>
            <a:r>
              <a:rPr lang="en-US" sz="1200" dirty="0" err="1"/>
              <a:t>vila</a:t>
            </a:r>
            <a:r>
              <a:rPr lang="en-US" sz="1200" dirty="0"/>
              <a:t> </a:t>
            </a:r>
            <a:r>
              <a:rPr lang="en-US" sz="1200" dirty="0" err="1"/>
              <a:t>i</a:t>
            </a:r>
            <a:r>
              <a:rPr lang="en-US" sz="1200" dirty="0"/>
              <a:t> </a:t>
            </a:r>
            <a:r>
              <a:rPr lang="en-US" sz="1200" dirty="0" err="1"/>
              <a:t>ett</a:t>
            </a:r>
            <a:r>
              <a:rPr lang="en-US" sz="1200" dirty="0"/>
              <a:t> </a:t>
            </a:r>
            <a:r>
              <a:rPr lang="en-US" sz="1200" dirty="0" err="1"/>
              <a:t>dygn</a:t>
            </a:r>
            <a:r>
              <a:rPr lang="en-US" sz="1200" dirty="0"/>
              <a:t> </a:t>
            </a:r>
            <a:r>
              <a:rPr lang="en-US" sz="1200" dirty="0" err="1"/>
              <a:t>innan</a:t>
            </a:r>
            <a:r>
              <a:rPr lang="en-US" sz="1200" dirty="0"/>
              <a:t> du ska </a:t>
            </a:r>
            <a:r>
              <a:rPr lang="en-US" sz="1200" dirty="0" err="1"/>
              <a:t>hålla</a:t>
            </a:r>
            <a:r>
              <a:rPr lang="en-US" sz="1200" dirty="0"/>
              <a:t> det.</a:t>
            </a:r>
            <a:endParaRPr lang="en-US" dirty="0"/>
          </a:p>
          <a:p>
            <a:pPr lvl="0" fontAlgn="base">
              <a:buFont typeface="Arial"/>
              <a:buChar char="•"/>
            </a:pPr>
            <a:r>
              <a:rPr lang="en-US" sz="1200" dirty="0" err="1"/>
              <a:t>Gör</a:t>
            </a:r>
            <a:r>
              <a:rPr lang="en-US" sz="1200" dirty="0"/>
              <a:t> inga </a:t>
            </a:r>
            <a:r>
              <a:rPr lang="en-US" sz="1200" dirty="0" err="1"/>
              <a:t>ändringar</a:t>
            </a:r>
            <a:r>
              <a:rPr lang="en-US" sz="1200" dirty="0"/>
              <a:t> precis </a:t>
            </a:r>
            <a:r>
              <a:rPr lang="en-US" sz="1200" dirty="0" err="1"/>
              <a:t>innan</a:t>
            </a:r>
            <a:r>
              <a:rPr lang="en-US" sz="1200" dirty="0"/>
              <a:t> </a:t>
            </a:r>
            <a:r>
              <a:rPr lang="en-US" sz="1200" dirty="0" err="1"/>
              <a:t>framträdandet</a:t>
            </a:r>
            <a:r>
              <a:rPr lang="en-US" sz="1200" dirty="0"/>
              <a:t>. </a:t>
            </a:r>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54000" indent="-254000" eaLnBrk="1" hangingPunct="1">
              <a:lnSpc>
                <a:spcPct val="90000"/>
              </a:lnSpc>
              <a:buSzPct val="125000"/>
              <a:buFont typeface="Arial Bold" charset="0"/>
              <a:buNone/>
            </a:pPr>
            <a:r>
              <a:rPr lang="en-US" sz="1200" b="1" kern="1200">
                <a:solidFill>
                  <a:schemeClr val="tx1"/>
                </a:solidFill>
                <a:latin typeface="+mn-lt"/>
                <a:ea typeface="+mn-ea"/>
                <a:cs typeface="+mn-cs"/>
                <a:sym typeface="Arial" charset="0"/>
              </a:rPr>
              <a:t>SUMMERING (i textehäftet)</a:t>
            </a:r>
          </a:p>
          <a:p>
            <a:pPr marL="254000" indent="-254000" eaLnBrk="1" hangingPunct="1">
              <a:lnSpc>
                <a:spcPct val="90000"/>
              </a:lnSpc>
              <a:buSzPct val="125000"/>
              <a:buFont typeface="Arial Bold" charset="0"/>
              <a:buNone/>
            </a:pPr>
            <a:r>
              <a:rPr lang="en-US" sz="1200">
                <a:solidFill>
                  <a:schemeClr val="tx1"/>
                </a:solidFill>
                <a:latin typeface="Arial" charset="0"/>
                <a:ea typeface="Arial" charset="0"/>
                <a:cs typeface="Arial" charset="0"/>
                <a:sym typeface="Arial" charset="0"/>
              </a:rPr>
              <a:t>Budskap: den röda tråden</a:t>
            </a:r>
          </a:p>
          <a:p>
            <a:pPr marL="254000" indent="-254000" eaLnBrk="1" hangingPunct="1">
              <a:lnSpc>
                <a:spcPct val="90000"/>
              </a:lnSpc>
              <a:buSzPct val="125000"/>
              <a:buFont typeface="Arial Bold" charset="0"/>
              <a:buNone/>
            </a:pPr>
            <a:r>
              <a:rPr lang="en-US" sz="1200">
                <a:solidFill>
                  <a:schemeClr val="tx1"/>
                </a:solidFill>
                <a:latin typeface="Arial" charset="0"/>
                <a:ea typeface="Arial" charset="0"/>
                <a:cs typeface="Arial" charset="0"/>
                <a:sym typeface="Arial" charset="0"/>
              </a:rPr>
              <a:t>Publik: vilka är dina åhörare?</a:t>
            </a:r>
          </a:p>
          <a:p>
            <a:pPr marL="254000" indent="-254000" eaLnBrk="1" hangingPunct="1">
              <a:lnSpc>
                <a:spcPct val="90000"/>
              </a:lnSpc>
              <a:buSzPct val="125000"/>
              <a:buFont typeface="Arial Bold" charset="0"/>
              <a:buNone/>
            </a:pPr>
            <a:r>
              <a:rPr lang="en-US" sz="1200">
                <a:solidFill>
                  <a:schemeClr val="tx1"/>
                </a:solidFill>
                <a:latin typeface="Arial" charset="0"/>
                <a:ea typeface="Arial" charset="0"/>
                <a:cs typeface="Arial" charset="0"/>
                <a:sym typeface="Arial" charset="0"/>
              </a:rPr>
              <a:t>Material och fakta: underlag till ditt tal</a:t>
            </a:r>
          </a:p>
          <a:p>
            <a:pPr marL="254000" indent="-254000" eaLnBrk="1" hangingPunct="1">
              <a:lnSpc>
                <a:spcPct val="90000"/>
              </a:lnSpc>
              <a:buSzPct val="125000"/>
              <a:buFont typeface="Arial Bold" charset="0"/>
              <a:buNone/>
            </a:pPr>
            <a:r>
              <a:rPr lang="en-US" sz="1200">
                <a:solidFill>
                  <a:schemeClr val="tx1"/>
                </a:solidFill>
                <a:latin typeface="Arial" charset="0"/>
                <a:ea typeface="Arial" charset="0"/>
                <a:cs typeface="Arial" charset="0"/>
                <a:sym typeface="Arial" charset="0"/>
              </a:rPr>
              <a:t>Stil: anpassa efter publik och sammanhang</a:t>
            </a:r>
          </a:p>
          <a:p>
            <a:pPr marL="254000" indent="-254000" eaLnBrk="1" hangingPunct="1">
              <a:lnSpc>
                <a:spcPct val="90000"/>
              </a:lnSpc>
              <a:buSzPct val="125000"/>
              <a:buFont typeface="Arial Bold" charset="0"/>
              <a:buNone/>
            </a:pPr>
            <a:r>
              <a:rPr lang="en-US" sz="1200">
                <a:solidFill>
                  <a:schemeClr val="tx1"/>
                </a:solidFill>
                <a:latin typeface="Arial" charset="0"/>
                <a:ea typeface="Arial" charset="0"/>
                <a:cs typeface="Arial" charset="0"/>
                <a:sym typeface="Arial" charset="0"/>
              </a:rPr>
              <a:t>Manus: stolpar eller ord för ord</a:t>
            </a:r>
          </a:p>
          <a:p>
            <a:pPr>
              <a:buFont typeface="Arial"/>
              <a:buNone/>
            </a:pPr>
            <a:r>
              <a:rPr lang="en-US" sz="1200" kern="1200">
                <a:solidFill>
                  <a:schemeClr val="tx1"/>
                </a:solidFill>
                <a:latin typeface="+mn-lt"/>
                <a:ea typeface="+mn-ea"/>
                <a:cs typeface="+mn-cs"/>
              </a:rPr>
              <a:t>Öva! </a:t>
            </a:r>
          </a:p>
        </p:txBody>
      </p:sp>
      <p:sp>
        <p:nvSpPr>
          <p:cNvPr id="4" name="Slide Number Placeholder 3"/>
          <p:cNvSpPr>
            <a:spLocks noGrp="1"/>
          </p:cNvSpPr>
          <p:nvPr>
            <p:ph type="sldNum" sz="quarter" idx="10"/>
          </p:nvPr>
        </p:nvSpPr>
        <p:spPr/>
        <p:txBody>
          <a:bodyPr/>
          <a:lstStyle/>
          <a:p>
            <a:fld id="{A710FF66-0E20-A24B-A4FA-9B8E63EFA060}" type="slidenum">
              <a: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400" dirty="0">
                <a:solidFill>
                  <a:schemeClr val="bg1"/>
                </a:solidFill>
                <a:latin typeface="Libre Franklin Black" charset="0"/>
                <a:ea typeface="Libre Franklin Black" charset="0"/>
                <a:cs typeface="Libre Franklin Black" charset="0"/>
              </a:rPr>
              <a:t>Argumentationsmodell</a:t>
            </a:r>
          </a:p>
          <a:p>
            <a:endParaRPr lang="sv-SE" sz="1200" dirty="0">
              <a:solidFill>
                <a:schemeClr val="bg1"/>
              </a:solidFill>
              <a:latin typeface="Libre Franklin Black" charset="0"/>
              <a:ea typeface="Libre Franklin Black" charset="0"/>
              <a:cs typeface="Libre Franklin Black" charset="0"/>
            </a:endParaRPr>
          </a:p>
          <a:p>
            <a:r>
              <a:rPr lang="sv-SE" sz="1200" dirty="0">
                <a:solidFill>
                  <a:schemeClr val="bg1"/>
                </a:solidFill>
                <a:latin typeface="Libre Franklin Black" charset="0"/>
                <a:ea typeface="Libre Franklin Black" charset="0"/>
                <a:cs typeface="Libre Franklin Black" charset="0"/>
              </a:rPr>
              <a:t>Inledning (etos): presentera en huvudtes som du ska driva till slutet</a:t>
            </a:r>
          </a:p>
          <a:p>
            <a:endParaRPr lang="sv-SE" sz="1200" dirty="0">
              <a:solidFill>
                <a:schemeClr val="bg1"/>
              </a:solidFill>
              <a:latin typeface="Libre Franklin Black" charset="0"/>
              <a:ea typeface="Libre Franklin Black" charset="0"/>
              <a:cs typeface="Libre Franklin Black" charset="0"/>
            </a:endParaRPr>
          </a:p>
          <a:p>
            <a:r>
              <a:rPr lang="sv-SE" sz="1200" dirty="0">
                <a:solidFill>
                  <a:schemeClr val="bg1"/>
                </a:solidFill>
                <a:latin typeface="Libre Franklin Black" charset="0"/>
                <a:ea typeface="Libre Franklin Black" charset="0"/>
                <a:cs typeface="Libre Franklin Black" charset="0"/>
              </a:rPr>
              <a:t>Bakgrund/berättelse</a:t>
            </a:r>
          </a:p>
          <a:p>
            <a:endParaRPr lang="sv-SE" sz="1200" dirty="0">
              <a:solidFill>
                <a:schemeClr val="bg1"/>
              </a:solidFill>
              <a:latin typeface="Libre Franklin Black" charset="0"/>
              <a:ea typeface="Libre Franklin Black" charset="0"/>
              <a:cs typeface="Libre Franklin Black" charset="0"/>
            </a:endParaRPr>
          </a:p>
          <a:p>
            <a:r>
              <a:rPr lang="sv-SE" sz="1200" dirty="0">
                <a:solidFill>
                  <a:schemeClr val="bg1"/>
                </a:solidFill>
                <a:latin typeface="Libre Franklin Black" charset="0"/>
                <a:ea typeface="Libre Franklin Black" charset="0"/>
                <a:cs typeface="Libre Franklin Black" charset="0"/>
              </a:rPr>
              <a:t>Fördjupa din tes – vad är det lyssnaren ska förstå? Så här kan man lägga upp argumentationen:</a:t>
            </a:r>
          </a:p>
          <a:p>
            <a:pPr marL="514350" indent="-514350">
              <a:buAutoNum type="arabicPeriod"/>
            </a:pPr>
            <a:r>
              <a:rPr lang="sv-SE" sz="1200" dirty="0">
                <a:solidFill>
                  <a:schemeClr val="bg1"/>
                </a:solidFill>
                <a:latin typeface="Libre Franklin Black" charset="0"/>
                <a:ea typeface="Libre Franklin Black" charset="0"/>
                <a:cs typeface="Libre Franklin Black" charset="0"/>
              </a:rPr>
              <a:t>Ditt näst bästa argument</a:t>
            </a:r>
          </a:p>
          <a:p>
            <a:pPr marL="514350" indent="-514350">
              <a:buAutoNum type="arabicPeriod"/>
            </a:pPr>
            <a:r>
              <a:rPr lang="sv-SE" sz="1200" dirty="0">
                <a:solidFill>
                  <a:schemeClr val="bg1"/>
                </a:solidFill>
                <a:latin typeface="Libre Franklin Black" charset="0"/>
                <a:ea typeface="Libre Franklin Black" charset="0"/>
                <a:cs typeface="Libre Franklin Black" charset="0"/>
              </a:rPr>
              <a:t>Ditt nästnästbästa argument</a:t>
            </a:r>
          </a:p>
          <a:p>
            <a:pPr marL="514350" indent="-514350">
              <a:buAutoNum type="arabicPeriod"/>
            </a:pPr>
            <a:r>
              <a:rPr lang="sv-SE" sz="1200" dirty="0">
                <a:solidFill>
                  <a:schemeClr val="bg1"/>
                </a:solidFill>
                <a:latin typeface="Libre Franklin Black" charset="0"/>
                <a:ea typeface="Libre Franklin Black" charset="0"/>
                <a:cs typeface="Libre Franklin Black" charset="0"/>
              </a:rPr>
              <a:t>Ett motargument som avfärdas</a:t>
            </a:r>
          </a:p>
          <a:p>
            <a:pPr marL="514350" indent="-514350">
              <a:buAutoNum type="arabicPeriod"/>
            </a:pPr>
            <a:r>
              <a:rPr lang="sv-SE" sz="1200" dirty="0">
                <a:solidFill>
                  <a:schemeClr val="bg1"/>
                </a:solidFill>
                <a:latin typeface="Libre Franklin Black" charset="0"/>
                <a:ea typeface="Libre Franklin Black" charset="0"/>
                <a:cs typeface="Libre Franklin Black" charset="0"/>
              </a:rPr>
              <a:t>Ett till motargument</a:t>
            </a:r>
          </a:p>
          <a:p>
            <a:pPr marL="514350" indent="-514350">
              <a:buAutoNum type="arabicPeriod"/>
            </a:pPr>
            <a:r>
              <a:rPr lang="sv-SE" sz="1200" dirty="0">
                <a:solidFill>
                  <a:schemeClr val="bg1"/>
                </a:solidFill>
                <a:latin typeface="Libre Franklin Black" charset="0"/>
                <a:ea typeface="Libre Franklin Black" charset="0"/>
                <a:cs typeface="Libre Franklin Black" charset="0"/>
              </a:rPr>
              <a:t>Ditt bästa argument”</a:t>
            </a:r>
          </a:p>
          <a:p>
            <a:endParaRPr lang="sv-SE" sz="1200" dirty="0">
              <a:solidFill>
                <a:schemeClr val="bg1"/>
              </a:solidFill>
              <a:latin typeface="Libre Franklin Black" charset="0"/>
              <a:ea typeface="Libre Franklin Black" charset="0"/>
              <a:cs typeface="Libre Franklin Black" charset="0"/>
            </a:endParaRPr>
          </a:p>
          <a:p>
            <a:r>
              <a:rPr lang="sv-SE" sz="1200" dirty="0">
                <a:solidFill>
                  <a:schemeClr val="bg1"/>
                </a:solidFill>
                <a:latin typeface="Libre Franklin Black" charset="0"/>
                <a:ea typeface="Libre Franklin Black" charset="0"/>
                <a:cs typeface="Libre Franklin Black" charset="0"/>
              </a:rPr>
              <a:t>Sammanfatta och avsluta med en bra poäng för din tes</a:t>
            </a:r>
          </a:p>
          <a:p>
            <a:pPr marL="254000" indent="-254000" eaLnBrk="1" hangingPunct="1">
              <a:lnSpc>
                <a:spcPct val="90000"/>
              </a:lnSpc>
              <a:buSzPct val="125000"/>
              <a:buFont typeface="Arial Bold" charse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16</a:t>
            </a:fld>
            <a:endParaRPr lang="en-US"/>
          </a:p>
        </p:txBody>
      </p:sp>
    </p:spTree>
    <p:extLst>
      <p:ext uri="{BB962C8B-B14F-4D97-AF65-F5344CB8AC3E}">
        <p14:creationId xmlns:p14="http://schemas.microsoft.com/office/powerpoint/2010/main" val="2174645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54000" indent="-254000" eaLnBrk="1" hangingPunct="1">
              <a:lnSpc>
                <a:spcPct val="90000"/>
              </a:lnSpc>
              <a:buSzPct val="125000"/>
              <a:buFont typeface="Arial Bold" charset="0"/>
              <a:buNone/>
            </a:pPr>
            <a:endParaRPr lang="en-US" sz="1200" kern="1200" dirty="0">
              <a:solidFill>
                <a:schemeClr val="tx1"/>
              </a:solidFill>
              <a:latin typeface="+mn-lt"/>
              <a:ea typeface="+mn-ea"/>
              <a:cs typeface="+mn-cs"/>
            </a:endParaRPr>
          </a:p>
          <a:p>
            <a:pPr marL="254000" indent="-254000" eaLnBrk="1" hangingPunct="1">
              <a:lnSpc>
                <a:spcPct val="90000"/>
              </a:lnSpc>
              <a:buSzPct val="125000"/>
              <a:buFont typeface="Arial Bold" charset="0"/>
              <a:buNone/>
            </a:pPr>
            <a:r>
              <a:rPr lang="en-US" sz="1200" kern="1200" dirty="0" err="1">
                <a:solidFill>
                  <a:schemeClr val="tx1"/>
                </a:solidFill>
                <a:latin typeface="+mn-lt"/>
                <a:ea typeface="+mn-ea"/>
                <a:cs typeface="+mn-cs"/>
              </a:rPr>
              <a:t>Övning</a:t>
            </a:r>
            <a:r>
              <a:rPr lang="en-US" sz="1200" kern="1200" dirty="0">
                <a:solidFill>
                  <a:schemeClr val="tx1"/>
                </a:solidFill>
                <a:latin typeface="+mn-lt"/>
                <a:ea typeface="+mn-ea"/>
                <a:cs typeface="+mn-cs"/>
              </a:rPr>
              <a:t> (45 </a:t>
            </a:r>
            <a:r>
              <a:rPr lang="en-US" sz="1200" kern="1200" dirty="0" err="1">
                <a:solidFill>
                  <a:schemeClr val="tx1"/>
                </a:solidFill>
                <a:latin typeface="+mn-lt"/>
                <a:ea typeface="+mn-ea"/>
                <a:cs typeface="+mn-cs"/>
              </a:rPr>
              <a:t>minuter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utforma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utifrån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argumentationsmodellen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behöver</a:t>
            </a:r>
            <a:r>
              <a:rPr lang="en-US" sz="1200" kern="1200" dirty="0">
                <a:solidFill>
                  <a:schemeClr val="tx1"/>
                </a:solidFill>
                <a:latin typeface="+mn-lt"/>
                <a:ea typeface="+mn-ea"/>
                <a:cs typeface="+mn-cs"/>
              </a:rPr>
              <a:t> du ha </a:t>
            </a:r>
            <a:r>
              <a:rPr lang="en-US" sz="1200" kern="1200" dirty="0" err="1">
                <a:solidFill>
                  <a:schemeClr val="tx1"/>
                </a:solidFill>
                <a:latin typeface="+mn-lt"/>
                <a:ea typeface="+mn-ea"/>
                <a:cs typeface="+mn-cs"/>
              </a:rPr>
              <a:t>förberett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lappar</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olika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ställningstagande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lottas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a:t>
            </a:r>
            <a:r>
              <a:rPr lang="en-US" sz="1200" kern="1200" dirty="0">
                <a:solidFill>
                  <a:schemeClr val="tx1"/>
                </a:solidFill>
                <a:latin typeface="+mn-lt"/>
                <a:ea typeface="+mn-ea"/>
                <a:cs typeface="+mn-cs"/>
              </a:rPr>
              <a:t> till </a:t>
            </a:r>
            <a:r>
              <a:rPr lang="en-US" sz="1200" kern="1200" dirty="0" err="1">
                <a:solidFill>
                  <a:schemeClr val="tx1"/>
                </a:solidFill>
                <a:latin typeface="+mn-lt"/>
                <a:ea typeface="+mn-ea"/>
                <a:cs typeface="+mn-cs"/>
              </a:rPr>
              <a:t>deltagarna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Exempel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politiska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ställningstagande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rätt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vanliga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Kärnkraften</a:t>
            </a:r>
            <a:r>
              <a:rPr lang="en-US" sz="1200" kern="1200" dirty="0">
                <a:solidFill>
                  <a:schemeClr val="tx1"/>
                </a:solidFill>
                <a:latin typeface="+mn-lt"/>
                <a:ea typeface="+mn-ea"/>
                <a:cs typeface="+mn-cs"/>
              </a:rPr>
              <a:t> ska </a:t>
            </a:r>
            <a:r>
              <a:rPr lang="en-US" sz="1200" kern="1200" dirty="0" err="1">
                <a:solidFill>
                  <a:schemeClr val="tx1"/>
                </a:solidFill>
                <a:latin typeface="+mn-lt"/>
                <a:ea typeface="+mn-ea"/>
                <a:cs typeface="+mn-cs"/>
              </a:rPr>
              <a:t>avvecklas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utvecklas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lite </a:t>
            </a:r>
            <a:r>
              <a:rPr lang="en-US" sz="1200" kern="1200" dirty="0" err="1">
                <a:solidFill>
                  <a:schemeClr val="tx1"/>
                </a:solidFill>
                <a:latin typeface="+mn-lt"/>
                <a:ea typeface="+mn-ea"/>
                <a:cs typeface="+mn-cs"/>
              </a:rPr>
              <a:t>mer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utmanande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Privatisera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allt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vatten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Sverige”. I </a:t>
            </a:r>
            <a:r>
              <a:rPr lang="en-US" sz="1200" kern="1200" dirty="0" err="1">
                <a:solidFill>
                  <a:schemeClr val="tx1"/>
                </a:solidFill>
                <a:latin typeface="+mn-lt"/>
                <a:ea typeface="+mn-ea"/>
                <a:cs typeface="+mn-cs"/>
              </a:rPr>
              <a:t>handledningen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finns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exempel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skriva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förberedda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lappar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från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hemsidan</a:t>
            </a:r>
            <a:r>
              <a:rPr lang="en-US" sz="1200" kern="1200" dirty="0">
                <a:solidFill>
                  <a:schemeClr val="tx1"/>
                </a:solidFill>
                <a:latin typeface="+mn-lt"/>
                <a:ea typeface="+mn-ea"/>
                <a:cs typeface="+mn-cs"/>
              </a:rPr>
              <a:t>. </a:t>
            </a:r>
          </a:p>
          <a:p>
            <a:pPr marL="254000" indent="-254000" eaLnBrk="1" hangingPunct="1">
              <a:lnSpc>
                <a:spcPct val="90000"/>
              </a:lnSpc>
              <a:buSzPct val="125000"/>
              <a:buFont typeface="Arial Bold" charset="0"/>
              <a:buNone/>
            </a:pPr>
            <a:endParaRPr lang="en-US" sz="1200" kern="1200" dirty="0">
              <a:solidFill>
                <a:schemeClr val="tx1"/>
              </a:solidFill>
              <a:latin typeface="+mn-lt"/>
              <a:ea typeface="+mn-ea"/>
              <a:cs typeface="+mn-cs"/>
            </a:endParaRPr>
          </a:p>
          <a:p>
            <a:pPr marL="254000" indent="-254000" eaLnBrk="1" hangingPunct="1">
              <a:lnSpc>
                <a:spcPct val="90000"/>
              </a:lnSpc>
              <a:buSzPct val="125000"/>
              <a:buFont typeface="Arial Bold" charset="0"/>
              <a:buNone/>
            </a:pPr>
            <a:r>
              <a:rPr lang="en-US" sz="1200" kern="1200" dirty="0">
                <a:solidFill>
                  <a:schemeClr val="tx1"/>
                </a:solidFill>
                <a:latin typeface="+mn-lt"/>
                <a:ea typeface="+mn-ea"/>
                <a:cs typeface="+mn-cs"/>
              </a:rPr>
              <a:t>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4 </a:t>
            </a:r>
            <a:r>
              <a:rPr lang="en-US" sz="1200" kern="1200" dirty="0" err="1">
                <a:solidFill>
                  <a:schemeClr val="tx1"/>
                </a:solidFill>
                <a:latin typeface="+mn-lt"/>
                <a:ea typeface="+mn-ea"/>
                <a:cs typeface="+mn-cs"/>
              </a:rPr>
              <a:t>steg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centrala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denna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övning</a:t>
            </a:r>
            <a:r>
              <a:rPr lang="en-US" sz="1200" kern="1200" dirty="0">
                <a:solidFill>
                  <a:schemeClr val="tx1"/>
                </a:solidFill>
                <a:latin typeface="+mn-lt"/>
                <a:ea typeface="+mn-ea"/>
                <a:cs typeface="+mn-cs"/>
              </a:rPr>
              <a:t>:</a:t>
            </a:r>
          </a:p>
          <a:p>
            <a:pPr marL="457200" indent="-457200">
              <a:buFont typeface="Wingdings" panose="05000000000000000000" pitchFamily="2" charset="2"/>
              <a:buChar char="à"/>
            </a:pPr>
            <a:r>
              <a:rPr lang="sv-SE" sz="1200" dirty="0">
                <a:solidFill>
                  <a:schemeClr val="bg1"/>
                </a:solidFill>
                <a:latin typeface="Libre Franklin Black" charset="0"/>
                <a:ea typeface="Libre Franklin Black" charset="0"/>
                <a:cs typeface="Libre Franklin Black" charset="0"/>
                <a:sym typeface="Wingdings" panose="05000000000000000000" pitchFamily="2" charset="2"/>
              </a:rPr>
              <a:t>Hitta 3 centrala argument (”Kärnkraften är 1) för dyr, 2) farlig, 3) förhindrar omställningen till förnybar energi”) som stödjer din tes (10 minuter)</a:t>
            </a:r>
          </a:p>
          <a:p>
            <a:pPr marL="457200" indent="-457200">
              <a:buFont typeface="Wingdings" panose="05000000000000000000" pitchFamily="2" charset="2"/>
              <a:buChar char="à"/>
            </a:pPr>
            <a:r>
              <a:rPr lang="sv-SE" sz="1200" dirty="0">
                <a:solidFill>
                  <a:schemeClr val="bg1"/>
                </a:solidFill>
                <a:latin typeface="Libre Franklin Black" charset="0"/>
                <a:ea typeface="Libre Franklin Black" charset="0"/>
                <a:cs typeface="Libre Franklin Black" charset="0"/>
                <a:sym typeface="Wingdings" panose="05000000000000000000" pitchFamily="2" charset="2"/>
              </a:rPr>
              <a:t>Hitta 2 motargument som du avfärdar (10 minuter)</a:t>
            </a:r>
          </a:p>
          <a:p>
            <a:pPr marL="457200" indent="-457200">
              <a:buFont typeface="Wingdings" panose="05000000000000000000" pitchFamily="2" charset="2"/>
              <a:buChar char="à"/>
            </a:pPr>
            <a:r>
              <a:rPr lang="sv-SE" sz="1200" dirty="0">
                <a:solidFill>
                  <a:schemeClr val="bg1"/>
                </a:solidFill>
                <a:latin typeface="Libre Franklin Black" charset="0"/>
                <a:ea typeface="Libre Franklin Black" charset="0"/>
                <a:cs typeface="Libre Franklin Black" charset="0"/>
                <a:sym typeface="Wingdings" panose="05000000000000000000" pitchFamily="2" charset="2"/>
              </a:rPr>
              <a:t>Skissa på talets upplägg utifrån argumentationsmodellen (10 minuter)</a:t>
            </a:r>
          </a:p>
          <a:p>
            <a:pPr marL="457200" indent="-457200">
              <a:buFont typeface="Wingdings" panose="05000000000000000000" pitchFamily="2" charset="2"/>
              <a:buChar char="à"/>
            </a:pPr>
            <a:r>
              <a:rPr lang="sv-SE" sz="1200" dirty="0">
                <a:solidFill>
                  <a:schemeClr val="bg1"/>
                </a:solidFill>
                <a:latin typeface="Libre Franklin Black" charset="0"/>
                <a:ea typeface="Libre Franklin Black" charset="0"/>
                <a:cs typeface="Libre Franklin Black" charset="0"/>
                <a:sym typeface="Wingdings" panose="05000000000000000000" pitchFamily="2" charset="2"/>
              </a:rPr>
              <a:t>Presentera för din granne och ge varandra feedback (15 minuter)</a:t>
            </a:r>
          </a:p>
          <a:p>
            <a:pPr marL="254000" indent="-254000" eaLnBrk="1" hangingPunct="1">
              <a:lnSpc>
                <a:spcPct val="90000"/>
              </a:lnSpc>
              <a:buSzPct val="125000"/>
              <a:buFont typeface="Arial Bold" charset="0"/>
              <a:buNone/>
            </a:pPr>
            <a:endParaRPr lang="en-US" sz="1200" kern="1200" dirty="0">
              <a:solidFill>
                <a:schemeClr val="tx1"/>
              </a:solidFill>
              <a:latin typeface="+mn-lt"/>
              <a:ea typeface="+mn-ea"/>
              <a:cs typeface="+mn-cs"/>
            </a:endParaRPr>
          </a:p>
          <a:p>
            <a:pPr marL="254000" indent="-254000" eaLnBrk="1" hangingPunct="1">
              <a:lnSpc>
                <a:spcPct val="90000"/>
              </a:lnSpc>
              <a:buSzPct val="125000"/>
              <a:buFont typeface="Arial Bold" charset="0"/>
              <a:buNone/>
            </a:pPr>
            <a:endParaRPr lang="en-US" sz="1200" kern="1200" dirty="0">
              <a:solidFill>
                <a:schemeClr val="tx1"/>
              </a:solidFill>
              <a:latin typeface="+mn-lt"/>
              <a:ea typeface="+mn-ea"/>
              <a:cs typeface="+mn-cs"/>
            </a:endParaRPr>
          </a:p>
          <a:p>
            <a:pPr marL="254000" indent="-254000" eaLnBrk="1" hangingPunct="1">
              <a:lnSpc>
                <a:spcPct val="90000"/>
              </a:lnSpc>
              <a:buSzPct val="125000"/>
              <a:buFont typeface="Arial Bold" charset="0"/>
              <a:buNone/>
            </a:pPr>
            <a:endParaRPr lang="en-US" sz="1200" kern="1200" dirty="0">
              <a:solidFill>
                <a:schemeClr val="tx1"/>
              </a:solidFill>
              <a:latin typeface="+mn-lt"/>
              <a:ea typeface="+mn-ea"/>
              <a:cs typeface="+mn-cs"/>
            </a:endParaRPr>
          </a:p>
          <a:p>
            <a:pPr marL="254000" indent="-254000" eaLnBrk="1" hangingPunct="1">
              <a:lnSpc>
                <a:spcPct val="90000"/>
              </a:lnSpc>
              <a:buSzPct val="125000"/>
              <a:buFont typeface="Arial Bold" charse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PAUS </a:t>
            </a:r>
            <a:r>
              <a:rPr lang="sv-SE" sz="1200" kern="1200">
                <a:solidFill>
                  <a:schemeClr val="tx1"/>
                </a:solidFill>
                <a:effectLst/>
                <a:latin typeface="+mn-lt"/>
                <a:ea typeface="+mn-ea"/>
                <a:cs typeface="+mn-cs"/>
              </a:rPr>
              <a:t>10 minuter </a:t>
            </a:r>
            <a:endParaRPr lang="sv-S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18</a:t>
            </a:fld>
            <a:endParaRPr lang="en-US"/>
          </a:p>
        </p:txBody>
      </p:sp>
    </p:spTree>
    <p:extLst>
      <p:ext uri="{BB962C8B-B14F-4D97-AF65-F5344CB8AC3E}">
        <p14:creationId xmlns:p14="http://schemas.microsoft.com/office/powerpoint/2010/main" val="901297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helt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normalt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känna</a:t>
            </a:r>
            <a:r>
              <a:rPr lang="en-US" sz="1200" kern="1200" dirty="0">
                <a:solidFill>
                  <a:schemeClr val="tx1"/>
                </a:solidFill>
                <a:latin typeface="+mn-lt"/>
                <a:ea typeface="+mn-ea"/>
                <a:cs typeface="+mn-cs"/>
              </a:rPr>
              <a:t> sig </a:t>
            </a:r>
            <a:r>
              <a:rPr lang="en-US" sz="1200" kern="1200" dirty="0" err="1">
                <a:solidFill>
                  <a:schemeClr val="tx1"/>
                </a:solidFill>
                <a:latin typeface="+mn-lt"/>
                <a:ea typeface="+mn-ea"/>
                <a:cs typeface="+mn-cs"/>
              </a:rPr>
              <a:t>nervös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talarsituation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Även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mycket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erfarna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ofta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nervösa</a:t>
            </a:r>
            <a:r>
              <a:rPr lang="en-US" sz="1200" kern="1200" dirty="0">
                <a:solidFill>
                  <a:schemeClr val="tx1"/>
                </a:solidFill>
                <a:latin typeface="+mn-lt"/>
                <a:ea typeface="+mn-ea"/>
                <a:cs typeface="+mn-cs"/>
              </a:rPr>
              <a:t>. Men </a:t>
            </a:r>
            <a:r>
              <a:rPr lang="en-US" sz="1200" kern="1200" dirty="0" err="1">
                <a:solidFill>
                  <a:schemeClr val="tx1"/>
                </a:solidFill>
                <a:latin typeface="+mn-lt"/>
                <a:ea typeface="+mn-ea"/>
                <a:cs typeface="+mn-cs"/>
              </a:rPr>
              <a:t>nervositet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går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lära</a:t>
            </a:r>
            <a:r>
              <a:rPr lang="en-US" sz="1200" kern="1200" dirty="0">
                <a:solidFill>
                  <a:schemeClr val="tx1"/>
                </a:solidFill>
                <a:latin typeface="+mn-lt"/>
                <a:ea typeface="+mn-ea"/>
                <a:cs typeface="+mn-cs"/>
              </a:rPr>
              <a:t> sig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behärska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samtidigt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går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utnyttja</a:t>
            </a:r>
            <a:r>
              <a:rPr lang="en-US" sz="1200" kern="1200" dirty="0">
                <a:solidFill>
                  <a:schemeClr val="tx1"/>
                </a:solidFill>
                <a:latin typeface="+mn-lt"/>
                <a:ea typeface="+mn-ea"/>
                <a:cs typeface="+mn-cs"/>
              </a:rPr>
              <a:t> den till sin </a:t>
            </a:r>
            <a:r>
              <a:rPr lang="en-US" sz="1200" kern="1200" dirty="0" err="1">
                <a:solidFill>
                  <a:schemeClr val="tx1"/>
                </a:solidFill>
                <a:latin typeface="+mn-lt"/>
                <a:ea typeface="+mn-ea"/>
                <a:cs typeface="+mn-cs"/>
              </a:rPr>
              <a:t>fördel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lite </a:t>
            </a:r>
            <a:r>
              <a:rPr lang="en-US" sz="1200" kern="1200" dirty="0" err="1">
                <a:solidFill>
                  <a:schemeClr val="tx1"/>
                </a:solidFill>
                <a:latin typeface="+mn-lt"/>
                <a:ea typeface="+mn-ea"/>
                <a:cs typeface="+mn-cs"/>
              </a:rPr>
              <a:t>nervös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spänd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anförande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bara bra </a:t>
            </a:r>
            <a:r>
              <a:rPr lang="en-US" sz="1200" kern="1200" dirty="0" err="1">
                <a:solidFill>
                  <a:schemeClr val="tx1"/>
                </a:solidFill>
                <a:latin typeface="+mn-lt"/>
                <a:ea typeface="+mn-ea"/>
                <a:cs typeface="+mn-cs"/>
              </a:rPr>
              <a:t>eftersom</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hjälper</a:t>
            </a:r>
            <a:r>
              <a:rPr lang="en-US" sz="1200" kern="1200" dirty="0">
                <a:solidFill>
                  <a:schemeClr val="tx1"/>
                </a:solidFill>
                <a:latin typeface="+mn-lt"/>
                <a:ea typeface="+mn-ea"/>
                <a:cs typeface="+mn-cs"/>
              </a:rPr>
              <a:t> dig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göra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bästa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Nervositeteten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behöver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negativ</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stället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a:t>
            </a:r>
            <a:r>
              <a:rPr lang="en-US" sz="1200" kern="1200" dirty="0">
                <a:solidFill>
                  <a:schemeClr val="tx1"/>
                </a:solidFill>
                <a:latin typeface="+mn-lt"/>
                <a:ea typeface="+mn-ea"/>
                <a:cs typeface="+mn-cs"/>
              </a:rPr>
              <a:t> den </a:t>
            </a:r>
            <a:r>
              <a:rPr lang="en-US" sz="1200" kern="1200" dirty="0" err="1">
                <a:solidFill>
                  <a:schemeClr val="tx1"/>
                </a:solidFill>
                <a:latin typeface="+mn-lt"/>
                <a:ea typeface="+mn-ea"/>
                <a:cs typeface="+mn-cs"/>
              </a:rPr>
              <a:t>energi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behövs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genomföra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talet</a:t>
            </a:r>
            <a:r>
              <a:rPr lang="en-US" sz="1200" kern="1200" dirty="0">
                <a:solidFill>
                  <a:schemeClr val="tx1"/>
                </a:solidFill>
                <a:latin typeface="+mn-lt"/>
                <a:ea typeface="+mn-ea"/>
                <a:cs typeface="+mn-cs"/>
              </a:rPr>
              <a:t>. Vid </a:t>
            </a:r>
            <a:r>
              <a:rPr lang="en-US" sz="1200" kern="1200" dirty="0" err="1">
                <a:solidFill>
                  <a:schemeClr val="tx1"/>
                </a:solidFill>
                <a:latin typeface="+mn-lt"/>
                <a:ea typeface="+mn-ea"/>
                <a:cs typeface="+mn-cs"/>
              </a:rPr>
              <a:t>olidlig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nervositet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hjälpa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värma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upp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kroppen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genom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sträcka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sig, </a:t>
            </a:r>
            <a:r>
              <a:rPr lang="en-US" sz="1200" kern="1200" dirty="0" err="1">
                <a:solidFill>
                  <a:schemeClr val="tx1"/>
                </a:solidFill>
                <a:latin typeface="+mn-lt"/>
                <a:ea typeface="+mn-ea"/>
                <a:cs typeface="+mn-cs"/>
              </a:rPr>
              <a:t>rulla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axlarna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skaka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armar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ben.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mjukas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spända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muskler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upp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djupandas</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långa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djupa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andetag</a:t>
            </a:r>
            <a:r>
              <a:rPr lang="en-US" sz="1200" kern="1200" dirty="0">
                <a:solidFill>
                  <a:schemeClr val="tx1"/>
                </a:solidFill>
                <a:latin typeface="+mn-lt"/>
                <a:ea typeface="+mn-ea"/>
                <a:cs typeface="+mn-cs"/>
              </a:rPr>
              <a:t> in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genom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näsan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andningen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fastnar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bröstkorgen</a:t>
            </a:r>
            <a:r>
              <a:rPr lang="en-US" sz="1200" kern="1200" baseline="0" dirty="0">
                <a:solidFill>
                  <a:schemeClr val="tx1"/>
                </a:solidFill>
                <a:latin typeface="+mn-lt"/>
                <a:ea typeface="+mn-ea"/>
                <a:cs typeface="+mn-cs"/>
              </a:rPr>
              <a:t>.</a:t>
            </a:r>
            <a:r>
              <a:rPr lang="en-US" sz="1200" kern="1200" dirty="0">
                <a:solidFill>
                  <a:schemeClr val="tx1"/>
                </a:solidFill>
                <a:latin typeface="+mn-lt"/>
                <a:ea typeface="+mn-ea"/>
                <a:cs typeface="+mn-cs"/>
              </a:rPr>
              <a:t> </a:t>
            </a:r>
          </a:p>
          <a:p>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tips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försöka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ögonkontakt</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några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åhörare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innan</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börjar</a:t>
            </a:r>
            <a:r>
              <a:rPr lang="en-US" sz="1200" kern="1200" dirty="0">
                <a:solidFill>
                  <a:schemeClr val="tx1"/>
                </a:solidFill>
                <a:latin typeface="+mn-lt"/>
                <a:ea typeface="+mn-ea"/>
                <a:cs typeface="+mn-cs"/>
              </a:rPr>
              <a:t> tala. </a:t>
            </a:r>
            <a:r>
              <a:rPr lang="en-US" sz="1200" kern="1200" dirty="0" err="1">
                <a:solidFill>
                  <a:schemeClr val="tx1"/>
                </a:solidFill>
                <a:latin typeface="+mn-lt"/>
                <a:ea typeface="+mn-ea"/>
                <a:cs typeface="+mn-cs"/>
              </a:rPr>
              <a:t>Titta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nyfiket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dem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möt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deras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blick</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leende</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allra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flesta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brukar</a:t>
            </a:r>
            <a:r>
              <a:rPr lang="en-US" sz="1200" kern="1200" dirty="0">
                <a:solidFill>
                  <a:schemeClr val="tx1"/>
                </a:solidFill>
                <a:latin typeface="+mn-lt"/>
                <a:ea typeface="+mn-ea"/>
                <a:cs typeface="+mn-cs"/>
              </a:rPr>
              <a:t> le </a:t>
            </a:r>
            <a:r>
              <a:rPr lang="en-US" sz="1200" kern="1200" dirty="0" err="1">
                <a:solidFill>
                  <a:schemeClr val="tx1"/>
                </a:solidFill>
                <a:latin typeface="+mn-lt"/>
                <a:ea typeface="+mn-ea"/>
                <a:cs typeface="+mn-cs"/>
              </a:rPr>
              <a:t>tillbaka</a:t>
            </a:r>
            <a:r>
              <a:rPr lang="en-US" sz="1200" kern="1200" dirty="0">
                <a:solidFill>
                  <a:schemeClr val="tx1"/>
                </a:solidFill>
                <a:latin typeface="+mn-lt"/>
                <a:ea typeface="+mn-ea"/>
                <a:cs typeface="+mn-cs"/>
              </a:rPr>
              <a:t>. Om </a:t>
            </a:r>
            <a:r>
              <a:rPr lang="en-US" sz="1200" kern="1200" dirty="0" err="1">
                <a:solidFill>
                  <a:schemeClr val="tx1"/>
                </a:solidFill>
                <a:latin typeface="+mn-lt"/>
                <a:ea typeface="+mn-ea"/>
                <a:cs typeface="+mn-cs"/>
              </a:rPr>
              <a:t>någon</a:t>
            </a:r>
            <a:r>
              <a:rPr lang="en-US" sz="1200" kern="1200" dirty="0">
                <a:solidFill>
                  <a:schemeClr val="tx1"/>
                </a:solidFill>
                <a:latin typeface="+mn-lt"/>
                <a:ea typeface="+mn-ea"/>
                <a:cs typeface="+mn-cs"/>
              </a:rPr>
              <a:t> ser sur </a:t>
            </a:r>
            <a:r>
              <a:rPr lang="en-US" sz="1200" kern="1200" dirty="0" err="1">
                <a:solidFill>
                  <a:schemeClr val="tx1"/>
                </a:solidFill>
                <a:latin typeface="+mn-lt"/>
                <a:ea typeface="+mn-ea"/>
                <a:cs typeface="+mn-cs"/>
              </a:rPr>
              <a:t>ut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sök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upp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någon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annans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blick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stället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Senare</a:t>
            </a:r>
            <a:r>
              <a:rPr lang="en-US" sz="1200" kern="1200" dirty="0">
                <a:solidFill>
                  <a:schemeClr val="tx1"/>
                </a:solidFill>
                <a:latin typeface="+mn-lt"/>
                <a:ea typeface="+mn-ea"/>
                <a:cs typeface="+mn-cs"/>
              </a:rPr>
              <a:t> under </a:t>
            </a:r>
            <a:r>
              <a:rPr lang="en-US" sz="1200" kern="1200" dirty="0" err="1">
                <a:solidFill>
                  <a:schemeClr val="tx1"/>
                </a:solidFill>
                <a:latin typeface="+mn-lt"/>
                <a:ea typeface="+mn-ea"/>
                <a:cs typeface="+mn-cs"/>
              </a:rPr>
              <a:t>föredraget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återvända</a:t>
            </a:r>
            <a:r>
              <a:rPr lang="en-US" sz="1200" kern="1200" dirty="0">
                <a:solidFill>
                  <a:schemeClr val="tx1"/>
                </a:solidFill>
                <a:latin typeface="+mn-lt"/>
                <a:ea typeface="+mn-ea"/>
                <a:cs typeface="+mn-cs"/>
              </a:rPr>
              <a:t> till den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såg</a:t>
            </a:r>
            <a:r>
              <a:rPr lang="en-US" sz="1200" kern="1200" dirty="0">
                <a:solidFill>
                  <a:schemeClr val="tx1"/>
                </a:solidFill>
                <a:latin typeface="+mn-lt"/>
                <a:ea typeface="+mn-ea"/>
                <a:cs typeface="+mn-cs"/>
              </a:rPr>
              <a:t> sur </a:t>
            </a:r>
            <a:r>
              <a:rPr lang="en-US" sz="1200" kern="1200" dirty="0" err="1">
                <a:solidFill>
                  <a:schemeClr val="tx1"/>
                </a:solidFill>
                <a:latin typeface="+mn-lt"/>
                <a:ea typeface="+mn-ea"/>
                <a:cs typeface="+mn-cs"/>
              </a:rPr>
              <a:t>ut</a:t>
            </a:r>
            <a:r>
              <a:rPr lang="en-US" sz="1200" kern="1200" dirty="0">
                <a:solidFill>
                  <a:schemeClr val="tx1"/>
                </a:solidFill>
                <a:latin typeface="+mn-lt"/>
                <a:ea typeface="+mn-ea"/>
                <a:cs typeface="+mn-cs"/>
              </a:rPr>
              <a:t> om du </a:t>
            </a:r>
            <a:r>
              <a:rPr lang="en-US" sz="1200" kern="1200" dirty="0" err="1">
                <a:solidFill>
                  <a:schemeClr val="tx1"/>
                </a:solidFill>
                <a:latin typeface="+mn-lt"/>
                <a:ea typeface="+mn-ea"/>
                <a:cs typeface="+mn-cs"/>
              </a:rPr>
              <a:t>vill</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Om du </a:t>
            </a:r>
            <a:r>
              <a:rPr lang="en-US" sz="1200" kern="1200" dirty="0" err="1">
                <a:solidFill>
                  <a:schemeClr val="tx1"/>
                </a:solidFill>
                <a:latin typeface="+mn-lt"/>
                <a:ea typeface="+mn-ea"/>
                <a:cs typeface="+mn-cs"/>
              </a:rPr>
              <a:t>tappar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bort</a:t>
            </a:r>
            <a:r>
              <a:rPr lang="en-US" sz="1200" kern="1200" dirty="0">
                <a:solidFill>
                  <a:schemeClr val="tx1"/>
                </a:solidFill>
                <a:latin typeface="+mn-lt"/>
                <a:ea typeface="+mn-ea"/>
                <a:cs typeface="+mn-cs"/>
              </a:rPr>
              <a:t> dig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kommer</a:t>
            </a:r>
            <a:r>
              <a:rPr lang="en-US" sz="1200" kern="1200" dirty="0">
                <a:solidFill>
                  <a:schemeClr val="tx1"/>
                </a:solidFill>
                <a:latin typeface="+mn-lt"/>
                <a:ea typeface="+mn-ea"/>
                <a:cs typeface="+mn-cs"/>
              </a:rPr>
              <a:t> av dig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faktiskt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säkert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åhörarna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märker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något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hela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världen</a:t>
            </a:r>
            <a:r>
              <a:rPr lang="en-US" sz="1200" kern="1200" dirty="0">
                <a:solidFill>
                  <a:schemeClr val="tx1"/>
                </a:solidFill>
                <a:latin typeface="+mn-lt"/>
                <a:ea typeface="+mn-ea"/>
                <a:cs typeface="+mn-cs"/>
              </a:rPr>
              <a:t> om det </a:t>
            </a:r>
            <a:r>
              <a:rPr lang="en-US" sz="1200" kern="1200" dirty="0" err="1">
                <a:solidFill>
                  <a:schemeClr val="tx1"/>
                </a:solidFill>
                <a:latin typeface="+mn-lt"/>
                <a:ea typeface="+mn-ea"/>
                <a:cs typeface="+mn-cs"/>
              </a:rPr>
              <a:t>går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dåligt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ibland</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gör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alla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även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rutinerade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talare</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Innan vi börjar prata om retorik och hur vi kan bli bättre talare är det viktigt att vi går igenom några grundregler för hur vi bör ge och ta emot konstruktiv feedback då vi under kursens gång kommer få öva på att hålla tal inför varandra där feedback är en central del i att kunna bli </a:t>
            </a:r>
            <a:r>
              <a:rPr lang="sv-SE" sz="1200" kern="1200">
                <a:solidFill>
                  <a:schemeClr val="tx1"/>
                </a:solidFill>
                <a:effectLst/>
                <a:latin typeface="+mn-lt"/>
                <a:ea typeface="+mn-ea"/>
                <a:cs typeface="+mn-cs"/>
              </a:rPr>
              <a:t>bättre. Det </a:t>
            </a:r>
            <a:r>
              <a:rPr lang="sv-SE" sz="1200" kern="1200" dirty="0">
                <a:solidFill>
                  <a:schemeClr val="tx1"/>
                </a:solidFill>
                <a:effectLst/>
                <a:latin typeface="+mn-lt"/>
                <a:ea typeface="+mn-ea"/>
                <a:cs typeface="+mn-cs"/>
              </a:rPr>
              <a:t>är viktigt att ni går igenom några viktiga grundregler för konstruktiv feedback och att gruppen kommer överens att hålla sig till dessa under kursen särskilt när det är mindre grupper som ska samarbeta och testa att tala inför varandra. Det ska skapas en för utbildningen gynnsam stämning så att alla kan känna sig bekväma och att hinder. Betoningen ligger på konstruktiv feedback då feedback inte handlar om att kritisera eller ifrågasätta utan att hjälpa varandra att bli bättre så att vi motiveras för att arbeta på vår förmåga att hålla tal. </a:t>
            </a: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2</a:t>
            </a:fld>
            <a:endParaRPr lang="en-US"/>
          </a:p>
        </p:txBody>
      </p:sp>
    </p:spTree>
    <p:extLst>
      <p:ext uri="{BB962C8B-B14F-4D97-AF65-F5344CB8AC3E}">
        <p14:creationId xmlns:p14="http://schemas.microsoft.com/office/powerpoint/2010/main" val="1095750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Olika situationer och sammanhang kräver lite olika tal. Vi ska nu gå igenom de vanligaste sammanhang som ni kommer befinna er i framöver och vilka slags tal de kräver.</a:t>
            </a:r>
          </a:p>
          <a:p>
            <a:endParaRPr lang="en-US"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latin typeface="+mn-lt"/>
                <a:ea typeface="+mn-ea"/>
                <a:cs typeface="+mn-cs"/>
              </a:rPr>
              <a:t>Anföranden</a:t>
            </a:r>
            <a:br>
              <a:rPr lang="en-US" sz="1200" b="1" kern="1200" dirty="0">
                <a:solidFill>
                  <a:schemeClr val="tx1"/>
                </a:solidFill>
                <a:latin typeface="+mn-lt"/>
                <a:ea typeface="+mn-ea"/>
                <a:cs typeface="+mn-cs"/>
              </a:rPr>
            </a:br>
            <a:r>
              <a:rPr lang="en-US" sz="1200" kern="1200" dirty="0" err="1">
                <a:solidFill>
                  <a:schemeClr val="tx1"/>
                </a:solidFill>
                <a:latin typeface="+mn-lt"/>
                <a:ea typeface="+mn-ea"/>
                <a:cs typeface="+mn-cs"/>
              </a:rPr>
              <a:t>Här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enkelt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fällan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låta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byråkratisk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Istället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rikta</a:t>
            </a:r>
            <a:r>
              <a:rPr lang="en-US" sz="1200" kern="1200" dirty="0">
                <a:solidFill>
                  <a:schemeClr val="tx1"/>
                </a:solidFill>
                <a:latin typeface="+mn-lt"/>
                <a:ea typeface="+mn-ea"/>
                <a:cs typeface="+mn-cs"/>
              </a:rPr>
              <a:t> sig till </a:t>
            </a:r>
            <a:r>
              <a:rPr lang="en-US" sz="1200" kern="1200" dirty="0" err="1">
                <a:solidFill>
                  <a:schemeClr val="tx1"/>
                </a:solidFill>
                <a:latin typeface="+mn-lt"/>
                <a:ea typeface="+mn-ea"/>
                <a:cs typeface="+mn-cs"/>
              </a:rPr>
              <a:t>allmänheten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media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man </a:t>
            </a:r>
            <a:r>
              <a:rPr lang="en-US" sz="1200" kern="1200" dirty="0" err="1">
                <a:solidFill>
                  <a:schemeClr val="tx1"/>
                </a:solidFill>
                <a:latin typeface="+mn-lt"/>
                <a:ea typeface="+mn-ea"/>
                <a:cs typeface="+mn-cs"/>
              </a:rPr>
              <a:t>göra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misstaget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låta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politikeraktig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anpassa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sitt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efter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andra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politiker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viktigt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tänka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även</a:t>
            </a:r>
            <a:r>
              <a:rPr lang="en-US" sz="1200" kern="1200" dirty="0">
                <a:solidFill>
                  <a:schemeClr val="tx1"/>
                </a:solidFill>
                <a:latin typeface="+mn-lt"/>
                <a:ea typeface="+mn-ea"/>
                <a:cs typeface="+mn-cs"/>
              </a:rPr>
              <a:t> om man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diskussion</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andra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politiker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t.ex</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kommunfullmäktige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framförallt</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ska </a:t>
            </a:r>
            <a:r>
              <a:rPr lang="en-US" sz="1200" kern="1200" dirty="0" err="1">
                <a:solidFill>
                  <a:schemeClr val="tx1"/>
                </a:solidFill>
                <a:latin typeface="+mn-lt"/>
                <a:ea typeface="+mn-ea"/>
                <a:cs typeface="+mn-cs"/>
              </a:rPr>
              <a:t>nås</a:t>
            </a:r>
            <a:r>
              <a:rPr lang="en-US" sz="1200" kern="1200" dirty="0">
                <a:solidFill>
                  <a:schemeClr val="tx1"/>
                </a:solidFill>
                <a:latin typeface="+mn-lt"/>
                <a:ea typeface="+mn-ea"/>
                <a:cs typeface="+mn-cs"/>
              </a:rPr>
              <a:t> av </a:t>
            </a:r>
            <a:r>
              <a:rPr lang="en-US" sz="1200" kern="1200" dirty="0" err="1">
                <a:solidFill>
                  <a:schemeClr val="tx1"/>
                </a:solidFill>
                <a:latin typeface="+mn-lt"/>
                <a:ea typeface="+mn-ea"/>
                <a:cs typeface="+mn-cs"/>
              </a:rPr>
              <a:t>Vänsterpartiets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budskap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utan</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finns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utanför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salen</a:t>
            </a:r>
            <a:r>
              <a:rPr lang="en-US" sz="1200" kern="1200" dirty="0">
                <a:solidFill>
                  <a:schemeClr val="tx1"/>
                </a:solidFill>
                <a:latin typeface="+mn-lt"/>
                <a:ea typeface="+mn-ea"/>
                <a:cs typeface="+mn-cs"/>
              </a:rPr>
              <a:t>.</a:t>
            </a:r>
            <a:r>
              <a:rPr lang="en-US" dirty="0"/>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b="1" kern="1200" dirty="0" err="1">
                <a:solidFill>
                  <a:schemeClr val="tx1"/>
                </a:solidFill>
                <a:latin typeface="+mn-lt"/>
                <a:ea typeface="+mn-ea"/>
                <a:cs typeface="+mn-cs"/>
              </a:rPr>
              <a:t>Debatter</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 </a:t>
            </a:r>
            <a:r>
              <a:rPr lang="en-US" sz="1200" kern="1200" dirty="0" err="1">
                <a:solidFill>
                  <a:schemeClr val="tx1"/>
                </a:solidFill>
                <a:latin typeface="+mn-lt"/>
                <a:ea typeface="+mn-ea"/>
                <a:cs typeface="+mn-cs"/>
              </a:rPr>
              <a:t>debatter</a:t>
            </a:r>
            <a:r>
              <a:rPr lang="en-US" sz="1200" kern="1200" dirty="0">
                <a:solidFill>
                  <a:schemeClr val="tx1"/>
                </a:solidFill>
                <a:latin typeface="+mn-lt"/>
                <a:ea typeface="+mn-ea"/>
                <a:cs typeface="+mn-cs"/>
              </a:rPr>
              <a:t> har man </a:t>
            </a:r>
            <a:r>
              <a:rPr lang="en-US" sz="1200" kern="1200" dirty="0" err="1">
                <a:solidFill>
                  <a:schemeClr val="tx1"/>
                </a:solidFill>
                <a:latin typeface="+mn-lt"/>
                <a:ea typeface="+mn-ea"/>
                <a:cs typeface="+mn-cs"/>
              </a:rPr>
              <a:t>oftast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kortare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sig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fram</a:t>
            </a:r>
            <a:r>
              <a:rPr lang="en-US" sz="1200" kern="1200" dirty="0">
                <a:solidFill>
                  <a:schemeClr val="tx1"/>
                </a:solidFill>
                <a:latin typeface="+mn-lt"/>
                <a:ea typeface="+mn-ea"/>
                <a:cs typeface="+mn-cs"/>
              </a:rPr>
              <a:t> det man </a:t>
            </a:r>
            <a:r>
              <a:rPr lang="en-US" sz="1200" kern="1200" dirty="0" err="1">
                <a:solidFill>
                  <a:schemeClr val="tx1"/>
                </a:solidFill>
                <a:latin typeface="+mn-lt"/>
                <a:ea typeface="+mn-ea"/>
                <a:cs typeface="+mn-cs"/>
              </a:rPr>
              <a:t>vill</a:t>
            </a:r>
            <a:r>
              <a:rPr lang="en-US" sz="1200" kern="1200" dirty="0">
                <a:solidFill>
                  <a:schemeClr val="tx1"/>
                </a:solidFill>
                <a:latin typeface="+mn-lt"/>
                <a:ea typeface="+mn-ea"/>
                <a:cs typeface="+mn-cs"/>
              </a:rPr>
              <a:t> ha </a:t>
            </a:r>
            <a:r>
              <a:rPr lang="en-US" sz="1200" kern="1200" dirty="0" err="1">
                <a:solidFill>
                  <a:schemeClr val="tx1"/>
                </a:solidFill>
                <a:latin typeface="+mn-lt"/>
                <a:ea typeface="+mn-ea"/>
                <a:cs typeface="+mn-cs"/>
              </a:rPr>
              <a:t>sagt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än</a:t>
            </a:r>
            <a:r>
              <a:rPr lang="en-US" sz="1200" kern="1200" dirty="0">
                <a:solidFill>
                  <a:schemeClr val="tx1"/>
                </a:solidFill>
                <a:latin typeface="+mn-lt"/>
                <a:ea typeface="+mn-ea"/>
                <a:cs typeface="+mn-cs"/>
              </a:rPr>
              <a:t> vid </a:t>
            </a:r>
            <a:r>
              <a:rPr lang="en-US" sz="1200" kern="1200" dirty="0" err="1">
                <a:solidFill>
                  <a:schemeClr val="tx1"/>
                </a:solidFill>
                <a:latin typeface="+mn-lt"/>
                <a:ea typeface="+mn-ea"/>
                <a:cs typeface="+mn-cs"/>
              </a:rPr>
              <a:t>anföranden</a:t>
            </a:r>
            <a:r>
              <a:rPr lang="en-US" sz="1200" kern="1200" dirty="0">
                <a:solidFill>
                  <a:schemeClr val="tx1"/>
                </a:solidFill>
                <a:latin typeface="+mn-lt"/>
                <a:ea typeface="+mn-ea"/>
                <a:cs typeface="+mn-cs"/>
              </a:rPr>
              <a:t>. Man har </a:t>
            </a:r>
            <a:r>
              <a:rPr lang="en-US" sz="1200" kern="1200" dirty="0" err="1">
                <a:solidFill>
                  <a:schemeClr val="tx1"/>
                </a:solidFill>
                <a:latin typeface="+mn-lt"/>
                <a:ea typeface="+mn-ea"/>
                <a:cs typeface="+mn-cs"/>
              </a:rPr>
              <a:t>också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alltid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motståndare</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bra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förbereda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inledning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repliker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långt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möjligt</a:t>
            </a:r>
            <a:r>
              <a:rPr lang="en-US" sz="1200" kern="1200" dirty="0">
                <a:solidFill>
                  <a:schemeClr val="tx1"/>
                </a:solidFill>
                <a:latin typeface="+mn-lt"/>
                <a:ea typeface="+mn-ea"/>
                <a:cs typeface="+mn-cs"/>
              </a:rPr>
              <a:t>. I </a:t>
            </a:r>
            <a:r>
              <a:rPr lang="en-US" sz="1200" kern="1200" dirty="0" err="1">
                <a:solidFill>
                  <a:schemeClr val="tx1"/>
                </a:solidFill>
                <a:latin typeface="+mn-lt"/>
                <a:ea typeface="+mn-ea"/>
                <a:cs typeface="+mn-cs"/>
              </a:rPr>
              <a:t>mediala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sammanhang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det bra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hålla</a:t>
            </a:r>
            <a:r>
              <a:rPr lang="en-US" sz="1200" kern="1200" dirty="0">
                <a:solidFill>
                  <a:schemeClr val="tx1"/>
                </a:solidFill>
                <a:latin typeface="+mn-lt"/>
                <a:ea typeface="+mn-ea"/>
                <a:cs typeface="+mn-cs"/>
              </a:rPr>
              <a:t> sig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kort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möjligt</a:t>
            </a:r>
            <a:r>
              <a:rPr lang="en-US" sz="1200" kern="1200" dirty="0">
                <a:solidFill>
                  <a:schemeClr val="tx1"/>
                </a:solidFill>
                <a:latin typeface="+mn-lt"/>
                <a:ea typeface="+mn-ea"/>
                <a:cs typeface="+mn-cs"/>
              </a:rPr>
              <a:t> (max </a:t>
            </a:r>
            <a:r>
              <a:rPr lang="en-US" sz="1200" kern="1200" dirty="0" err="1">
                <a:solidFill>
                  <a:schemeClr val="tx1"/>
                </a:solidFill>
                <a:latin typeface="+mn-lt"/>
                <a:ea typeface="+mn-ea"/>
                <a:cs typeface="+mn-cs"/>
              </a:rPr>
              <a:t>två</a:t>
            </a:r>
            <a:r>
              <a:rPr lang="en-US" sz="1200" kern="1200" dirty="0">
                <a:solidFill>
                  <a:schemeClr val="tx1"/>
                </a:solidFill>
                <a:latin typeface="+mn-lt"/>
                <a:ea typeface="+mn-ea"/>
                <a:cs typeface="+mn-cs"/>
              </a:rPr>
              <a:t> argument) </a:t>
            </a:r>
            <a:r>
              <a:rPr lang="en-US" sz="1200" kern="1200" dirty="0" err="1">
                <a:solidFill>
                  <a:schemeClr val="tx1"/>
                </a:solidFill>
                <a:latin typeface="+mn-lt"/>
                <a:ea typeface="+mn-ea"/>
                <a:cs typeface="+mn-cs"/>
              </a:rPr>
              <a:t>då</a:t>
            </a:r>
            <a:r>
              <a:rPr lang="en-US" sz="1200" kern="1200" dirty="0">
                <a:solidFill>
                  <a:schemeClr val="tx1"/>
                </a:solidFill>
                <a:latin typeface="+mn-lt"/>
                <a:ea typeface="+mn-ea"/>
                <a:cs typeface="+mn-cs"/>
              </a:rPr>
              <a:t> dessa </a:t>
            </a:r>
            <a:r>
              <a:rPr lang="en-US" sz="1200" kern="1200" dirty="0" err="1">
                <a:solidFill>
                  <a:schemeClr val="tx1"/>
                </a:solidFill>
                <a:latin typeface="+mn-lt"/>
                <a:ea typeface="+mn-ea"/>
                <a:cs typeface="+mn-cs"/>
              </a:rPr>
              <a:t>brukar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väldigt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korta</a:t>
            </a:r>
            <a:r>
              <a:rPr lang="en-US" sz="1200" kern="1200" dirty="0">
                <a:solidFill>
                  <a:schemeClr val="tx1"/>
                </a:solidFill>
                <a:latin typeface="+mn-lt"/>
                <a:ea typeface="+mn-ea"/>
                <a:cs typeface="+mn-cs"/>
              </a:rPr>
              <a:t> rent </a:t>
            </a:r>
            <a:r>
              <a:rPr lang="en-US" sz="1200" kern="1200" dirty="0" err="1">
                <a:solidFill>
                  <a:schemeClr val="tx1"/>
                </a:solidFill>
                <a:latin typeface="+mn-lt"/>
                <a:ea typeface="+mn-ea"/>
                <a:cs typeface="+mn-cs"/>
              </a:rPr>
              <a:t>tidsmässigt</a:t>
            </a:r>
            <a:r>
              <a:rPr lang="en-US" sz="1200" kern="1200" dirty="0">
                <a:solidFill>
                  <a:schemeClr val="tx1"/>
                </a:solidFill>
                <a:latin typeface="+mn-lt"/>
                <a:ea typeface="+mn-ea"/>
                <a:cs typeface="+mn-cs"/>
              </a:rPr>
              <a:t>. Tips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finns</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den </a:t>
            </a:r>
            <a:r>
              <a:rPr lang="en-US" sz="1200" kern="1200" dirty="0" err="1">
                <a:solidFill>
                  <a:schemeClr val="tx1"/>
                </a:solidFill>
                <a:latin typeface="+mn-lt"/>
                <a:ea typeface="+mn-ea"/>
                <a:cs typeface="+mn-cs"/>
              </a:rPr>
              <a:t>här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handledningen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t.ex</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bemöta</a:t>
            </a:r>
            <a:r>
              <a:rPr lang="en-US" sz="1200" kern="1200" dirty="0">
                <a:solidFill>
                  <a:schemeClr val="tx1"/>
                </a:solidFill>
                <a:latin typeface="+mn-lt"/>
                <a:ea typeface="+mn-ea"/>
                <a:cs typeface="+mn-cs"/>
              </a:rPr>
              <a:t> humor med </a:t>
            </a:r>
            <a:r>
              <a:rPr lang="en-US" sz="1200" kern="1200" dirty="0" err="1">
                <a:solidFill>
                  <a:schemeClr val="tx1"/>
                </a:solidFill>
                <a:latin typeface="+mn-lt"/>
                <a:ea typeface="+mn-ea"/>
                <a:cs typeface="+mn-cs"/>
              </a:rPr>
              <a:t>allvar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använda</a:t>
            </a:r>
            <a:r>
              <a:rPr lang="en-US" sz="1200" kern="1200" dirty="0">
                <a:solidFill>
                  <a:schemeClr val="tx1"/>
                </a:solidFill>
                <a:latin typeface="+mn-lt"/>
                <a:ea typeface="+mn-ea"/>
                <a:cs typeface="+mn-cs"/>
              </a:rPr>
              <a:t> sig av attack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säkerhet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bra </a:t>
            </a:r>
            <a:r>
              <a:rPr lang="en-US" sz="1200" kern="1200" dirty="0" err="1">
                <a:solidFill>
                  <a:schemeClr val="tx1"/>
                </a:solidFill>
                <a:latin typeface="+mn-lt"/>
                <a:ea typeface="+mn-ea"/>
                <a:cs typeface="+mn-cs"/>
              </a:rPr>
              <a:t>retoriska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knep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just </a:t>
            </a:r>
            <a:r>
              <a:rPr lang="en-US" sz="1200" kern="1200" dirty="0" err="1">
                <a:solidFill>
                  <a:schemeClr val="tx1"/>
                </a:solidFill>
                <a:latin typeface="+mn-lt"/>
                <a:ea typeface="+mn-ea"/>
                <a:cs typeface="+mn-cs"/>
              </a:rPr>
              <a:t>debatter</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100" b="1" kern="1200" dirty="0" err="1">
                <a:solidFill>
                  <a:schemeClr val="tx1"/>
                </a:solidFill>
                <a:latin typeface="+mn-lt"/>
                <a:ea typeface="+mn-ea"/>
                <a:cs typeface="+mn-cs"/>
              </a:rPr>
              <a:t>Interna</a:t>
            </a:r>
            <a:r>
              <a:rPr lang="en-US" sz="1100" b="1" kern="1200" dirty="0">
                <a:solidFill>
                  <a:schemeClr val="tx1"/>
                </a:solidFill>
                <a:latin typeface="+mn-lt"/>
                <a:ea typeface="+mn-ea"/>
                <a:cs typeface="+mn-cs"/>
              </a:rPr>
              <a:t> </a:t>
            </a:r>
            <a:r>
              <a:rPr lang="en-US" sz="1100" b="1" kern="1200" dirty="0" err="1">
                <a:solidFill>
                  <a:schemeClr val="tx1"/>
                </a:solidFill>
                <a:latin typeface="+mn-lt"/>
                <a:ea typeface="+mn-ea"/>
                <a:cs typeface="+mn-cs"/>
              </a:rPr>
              <a:t>tal</a:t>
            </a:r>
            <a:r>
              <a:rPr lang="en-US" sz="1100" b="1" kern="1200" dirty="0">
                <a:solidFill>
                  <a:schemeClr val="tx1"/>
                </a:solidFill>
                <a:latin typeface="+mn-lt"/>
                <a:ea typeface="+mn-ea"/>
                <a:cs typeface="+mn-cs"/>
              </a:rPr>
              <a:t>/</a:t>
            </a:r>
            <a:r>
              <a:rPr lang="en-US" sz="1100" b="1" kern="1200" dirty="0" err="1">
                <a:solidFill>
                  <a:schemeClr val="tx1"/>
                </a:solidFill>
                <a:latin typeface="+mn-lt"/>
                <a:ea typeface="+mn-ea"/>
                <a:cs typeface="+mn-cs"/>
              </a:rPr>
              <a:t>debatter</a:t>
            </a:r>
            <a:br>
              <a:rPr lang="en-US" sz="1200" b="1" kern="1200" dirty="0">
                <a:solidFill>
                  <a:schemeClr val="tx1"/>
                </a:solidFill>
                <a:latin typeface="+mn-lt"/>
                <a:ea typeface="+mn-ea"/>
                <a:cs typeface="+mn-cs"/>
              </a:rPr>
            </a:br>
            <a:r>
              <a:rPr lang="en-US" sz="1200" kern="1200" dirty="0">
                <a:solidFill>
                  <a:schemeClr val="tx1"/>
                </a:solidFill>
                <a:latin typeface="+mn-lt"/>
                <a:ea typeface="+mn-ea"/>
                <a:cs typeface="+mn-cs"/>
              </a:rPr>
              <a:t>Om du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partiledare</a:t>
            </a:r>
            <a:r>
              <a:rPr lang="en-US" sz="1200" kern="1200" dirty="0">
                <a:solidFill>
                  <a:schemeClr val="tx1"/>
                </a:solidFill>
                <a:latin typeface="+mn-lt"/>
                <a:ea typeface="+mn-ea"/>
                <a:cs typeface="+mn-cs"/>
              </a:rPr>
              <a:t> ska </a:t>
            </a:r>
            <a:r>
              <a:rPr lang="en-US" sz="1200" kern="1200" dirty="0" err="1">
                <a:solidFill>
                  <a:schemeClr val="tx1"/>
                </a:solidFill>
                <a:latin typeface="+mn-lt"/>
                <a:ea typeface="+mn-ea"/>
                <a:cs typeface="+mn-cs"/>
              </a:rPr>
              <a:t>inleda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kongress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distriktsordförande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distriktsårskonferens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krävs</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högstämt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än</a:t>
            </a:r>
            <a:r>
              <a:rPr lang="en-US" sz="1200" kern="1200" dirty="0">
                <a:solidFill>
                  <a:schemeClr val="tx1"/>
                </a:solidFill>
                <a:latin typeface="+mn-lt"/>
                <a:ea typeface="+mn-ea"/>
                <a:cs typeface="+mn-cs"/>
              </a:rPr>
              <a:t> om du </a:t>
            </a:r>
            <a:r>
              <a:rPr lang="en-US" sz="1200" kern="1200" dirty="0" err="1">
                <a:solidFill>
                  <a:schemeClr val="tx1"/>
                </a:solidFill>
                <a:latin typeface="+mn-lt"/>
                <a:ea typeface="+mn-ea"/>
                <a:cs typeface="+mn-cs"/>
              </a:rPr>
              <a:t>håller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föredrag</a:t>
            </a:r>
            <a:r>
              <a:rPr lang="en-US" sz="1200" kern="1200" dirty="0">
                <a:solidFill>
                  <a:schemeClr val="tx1"/>
                </a:solidFill>
                <a:latin typeface="+mn-lt"/>
                <a:ea typeface="+mn-ea"/>
                <a:cs typeface="+mn-cs"/>
              </a:rPr>
              <a:t> om </a:t>
            </a:r>
            <a:r>
              <a:rPr lang="en-US" sz="1200" kern="1200" dirty="0" err="1">
                <a:solidFill>
                  <a:schemeClr val="tx1"/>
                </a:solidFill>
                <a:latin typeface="+mn-lt"/>
                <a:ea typeface="+mn-ea"/>
                <a:cs typeface="+mn-cs"/>
              </a:rPr>
              <a:t>landsbygdspolitik</a:t>
            </a:r>
            <a:r>
              <a:rPr lang="en-US" sz="1200" kern="1200" dirty="0">
                <a:solidFill>
                  <a:schemeClr val="tx1"/>
                </a:solidFill>
                <a:latin typeface="+mn-lt"/>
                <a:ea typeface="+mn-ea"/>
                <a:cs typeface="+mn-cs"/>
              </a:rPr>
              <a:t> hos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partiförening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Interna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debatter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skiljer</a:t>
            </a:r>
            <a:r>
              <a:rPr lang="en-US" sz="1200" kern="1200" dirty="0">
                <a:solidFill>
                  <a:schemeClr val="tx1"/>
                </a:solidFill>
                <a:latin typeface="+mn-lt"/>
                <a:ea typeface="+mn-ea"/>
                <a:cs typeface="+mn-cs"/>
              </a:rPr>
              <a:t> sig mot externa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vis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förvänta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oss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mer</a:t>
            </a:r>
            <a:r>
              <a:rPr lang="en-US" sz="1200" kern="1200" dirty="0">
                <a:solidFill>
                  <a:schemeClr val="tx1"/>
                </a:solidFill>
                <a:latin typeface="+mn-lt"/>
                <a:ea typeface="+mn-ea"/>
                <a:cs typeface="+mn-cs"/>
              </a:rPr>
              <a:t> just ton. Men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övrigt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följer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ungefär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samma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upplägg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annan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debatteknik</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bra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ha </a:t>
            </a:r>
            <a:r>
              <a:rPr lang="en-US" sz="1200" kern="1200" dirty="0" err="1">
                <a:solidFill>
                  <a:schemeClr val="tx1"/>
                </a:solidFill>
                <a:latin typeface="+mn-lt"/>
                <a:ea typeface="+mn-ea"/>
                <a:cs typeface="+mn-cs"/>
              </a:rPr>
              <a:t>förberett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debattinlägg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även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interna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möten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kongresser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konferenser</a:t>
            </a:r>
            <a:r>
              <a:rPr lang="en-US" sz="1200" kern="1200" dirty="0">
                <a:solidFill>
                  <a:schemeClr val="tx1"/>
                </a:solidFill>
                <a:latin typeface="+mn-lt"/>
                <a:ea typeface="+mn-ea"/>
                <a:cs typeface="+mn-cs"/>
              </a:rPr>
              <a:t>.</a:t>
            </a:r>
            <a:endParaRPr lang="en-US" sz="1100"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endParaRPr lang="en-US" sz="1100" b="1"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err="1">
                <a:solidFill>
                  <a:schemeClr val="tx1"/>
                </a:solidFill>
                <a:latin typeface="+mn-lt"/>
                <a:ea typeface="+mn-ea"/>
                <a:cs typeface="+mn-cs"/>
              </a:rPr>
              <a:t>Debattinlägg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årskonferens</a:t>
            </a:r>
            <a:endParaRPr lang="en-US" sz="11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err="1">
                <a:solidFill>
                  <a:schemeClr val="tx1"/>
                </a:solidFill>
                <a:latin typeface="+mn-lt"/>
                <a:ea typeface="+mn-ea"/>
                <a:cs typeface="+mn-cs"/>
              </a:rPr>
              <a:t>Replik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kongress</a:t>
            </a:r>
            <a:endParaRPr lang="en-US" sz="11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err="1">
                <a:solidFill>
                  <a:schemeClr val="tx1"/>
                </a:solidFill>
                <a:latin typeface="+mn-lt"/>
                <a:ea typeface="+mn-ea"/>
                <a:cs typeface="+mn-cs"/>
              </a:rPr>
              <a:t>Kongresstal</a:t>
            </a:r>
            <a:endParaRPr lang="en-US" sz="11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Tal/</a:t>
            </a:r>
            <a:r>
              <a:rPr lang="en-US" sz="1200" kern="1200" dirty="0" err="1">
                <a:solidFill>
                  <a:schemeClr val="tx1"/>
                </a:solidFill>
                <a:latin typeface="+mn-lt"/>
                <a:ea typeface="+mn-ea"/>
                <a:cs typeface="+mn-cs"/>
              </a:rPr>
              <a:t>anföranden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mindre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möten</a:t>
            </a:r>
            <a:endParaRPr lang="en-US" sz="1200" kern="1200" dirty="0">
              <a:solidFill>
                <a:schemeClr val="tx1"/>
              </a:solidFill>
              <a:latin typeface="+mn-lt"/>
              <a:ea typeface="+mn-ea"/>
              <a:cs typeface="+mn-cs"/>
            </a:endParaRP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lvl="0"/>
            <a:r>
              <a:rPr lang="en-US" sz="1100" b="1" kern="1200" dirty="0" err="1">
                <a:solidFill>
                  <a:schemeClr val="tx1"/>
                </a:solidFill>
                <a:latin typeface="+mn-lt"/>
                <a:ea typeface="+mn-ea"/>
                <a:cs typeface="+mn-cs"/>
              </a:rPr>
              <a:t>Utåtriktade</a:t>
            </a:r>
            <a:r>
              <a:rPr lang="en-US" sz="1100" b="1" kern="1200" dirty="0">
                <a:solidFill>
                  <a:schemeClr val="tx1"/>
                </a:solidFill>
                <a:latin typeface="+mn-lt"/>
                <a:ea typeface="+mn-ea"/>
                <a:cs typeface="+mn-cs"/>
              </a:rPr>
              <a:t> </a:t>
            </a:r>
            <a:r>
              <a:rPr lang="en-US" sz="1100" b="1" kern="1200" dirty="0" err="1">
                <a:solidFill>
                  <a:schemeClr val="tx1"/>
                </a:solidFill>
                <a:latin typeface="+mn-lt"/>
                <a:ea typeface="+mn-ea"/>
                <a:cs typeface="+mn-cs"/>
              </a:rPr>
              <a:t>tal</a:t>
            </a:r>
            <a:r>
              <a:rPr lang="en-US" sz="1100" b="1" kern="1200" dirty="0">
                <a:solidFill>
                  <a:schemeClr val="tx1"/>
                </a:solidFill>
                <a:latin typeface="+mn-lt"/>
                <a:ea typeface="+mn-ea"/>
                <a:cs typeface="+mn-cs"/>
              </a:rPr>
              <a:t> </a:t>
            </a:r>
            <a:r>
              <a:rPr lang="en-US" sz="1100" b="1" kern="1200" dirty="0" err="1">
                <a:solidFill>
                  <a:schemeClr val="tx1"/>
                </a:solidFill>
                <a:latin typeface="+mn-lt"/>
                <a:ea typeface="+mn-ea"/>
                <a:cs typeface="+mn-cs"/>
              </a:rPr>
              <a:t>t.ex</a:t>
            </a:r>
            <a:r>
              <a:rPr lang="en-US" sz="1100" b="1" kern="1200" dirty="0">
                <a:solidFill>
                  <a:schemeClr val="tx1"/>
                </a:solidFill>
                <a:latin typeface="+mn-lt"/>
                <a:ea typeface="+mn-ea"/>
                <a:cs typeface="+mn-cs"/>
              </a:rPr>
              <a:t>.:</a:t>
            </a:r>
          </a:p>
          <a:p>
            <a:pPr marL="171450" lvl="0" indent="-171450">
              <a:buFont typeface="Arial" panose="020B0604020202020204" pitchFamily="34" charset="0"/>
              <a:buChar char="•"/>
            </a:pPr>
            <a:r>
              <a:rPr lang="en-US" sz="1100" kern="1200" dirty="0">
                <a:solidFill>
                  <a:schemeClr val="tx1"/>
                </a:solidFill>
                <a:latin typeface="+mn-lt"/>
                <a:ea typeface="+mn-ea"/>
                <a:cs typeface="+mn-cs"/>
              </a:rPr>
              <a:t>1 </a:t>
            </a:r>
            <a:r>
              <a:rPr lang="en-US" sz="1100" kern="1200" dirty="0" err="1">
                <a:solidFill>
                  <a:schemeClr val="tx1"/>
                </a:solidFill>
                <a:latin typeface="+mn-lt"/>
                <a:ea typeface="+mn-ea"/>
                <a:cs typeface="+mn-cs"/>
              </a:rPr>
              <a:t>maj</a:t>
            </a:r>
            <a:endParaRPr lang="en-US" sz="1050" kern="1200" dirty="0">
              <a:solidFill>
                <a:schemeClr val="tx1"/>
              </a:solidFill>
              <a:latin typeface="+mn-lt"/>
              <a:ea typeface="+mn-ea"/>
              <a:cs typeface="+mn-cs"/>
            </a:endParaRPr>
          </a:p>
          <a:p>
            <a:pPr marL="171450" lvl="0" indent="-171450">
              <a:buFont typeface="Arial" panose="020B0604020202020204" pitchFamily="34" charset="0"/>
              <a:buChar char="•"/>
            </a:pPr>
            <a:r>
              <a:rPr lang="en-US" sz="1100" kern="1200" dirty="0" err="1">
                <a:solidFill>
                  <a:schemeClr val="tx1"/>
                </a:solidFill>
                <a:latin typeface="+mn-lt"/>
                <a:ea typeface="+mn-ea"/>
                <a:cs typeface="+mn-cs"/>
              </a:rPr>
              <a:t>Torgmöten</a:t>
            </a:r>
            <a:endParaRPr lang="en-US" sz="1050" kern="1200" dirty="0">
              <a:solidFill>
                <a:schemeClr val="tx1"/>
              </a:solidFill>
              <a:latin typeface="+mn-lt"/>
              <a:ea typeface="+mn-ea"/>
              <a:cs typeface="+mn-cs"/>
            </a:endParaRPr>
          </a:p>
          <a:p>
            <a:pPr marL="171450" lvl="0" indent="-171450">
              <a:buFont typeface="Arial" panose="020B0604020202020204" pitchFamily="34" charset="0"/>
              <a:buChar char="•"/>
            </a:pPr>
            <a:r>
              <a:rPr lang="en-US" sz="1100" kern="1200" dirty="0" err="1">
                <a:solidFill>
                  <a:schemeClr val="tx1"/>
                </a:solidFill>
                <a:latin typeface="+mn-lt"/>
                <a:ea typeface="+mn-ea"/>
                <a:cs typeface="+mn-cs"/>
              </a:rPr>
              <a:t>Demonstrationer</a:t>
            </a:r>
            <a:endParaRPr lang="en-US" sz="1050" kern="1200" dirty="0">
              <a:solidFill>
                <a:schemeClr val="tx1"/>
              </a:solidFill>
              <a:latin typeface="+mn-lt"/>
              <a:ea typeface="+mn-ea"/>
              <a:cs typeface="+mn-cs"/>
            </a:endParaRPr>
          </a:p>
          <a:p>
            <a:pPr marL="171450" lvl="0" indent="-171450">
              <a:buFont typeface="Arial" panose="020B0604020202020204" pitchFamily="34" charset="0"/>
              <a:buChar char="•"/>
            </a:pPr>
            <a:r>
              <a:rPr lang="en-US" sz="1100" kern="1200" dirty="0" err="1">
                <a:solidFill>
                  <a:schemeClr val="tx1"/>
                </a:solidFill>
                <a:latin typeface="+mn-lt"/>
                <a:ea typeface="+mn-ea"/>
                <a:cs typeface="+mn-cs"/>
              </a:rPr>
              <a:t>Invigningar</a:t>
            </a:r>
            <a:endParaRPr lang="en-US" sz="1100" kern="1200" dirty="0">
              <a:solidFill>
                <a:schemeClr val="tx1"/>
              </a:solidFill>
              <a:latin typeface="+mn-lt"/>
              <a:ea typeface="+mn-ea"/>
              <a:cs typeface="+mn-cs"/>
            </a:endParaRPr>
          </a:p>
          <a:p>
            <a:pPr marL="171450" lvl="0" indent="-171450">
              <a:buFont typeface="Arial" panose="020B0604020202020204" pitchFamily="34" charset="0"/>
              <a:buChar char="•"/>
            </a:pPr>
            <a:endParaRPr lang="en-US" sz="1050" kern="1200" dirty="0">
              <a:solidFill>
                <a:schemeClr val="tx1"/>
              </a:solidFill>
              <a:latin typeface="+mn-lt"/>
              <a:ea typeface="+mn-ea"/>
              <a:cs typeface="+mn-cs"/>
            </a:endParaRPr>
          </a:p>
          <a:p>
            <a:r>
              <a:rPr lang="en-US" sz="1100" kern="1200" dirty="0" err="1">
                <a:solidFill>
                  <a:schemeClr val="tx1"/>
                </a:solidFill>
                <a:latin typeface="+mn-lt"/>
                <a:ea typeface="+mn-ea"/>
                <a:cs typeface="+mn-cs"/>
              </a:rPr>
              <a:t>Första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maj-tal</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är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ofta</a:t>
            </a:r>
            <a:r>
              <a:rPr lang="en-US" sz="1100" kern="1200" dirty="0">
                <a:solidFill>
                  <a:schemeClr val="tx1"/>
                </a:solidFill>
                <a:latin typeface="+mn-lt"/>
                <a:ea typeface="+mn-ea"/>
                <a:cs typeface="+mn-cs"/>
              </a:rPr>
              <a:t> det </a:t>
            </a:r>
            <a:r>
              <a:rPr lang="en-US" sz="1100" kern="1200" dirty="0" err="1">
                <a:solidFill>
                  <a:schemeClr val="tx1"/>
                </a:solidFill>
                <a:latin typeface="+mn-lt"/>
                <a:ea typeface="+mn-ea"/>
                <a:cs typeface="+mn-cs"/>
              </a:rPr>
              <a:t>mest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högstämda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talet</a:t>
            </a:r>
            <a:r>
              <a:rPr lang="en-US" sz="1100" kern="1200" dirty="0">
                <a:solidFill>
                  <a:schemeClr val="tx1"/>
                </a:solidFill>
                <a:latin typeface="+mn-lt"/>
                <a:ea typeface="+mn-ea"/>
                <a:cs typeface="+mn-cs"/>
              </a:rPr>
              <a:t> man </a:t>
            </a:r>
            <a:r>
              <a:rPr lang="en-US" sz="1100" kern="1200" dirty="0" err="1">
                <a:solidFill>
                  <a:schemeClr val="tx1"/>
                </a:solidFill>
                <a:latin typeface="+mn-lt"/>
                <a:ea typeface="+mn-ea"/>
                <a:cs typeface="+mn-cs"/>
              </a:rPr>
              <a:t>som</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vänsterpartist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håller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Självklart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kan</a:t>
            </a:r>
            <a:r>
              <a:rPr lang="en-US" sz="1100" kern="1200" dirty="0">
                <a:solidFill>
                  <a:schemeClr val="tx1"/>
                </a:solidFill>
                <a:latin typeface="+mn-lt"/>
                <a:ea typeface="+mn-ea"/>
                <a:cs typeface="+mn-cs"/>
              </a:rPr>
              <a:t> man </a:t>
            </a:r>
            <a:r>
              <a:rPr lang="en-US" sz="1100" kern="1200" dirty="0" err="1">
                <a:solidFill>
                  <a:schemeClr val="tx1"/>
                </a:solidFill>
                <a:latin typeface="+mn-lt"/>
                <a:ea typeface="+mn-ea"/>
                <a:cs typeface="+mn-cs"/>
              </a:rPr>
              <a:t>göra</a:t>
            </a:r>
            <a:r>
              <a:rPr lang="en-US" sz="1100" kern="1200" dirty="0">
                <a:solidFill>
                  <a:schemeClr val="tx1"/>
                </a:solidFill>
                <a:latin typeface="+mn-lt"/>
                <a:ea typeface="+mn-ea"/>
                <a:cs typeface="+mn-cs"/>
              </a:rPr>
              <a:t> det </a:t>
            </a:r>
            <a:r>
              <a:rPr lang="en-US" sz="1100" kern="1200" dirty="0" err="1">
                <a:solidFill>
                  <a:schemeClr val="tx1"/>
                </a:solidFill>
                <a:latin typeface="+mn-lt"/>
                <a:ea typeface="+mn-ea"/>
                <a:cs typeface="+mn-cs"/>
              </a:rPr>
              <a:t>på</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olika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sätt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utifrån</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ens</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personlighet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och</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sammanhang</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Kanske</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håller</a:t>
            </a:r>
            <a:r>
              <a:rPr lang="en-US" sz="1100" kern="1200" dirty="0">
                <a:solidFill>
                  <a:schemeClr val="tx1"/>
                </a:solidFill>
                <a:latin typeface="+mn-lt"/>
                <a:ea typeface="+mn-ea"/>
                <a:cs typeface="+mn-cs"/>
              </a:rPr>
              <a:t> man </a:t>
            </a:r>
            <a:r>
              <a:rPr lang="en-US" sz="1100" kern="1200" dirty="0" err="1">
                <a:solidFill>
                  <a:schemeClr val="tx1"/>
                </a:solidFill>
                <a:latin typeface="+mn-lt"/>
                <a:ea typeface="+mn-ea"/>
                <a:cs typeface="+mn-cs"/>
              </a:rPr>
              <a:t>inte</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samma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tal</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inför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trettiotusen</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besökare</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i</a:t>
            </a:r>
            <a:r>
              <a:rPr lang="en-US" sz="1100" kern="1200" dirty="0">
                <a:solidFill>
                  <a:schemeClr val="tx1"/>
                </a:solidFill>
                <a:latin typeface="+mn-lt"/>
                <a:ea typeface="+mn-ea"/>
                <a:cs typeface="+mn-cs"/>
              </a:rPr>
              <a:t> Stockholm </a:t>
            </a:r>
            <a:r>
              <a:rPr lang="en-US" sz="1100" kern="1200" dirty="0" err="1">
                <a:solidFill>
                  <a:schemeClr val="tx1"/>
                </a:solidFill>
                <a:latin typeface="+mn-lt"/>
                <a:ea typeface="+mn-ea"/>
                <a:cs typeface="+mn-cs"/>
              </a:rPr>
              <a:t>som</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inför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trettio</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personer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i</a:t>
            </a:r>
            <a:r>
              <a:rPr lang="en-US" sz="1100" kern="1200" dirty="0">
                <a:solidFill>
                  <a:schemeClr val="tx1"/>
                </a:solidFill>
                <a:latin typeface="+mn-lt"/>
                <a:ea typeface="+mn-ea"/>
                <a:cs typeface="+mn-cs"/>
              </a:rPr>
              <a:t> Kiruna </a:t>
            </a:r>
            <a:r>
              <a:rPr lang="en-US" sz="1100" kern="1200" dirty="0" err="1">
                <a:solidFill>
                  <a:schemeClr val="tx1"/>
                </a:solidFill>
                <a:latin typeface="+mn-lt"/>
                <a:ea typeface="+mn-ea"/>
                <a:cs typeface="+mn-cs"/>
              </a:rPr>
              <a:t>eller</a:t>
            </a:r>
            <a:r>
              <a:rPr lang="en-US" sz="1100" kern="1200" baseline="0" dirty="0">
                <a:solidFill>
                  <a:schemeClr val="tx1"/>
                </a:solidFill>
                <a:latin typeface="+mn-lt"/>
                <a:ea typeface="+mn-ea"/>
                <a:cs typeface="+mn-cs"/>
              </a:rPr>
              <a:t> </a:t>
            </a:r>
            <a:r>
              <a:rPr lang="en-US" sz="1100" kern="1200" baseline="0" dirty="0" err="1">
                <a:solidFill>
                  <a:schemeClr val="tx1"/>
                </a:solidFill>
                <a:latin typeface="+mn-lt"/>
                <a:ea typeface="+mn-ea"/>
                <a:cs typeface="+mn-cs"/>
              </a:rPr>
              <a:t>Säter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Samtidigt</a:t>
            </a:r>
            <a:r>
              <a:rPr lang="en-US" sz="1100" kern="1200" dirty="0">
                <a:solidFill>
                  <a:schemeClr val="tx1"/>
                </a:solidFill>
                <a:latin typeface="+mn-lt"/>
                <a:ea typeface="+mn-ea"/>
                <a:cs typeface="+mn-cs"/>
              </a:rPr>
              <a:t> ska man </a:t>
            </a:r>
            <a:r>
              <a:rPr lang="en-US" sz="1100" kern="1200" dirty="0" err="1">
                <a:solidFill>
                  <a:schemeClr val="tx1"/>
                </a:solidFill>
                <a:latin typeface="+mn-lt"/>
                <a:ea typeface="+mn-ea"/>
                <a:cs typeface="+mn-cs"/>
              </a:rPr>
              <a:t>komma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ihåg</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att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första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maj</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är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speciellt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Och</a:t>
            </a:r>
            <a:r>
              <a:rPr lang="en-US" sz="1100" kern="1200" dirty="0">
                <a:solidFill>
                  <a:schemeClr val="tx1"/>
                </a:solidFill>
                <a:latin typeface="+mn-lt"/>
                <a:ea typeface="+mn-ea"/>
                <a:cs typeface="+mn-cs"/>
              </a:rPr>
              <a:t> om det </a:t>
            </a:r>
            <a:r>
              <a:rPr lang="en-US" sz="1100" kern="1200" dirty="0" err="1">
                <a:solidFill>
                  <a:schemeClr val="tx1"/>
                </a:solidFill>
                <a:latin typeface="+mn-lt"/>
                <a:ea typeface="+mn-ea"/>
                <a:cs typeface="+mn-cs"/>
              </a:rPr>
              <a:t>är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någon</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gång</a:t>
            </a:r>
            <a:r>
              <a:rPr lang="en-US" sz="1100" kern="1200" dirty="0">
                <a:solidFill>
                  <a:schemeClr val="tx1"/>
                </a:solidFill>
                <a:latin typeface="+mn-lt"/>
                <a:ea typeface="+mn-ea"/>
                <a:cs typeface="+mn-cs"/>
              </a:rPr>
              <a:t> man har </a:t>
            </a:r>
            <a:r>
              <a:rPr lang="en-US" sz="1100" kern="1200" dirty="0" err="1">
                <a:solidFill>
                  <a:schemeClr val="tx1"/>
                </a:solidFill>
                <a:latin typeface="+mn-lt"/>
                <a:ea typeface="+mn-ea"/>
                <a:cs typeface="+mn-cs"/>
              </a:rPr>
              <a:t>tillfälle</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att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vara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högtidlig</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är</a:t>
            </a:r>
            <a:r>
              <a:rPr lang="en-US" sz="1100" kern="1200" dirty="0">
                <a:solidFill>
                  <a:schemeClr val="tx1"/>
                </a:solidFill>
                <a:latin typeface="+mn-lt"/>
                <a:ea typeface="+mn-ea"/>
                <a:cs typeface="+mn-cs"/>
              </a:rPr>
              <a:t> det </a:t>
            </a:r>
            <a:r>
              <a:rPr lang="en-US" sz="1100" kern="1200" dirty="0" err="1">
                <a:solidFill>
                  <a:schemeClr val="tx1"/>
                </a:solidFill>
                <a:latin typeface="+mn-lt"/>
                <a:ea typeface="+mn-ea"/>
                <a:cs typeface="+mn-cs"/>
              </a:rPr>
              <a:t>då</a:t>
            </a:r>
            <a:r>
              <a:rPr lang="en-US" sz="1100" kern="1200" dirty="0">
                <a:solidFill>
                  <a:schemeClr val="tx1"/>
                </a:solidFill>
                <a:latin typeface="+mn-lt"/>
                <a:ea typeface="+mn-ea"/>
                <a:cs typeface="+mn-cs"/>
              </a:rPr>
              <a:t>, trots </a:t>
            </a:r>
            <a:r>
              <a:rPr lang="en-US" sz="1100" kern="1200" dirty="0" err="1">
                <a:solidFill>
                  <a:schemeClr val="tx1"/>
                </a:solidFill>
                <a:latin typeface="+mn-lt"/>
                <a:ea typeface="+mn-ea"/>
                <a:cs typeface="+mn-cs"/>
              </a:rPr>
              <a:t>liten</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publik</a:t>
            </a:r>
            <a:r>
              <a:rPr lang="en-US" sz="1100" kern="1200" dirty="0">
                <a:solidFill>
                  <a:schemeClr val="tx1"/>
                </a:solidFill>
                <a:latin typeface="+mn-lt"/>
                <a:ea typeface="+mn-ea"/>
                <a:cs typeface="+mn-cs"/>
              </a:rPr>
              <a:t>. Det </a:t>
            </a:r>
            <a:r>
              <a:rPr lang="en-US" sz="1100" kern="1200" dirty="0" err="1">
                <a:solidFill>
                  <a:schemeClr val="tx1"/>
                </a:solidFill>
                <a:latin typeface="+mn-lt"/>
                <a:ea typeface="+mn-ea"/>
                <a:cs typeface="+mn-cs"/>
              </a:rPr>
              <a:t>brukar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ofta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uppskattas</a:t>
            </a:r>
            <a:r>
              <a:rPr lang="en-US" sz="1100" kern="1200" dirty="0">
                <a:solidFill>
                  <a:schemeClr val="tx1"/>
                </a:solidFill>
                <a:latin typeface="+mn-lt"/>
                <a:ea typeface="+mn-ea"/>
                <a:cs typeface="+mn-cs"/>
              </a:rPr>
              <a:t> av de </a:t>
            </a:r>
            <a:r>
              <a:rPr lang="en-US" sz="1100" kern="1200" dirty="0" err="1">
                <a:solidFill>
                  <a:schemeClr val="tx1"/>
                </a:solidFill>
                <a:latin typeface="+mn-lt"/>
                <a:ea typeface="+mn-ea"/>
                <a:cs typeface="+mn-cs"/>
              </a:rPr>
              <a:t>som</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kommer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Talet</a:t>
            </a:r>
            <a:r>
              <a:rPr lang="en-US" sz="1100" kern="1200" dirty="0">
                <a:solidFill>
                  <a:schemeClr val="tx1"/>
                </a:solidFill>
                <a:latin typeface="+mn-lt"/>
                <a:ea typeface="+mn-ea"/>
                <a:cs typeface="+mn-cs"/>
              </a:rPr>
              <a:t> till </a:t>
            </a:r>
            <a:r>
              <a:rPr lang="en-US" sz="1100" kern="1200" dirty="0" err="1">
                <a:solidFill>
                  <a:schemeClr val="tx1"/>
                </a:solidFill>
                <a:latin typeface="+mn-lt"/>
                <a:ea typeface="+mn-ea"/>
                <a:cs typeface="+mn-cs"/>
              </a:rPr>
              <a:t>första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maj</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bör</a:t>
            </a:r>
            <a:r>
              <a:rPr lang="en-US" sz="1100" kern="1200" dirty="0">
                <a:solidFill>
                  <a:schemeClr val="tx1"/>
                </a:solidFill>
                <a:latin typeface="+mn-lt"/>
                <a:ea typeface="+mn-ea"/>
                <a:cs typeface="+mn-cs"/>
              </a:rPr>
              <a:t> man ha </a:t>
            </a:r>
            <a:r>
              <a:rPr lang="en-US" sz="1100" kern="1200" dirty="0" err="1">
                <a:solidFill>
                  <a:schemeClr val="tx1"/>
                </a:solidFill>
                <a:latin typeface="+mn-lt"/>
                <a:ea typeface="+mn-ea"/>
                <a:cs typeface="+mn-cs"/>
              </a:rPr>
              <a:t>nedskrivet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så</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att</a:t>
            </a:r>
            <a:r>
              <a:rPr lang="en-US" sz="1100" kern="1200" dirty="0">
                <a:solidFill>
                  <a:schemeClr val="tx1"/>
                </a:solidFill>
                <a:latin typeface="+mn-lt"/>
                <a:ea typeface="+mn-ea"/>
                <a:cs typeface="+mn-cs"/>
              </a:rPr>
              <a:t> man </a:t>
            </a:r>
            <a:r>
              <a:rPr lang="en-US" sz="1100" kern="1200" dirty="0" err="1">
                <a:solidFill>
                  <a:schemeClr val="tx1"/>
                </a:solidFill>
                <a:latin typeface="+mn-lt"/>
                <a:ea typeface="+mn-ea"/>
                <a:cs typeface="+mn-cs"/>
              </a:rPr>
              <a:t>är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säker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på</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att</a:t>
            </a:r>
            <a:r>
              <a:rPr lang="en-US" sz="1100" kern="1200" dirty="0">
                <a:solidFill>
                  <a:schemeClr val="tx1"/>
                </a:solidFill>
                <a:latin typeface="+mn-lt"/>
                <a:ea typeface="+mn-ea"/>
                <a:cs typeface="+mn-cs"/>
              </a:rPr>
              <a:t> de </a:t>
            </a:r>
            <a:r>
              <a:rPr lang="en-US" sz="1100" kern="1200" dirty="0" err="1">
                <a:solidFill>
                  <a:schemeClr val="tx1"/>
                </a:solidFill>
                <a:latin typeface="+mn-lt"/>
                <a:ea typeface="+mn-ea"/>
                <a:cs typeface="+mn-cs"/>
              </a:rPr>
              <a:t>retoriska</a:t>
            </a:r>
            <a:r>
              <a:rPr lang="en-US" sz="1100" kern="1200" dirty="0">
                <a:solidFill>
                  <a:schemeClr val="tx1"/>
                </a:solidFill>
                <a:latin typeface="+mn-lt"/>
                <a:ea typeface="+mn-ea"/>
                <a:cs typeface="+mn-cs"/>
              </a:rPr>
              <a:t> figurer man har </a:t>
            </a:r>
            <a:r>
              <a:rPr lang="en-US" sz="1100" kern="1200" dirty="0" err="1">
                <a:solidFill>
                  <a:schemeClr val="tx1"/>
                </a:solidFill>
                <a:latin typeface="+mn-lt"/>
                <a:ea typeface="+mn-ea"/>
                <a:cs typeface="+mn-cs"/>
              </a:rPr>
              <a:t>valt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att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använda</a:t>
            </a:r>
            <a:r>
              <a:rPr lang="en-US" sz="1100" kern="1200" dirty="0">
                <a:solidFill>
                  <a:schemeClr val="tx1"/>
                </a:solidFill>
                <a:latin typeface="+mn-lt"/>
                <a:ea typeface="+mn-ea"/>
                <a:cs typeface="+mn-cs"/>
              </a:rPr>
              <a:t> sig av faller </a:t>
            </a:r>
            <a:r>
              <a:rPr lang="en-US" sz="1100" kern="1200" dirty="0" err="1">
                <a:solidFill>
                  <a:schemeClr val="tx1"/>
                </a:solidFill>
                <a:latin typeface="+mn-lt"/>
                <a:ea typeface="+mn-ea"/>
                <a:cs typeface="+mn-cs"/>
              </a:rPr>
              <a:t>ut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på</a:t>
            </a:r>
            <a:r>
              <a:rPr lang="en-US" sz="1100" kern="1200" dirty="0">
                <a:solidFill>
                  <a:schemeClr val="tx1"/>
                </a:solidFill>
                <a:latin typeface="+mn-lt"/>
                <a:ea typeface="+mn-ea"/>
                <a:cs typeface="+mn-cs"/>
              </a:rPr>
              <a:t> det </a:t>
            </a:r>
            <a:r>
              <a:rPr lang="en-US" sz="1100" kern="1200" dirty="0" err="1">
                <a:solidFill>
                  <a:schemeClr val="tx1"/>
                </a:solidFill>
                <a:latin typeface="+mn-lt"/>
                <a:ea typeface="+mn-ea"/>
                <a:cs typeface="+mn-cs"/>
              </a:rPr>
              <a:t>sättet</a:t>
            </a:r>
            <a:r>
              <a:rPr lang="en-US" sz="1100" kern="1200" dirty="0">
                <a:solidFill>
                  <a:schemeClr val="tx1"/>
                </a:solidFill>
                <a:latin typeface="+mn-lt"/>
                <a:ea typeface="+mn-ea"/>
                <a:cs typeface="+mn-cs"/>
              </a:rPr>
              <a:t> man har </a:t>
            </a:r>
            <a:r>
              <a:rPr lang="en-US" sz="1100" kern="1200" dirty="0" err="1">
                <a:solidFill>
                  <a:schemeClr val="tx1"/>
                </a:solidFill>
                <a:latin typeface="+mn-lt"/>
                <a:ea typeface="+mn-ea"/>
                <a:cs typeface="+mn-cs"/>
              </a:rPr>
              <a:t>tänkt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Självklart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går</a:t>
            </a:r>
            <a:r>
              <a:rPr lang="en-US" sz="1100" kern="1200" dirty="0">
                <a:solidFill>
                  <a:schemeClr val="tx1"/>
                </a:solidFill>
                <a:latin typeface="+mn-lt"/>
                <a:ea typeface="+mn-ea"/>
                <a:cs typeface="+mn-cs"/>
              </a:rPr>
              <a:t> det </a:t>
            </a:r>
            <a:r>
              <a:rPr lang="en-US" sz="1100" kern="1200" dirty="0" err="1">
                <a:solidFill>
                  <a:schemeClr val="tx1"/>
                </a:solidFill>
                <a:latin typeface="+mn-lt"/>
                <a:ea typeface="+mn-ea"/>
                <a:cs typeface="+mn-cs"/>
              </a:rPr>
              <a:t>att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göra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annorlunda</a:t>
            </a:r>
            <a:r>
              <a:rPr lang="en-US" sz="1100" kern="1200" dirty="0">
                <a:solidFill>
                  <a:schemeClr val="tx1"/>
                </a:solidFill>
                <a:latin typeface="+mn-lt"/>
                <a:ea typeface="+mn-ea"/>
                <a:cs typeface="+mn-cs"/>
              </a:rPr>
              <a:t> om man </a:t>
            </a:r>
            <a:r>
              <a:rPr lang="en-US" sz="1100" kern="1200" dirty="0" err="1">
                <a:solidFill>
                  <a:schemeClr val="tx1"/>
                </a:solidFill>
                <a:latin typeface="+mn-lt"/>
                <a:ea typeface="+mn-ea"/>
                <a:cs typeface="+mn-cs"/>
              </a:rPr>
              <a:t>vill</a:t>
            </a:r>
            <a:r>
              <a:rPr lang="en-US" sz="1100" kern="1200" dirty="0">
                <a:solidFill>
                  <a:schemeClr val="tx1"/>
                </a:solidFill>
                <a:latin typeface="+mn-lt"/>
                <a:ea typeface="+mn-ea"/>
                <a:cs typeface="+mn-cs"/>
              </a:rPr>
              <a:t> men det </a:t>
            </a:r>
            <a:r>
              <a:rPr lang="en-US" sz="1100" kern="1200" dirty="0" err="1">
                <a:solidFill>
                  <a:schemeClr val="tx1"/>
                </a:solidFill>
                <a:latin typeface="+mn-lt"/>
                <a:ea typeface="+mn-ea"/>
                <a:cs typeface="+mn-cs"/>
              </a:rPr>
              <a:t>blir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oftast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bättre</a:t>
            </a:r>
            <a:r>
              <a:rPr lang="en-US" sz="1100" kern="1200" dirty="0">
                <a:solidFill>
                  <a:schemeClr val="tx1"/>
                </a:solidFill>
                <a:latin typeface="+mn-lt"/>
                <a:ea typeface="+mn-ea"/>
                <a:cs typeface="+mn-cs"/>
              </a:rPr>
              <a:t> om man har </a:t>
            </a:r>
            <a:r>
              <a:rPr lang="en-US" sz="1100" kern="1200" dirty="0" err="1">
                <a:solidFill>
                  <a:schemeClr val="tx1"/>
                </a:solidFill>
                <a:latin typeface="+mn-lt"/>
                <a:ea typeface="+mn-ea"/>
                <a:cs typeface="+mn-cs"/>
              </a:rPr>
              <a:t>ett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förberett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manus</a:t>
            </a:r>
            <a:r>
              <a:rPr lang="en-US" sz="1100" kern="1200" dirty="0">
                <a:solidFill>
                  <a:schemeClr val="tx1"/>
                </a:solidFill>
                <a:latin typeface="+mn-lt"/>
                <a:ea typeface="+mn-ea"/>
                <a:cs typeface="+mn-cs"/>
              </a:rPr>
              <a:t>. </a:t>
            </a:r>
          </a:p>
          <a:p>
            <a:endParaRPr lang="en-US" sz="1100" kern="1200" dirty="0">
              <a:solidFill>
                <a:schemeClr val="tx1"/>
              </a:solidFill>
              <a:latin typeface="+mn-lt"/>
              <a:ea typeface="+mn-ea"/>
              <a:cs typeface="+mn-cs"/>
            </a:endParaRPr>
          </a:p>
          <a:p>
            <a:r>
              <a:rPr lang="en-US" sz="1100" kern="1200" dirty="0" err="1">
                <a:solidFill>
                  <a:schemeClr val="tx1"/>
                </a:solidFill>
                <a:latin typeface="+mn-lt"/>
                <a:ea typeface="+mn-ea"/>
                <a:cs typeface="+mn-cs"/>
              </a:rPr>
              <a:t>Torgmötestal</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däremot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kan</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lika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gärna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vara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spontana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Kanske</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är</a:t>
            </a:r>
            <a:r>
              <a:rPr lang="en-US" sz="1100" kern="1200" dirty="0">
                <a:solidFill>
                  <a:schemeClr val="tx1"/>
                </a:solidFill>
                <a:latin typeface="+mn-lt"/>
                <a:ea typeface="+mn-ea"/>
                <a:cs typeface="+mn-cs"/>
              </a:rPr>
              <a:t> det </a:t>
            </a:r>
            <a:r>
              <a:rPr lang="en-US" sz="1100" kern="1200" dirty="0" err="1">
                <a:solidFill>
                  <a:schemeClr val="tx1"/>
                </a:solidFill>
                <a:latin typeface="+mn-lt"/>
                <a:ea typeface="+mn-ea"/>
                <a:cs typeface="+mn-cs"/>
              </a:rPr>
              <a:t>bättre</a:t>
            </a:r>
            <a:r>
              <a:rPr lang="en-US" sz="1100" kern="1200" dirty="0">
                <a:solidFill>
                  <a:schemeClr val="tx1"/>
                </a:solidFill>
                <a:latin typeface="+mn-lt"/>
                <a:ea typeface="+mn-ea"/>
                <a:cs typeface="+mn-cs"/>
              </a:rPr>
              <a:t> om man </a:t>
            </a:r>
            <a:r>
              <a:rPr lang="en-US" sz="1100" kern="1200" dirty="0" err="1">
                <a:solidFill>
                  <a:schemeClr val="tx1"/>
                </a:solidFill>
                <a:latin typeface="+mn-lt"/>
                <a:ea typeface="+mn-ea"/>
                <a:cs typeface="+mn-cs"/>
              </a:rPr>
              <a:t>är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två</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representanter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att</a:t>
            </a:r>
            <a:r>
              <a:rPr lang="en-US" sz="1100" kern="1200" dirty="0">
                <a:solidFill>
                  <a:schemeClr val="tx1"/>
                </a:solidFill>
                <a:latin typeface="+mn-lt"/>
                <a:ea typeface="+mn-ea"/>
                <a:cs typeface="+mn-cs"/>
              </a:rPr>
              <a:t> man </a:t>
            </a:r>
            <a:r>
              <a:rPr lang="en-US" sz="1100" kern="1200" dirty="0" err="1">
                <a:solidFill>
                  <a:schemeClr val="tx1"/>
                </a:solidFill>
                <a:latin typeface="+mn-lt"/>
                <a:ea typeface="+mn-ea"/>
                <a:cs typeface="+mn-cs"/>
              </a:rPr>
              <a:t>intervjuar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varandra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och</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pratar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mer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vardagligt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än</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att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ställa</a:t>
            </a:r>
            <a:r>
              <a:rPr lang="en-US" sz="1100" kern="1200" dirty="0">
                <a:solidFill>
                  <a:schemeClr val="tx1"/>
                </a:solidFill>
                <a:latin typeface="+mn-lt"/>
                <a:ea typeface="+mn-ea"/>
                <a:cs typeface="+mn-cs"/>
              </a:rPr>
              <a:t> sig </a:t>
            </a:r>
            <a:r>
              <a:rPr lang="en-US" sz="1100" kern="1200" dirty="0" err="1">
                <a:solidFill>
                  <a:schemeClr val="tx1"/>
                </a:solidFill>
                <a:latin typeface="+mn-lt"/>
                <a:ea typeface="+mn-ea"/>
                <a:cs typeface="+mn-cs"/>
              </a:rPr>
              <a:t>på</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torget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och</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hålla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ett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regelrätt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tal</a:t>
            </a:r>
            <a:r>
              <a:rPr lang="en-US" sz="1100" kern="1200" dirty="0">
                <a:solidFill>
                  <a:schemeClr val="tx1"/>
                </a:solidFill>
                <a:latin typeface="+mn-lt"/>
                <a:ea typeface="+mn-ea"/>
                <a:cs typeface="+mn-cs"/>
              </a:rPr>
              <a:t>.</a:t>
            </a:r>
          </a:p>
          <a:p>
            <a:endParaRPr lang="en-US" sz="1100" kern="1200" dirty="0">
              <a:solidFill>
                <a:schemeClr val="tx1"/>
              </a:solidFill>
              <a:latin typeface="+mn-lt"/>
              <a:ea typeface="+mn-ea"/>
              <a:cs typeface="+mn-cs"/>
            </a:endParaRPr>
          </a:p>
          <a:p>
            <a:r>
              <a:rPr lang="en-US" sz="1100" kern="1200" dirty="0">
                <a:solidFill>
                  <a:schemeClr val="tx1"/>
                </a:solidFill>
                <a:latin typeface="+mn-lt"/>
                <a:ea typeface="+mn-ea"/>
                <a:cs typeface="+mn-cs"/>
              </a:rPr>
              <a:t>I </a:t>
            </a:r>
            <a:r>
              <a:rPr lang="en-US" sz="1100" kern="1200" dirty="0" err="1">
                <a:solidFill>
                  <a:schemeClr val="tx1"/>
                </a:solidFill>
                <a:latin typeface="+mn-lt"/>
                <a:ea typeface="+mn-ea"/>
                <a:cs typeface="+mn-cs"/>
              </a:rPr>
              <a:t>demonstrationer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kan</a:t>
            </a:r>
            <a:r>
              <a:rPr lang="en-US" sz="1100" kern="1200" dirty="0">
                <a:solidFill>
                  <a:schemeClr val="tx1"/>
                </a:solidFill>
                <a:latin typeface="+mn-lt"/>
                <a:ea typeface="+mn-ea"/>
                <a:cs typeface="+mn-cs"/>
              </a:rPr>
              <a:t> det </a:t>
            </a:r>
            <a:r>
              <a:rPr lang="en-US" sz="1100" kern="1200" dirty="0" err="1">
                <a:solidFill>
                  <a:schemeClr val="tx1"/>
                </a:solidFill>
                <a:latin typeface="+mn-lt"/>
                <a:ea typeface="+mn-ea"/>
                <a:cs typeface="+mn-cs"/>
              </a:rPr>
              <a:t>vara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olika</a:t>
            </a:r>
            <a:r>
              <a:rPr lang="en-US" sz="1100" kern="1200" dirty="0">
                <a:solidFill>
                  <a:schemeClr val="tx1"/>
                </a:solidFill>
                <a:latin typeface="+mn-lt"/>
                <a:ea typeface="+mn-ea"/>
                <a:cs typeface="+mn-cs"/>
              </a:rPr>
              <a:t> men </a:t>
            </a:r>
            <a:r>
              <a:rPr lang="en-US" sz="1100" kern="1200" dirty="0" err="1">
                <a:solidFill>
                  <a:schemeClr val="tx1"/>
                </a:solidFill>
                <a:latin typeface="+mn-lt"/>
                <a:ea typeface="+mn-ea"/>
                <a:cs typeface="+mn-cs"/>
              </a:rPr>
              <a:t>oftast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är</a:t>
            </a:r>
            <a:r>
              <a:rPr lang="en-US" sz="1100" kern="1200" dirty="0">
                <a:solidFill>
                  <a:schemeClr val="tx1"/>
                </a:solidFill>
                <a:latin typeface="+mn-lt"/>
                <a:ea typeface="+mn-ea"/>
                <a:cs typeface="+mn-cs"/>
              </a:rPr>
              <a:t> det </a:t>
            </a:r>
            <a:r>
              <a:rPr lang="en-US" sz="1100" kern="1200" dirty="0" err="1">
                <a:solidFill>
                  <a:schemeClr val="tx1"/>
                </a:solidFill>
                <a:latin typeface="+mn-lt"/>
                <a:ea typeface="+mn-ea"/>
                <a:cs typeface="+mn-cs"/>
              </a:rPr>
              <a:t>appeller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som</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gäller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alltså</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väldigt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korta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tal</a:t>
            </a:r>
            <a:r>
              <a:rPr lang="en-US" sz="1100" kern="1200" dirty="0">
                <a:solidFill>
                  <a:schemeClr val="tx1"/>
                </a:solidFill>
                <a:latin typeface="+mn-lt"/>
                <a:ea typeface="+mn-ea"/>
                <a:cs typeface="+mn-cs"/>
              </a:rPr>
              <a:t>. Det </a:t>
            </a:r>
            <a:r>
              <a:rPr lang="en-US" sz="1100" kern="1200" dirty="0" err="1">
                <a:solidFill>
                  <a:schemeClr val="tx1"/>
                </a:solidFill>
                <a:latin typeface="+mn-lt"/>
                <a:ea typeface="+mn-ea"/>
                <a:cs typeface="+mn-cs"/>
              </a:rPr>
              <a:t>kan</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också</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vara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tio</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personer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som</a:t>
            </a:r>
            <a:r>
              <a:rPr lang="en-US" sz="1100" kern="1200" dirty="0">
                <a:solidFill>
                  <a:schemeClr val="tx1"/>
                </a:solidFill>
                <a:latin typeface="+mn-lt"/>
                <a:ea typeface="+mn-ea"/>
                <a:cs typeface="+mn-cs"/>
              </a:rPr>
              <a:t> ska </a:t>
            </a:r>
            <a:r>
              <a:rPr lang="en-US" sz="1100" kern="1200" dirty="0" err="1">
                <a:solidFill>
                  <a:schemeClr val="tx1"/>
                </a:solidFill>
                <a:latin typeface="+mn-lt"/>
                <a:ea typeface="+mn-ea"/>
                <a:cs typeface="+mn-cs"/>
              </a:rPr>
              <a:t>prata</a:t>
            </a:r>
            <a:r>
              <a:rPr lang="en-US" sz="1100" kern="1200" dirty="0">
                <a:solidFill>
                  <a:schemeClr val="tx1"/>
                </a:solidFill>
                <a:latin typeface="+mn-lt"/>
                <a:ea typeface="+mn-ea"/>
                <a:cs typeface="+mn-cs"/>
              </a:rPr>
              <a:t> om </a:t>
            </a:r>
            <a:r>
              <a:rPr lang="en-US" sz="1100" kern="1200" dirty="0" err="1">
                <a:solidFill>
                  <a:schemeClr val="tx1"/>
                </a:solidFill>
                <a:latin typeface="+mn-lt"/>
                <a:ea typeface="+mn-ea"/>
                <a:cs typeface="+mn-cs"/>
              </a:rPr>
              <a:t>ungefär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samma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sak</a:t>
            </a:r>
            <a:r>
              <a:rPr lang="en-US" sz="1100" kern="1200" dirty="0">
                <a:solidFill>
                  <a:schemeClr val="tx1"/>
                </a:solidFill>
                <a:latin typeface="+mn-lt"/>
                <a:ea typeface="+mn-ea"/>
                <a:cs typeface="+mn-cs"/>
              </a:rPr>
              <a:t>. Har man </a:t>
            </a:r>
            <a:r>
              <a:rPr lang="en-US" sz="1100" kern="1200" dirty="0" err="1">
                <a:solidFill>
                  <a:schemeClr val="tx1"/>
                </a:solidFill>
                <a:latin typeface="+mn-lt"/>
                <a:ea typeface="+mn-ea"/>
                <a:cs typeface="+mn-cs"/>
              </a:rPr>
              <a:t>en</a:t>
            </a:r>
            <a:r>
              <a:rPr lang="en-US" sz="1100" kern="1200" dirty="0">
                <a:solidFill>
                  <a:schemeClr val="tx1"/>
                </a:solidFill>
                <a:latin typeface="+mn-lt"/>
                <a:ea typeface="+mn-ea"/>
                <a:cs typeface="+mn-cs"/>
              </a:rPr>
              <a:t> bra </a:t>
            </a:r>
            <a:r>
              <a:rPr lang="en-US" sz="1100" kern="1200" dirty="0" err="1">
                <a:solidFill>
                  <a:schemeClr val="tx1"/>
                </a:solidFill>
                <a:latin typeface="+mn-lt"/>
                <a:ea typeface="+mn-ea"/>
                <a:cs typeface="+mn-cs"/>
              </a:rPr>
              <a:t>anekdot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eller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berättelse</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så</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kan</a:t>
            </a:r>
            <a:r>
              <a:rPr lang="en-US" sz="1100" kern="1200" dirty="0">
                <a:solidFill>
                  <a:schemeClr val="tx1"/>
                </a:solidFill>
                <a:latin typeface="+mn-lt"/>
                <a:ea typeface="+mn-ea"/>
                <a:cs typeface="+mn-cs"/>
              </a:rPr>
              <a:t> man </a:t>
            </a:r>
            <a:r>
              <a:rPr lang="en-US" sz="1100" kern="1200" dirty="0" err="1">
                <a:solidFill>
                  <a:schemeClr val="tx1"/>
                </a:solidFill>
                <a:latin typeface="+mn-lt"/>
                <a:ea typeface="+mn-ea"/>
                <a:cs typeface="+mn-cs"/>
              </a:rPr>
              <a:t>absolut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använda</a:t>
            </a:r>
            <a:r>
              <a:rPr lang="en-US" sz="1100" kern="1200" dirty="0">
                <a:solidFill>
                  <a:schemeClr val="tx1"/>
                </a:solidFill>
                <a:latin typeface="+mn-lt"/>
                <a:ea typeface="+mn-ea"/>
                <a:cs typeface="+mn-cs"/>
              </a:rPr>
              <a:t> sig av den. </a:t>
            </a:r>
            <a:r>
              <a:rPr lang="en-US" sz="1100" kern="1200" dirty="0" err="1">
                <a:solidFill>
                  <a:schemeClr val="tx1"/>
                </a:solidFill>
                <a:latin typeface="+mn-lt"/>
                <a:ea typeface="+mn-ea"/>
                <a:cs typeface="+mn-cs"/>
              </a:rPr>
              <a:t>Trycki</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rösten</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då</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demonstrationer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oftast</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är</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utomhus</a:t>
            </a:r>
            <a:r>
              <a:rPr lang="en-US" sz="1100" kern="1200" dirty="0">
                <a:solidFill>
                  <a:schemeClr val="tx1"/>
                </a:solidFill>
                <a:latin typeface="+mn-lt"/>
                <a:ea typeface="+mn-ea"/>
                <a:cs typeface="+mn-cs"/>
              </a:rPr>
              <a:t>.</a:t>
            </a:r>
            <a:endParaRPr lang="en-US" sz="1050" kern="1200" dirty="0">
              <a:solidFill>
                <a:schemeClr val="tx1"/>
              </a:solidFill>
              <a:latin typeface="+mn-lt"/>
              <a:ea typeface="+mn-ea"/>
              <a:cs typeface="+mn-cs"/>
            </a:endParaRPr>
          </a:p>
          <a:p>
            <a:pPr marL="171450" indent="-171450">
              <a:buFont typeface="Arial" panose="020B0604020202020204" pitchFamily="34" charset="0"/>
              <a:buChar char="•"/>
            </a:pPr>
            <a:endParaRPr lang="en-US" sz="11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Konsten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tala </a:t>
            </a:r>
            <a:r>
              <a:rPr lang="en-US" sz="1200" kern="1200" dirty="0" err="1">
                <a:solidFill>
                  <a:schemeClr val="tx1"/>
                </a:solidFill>
                <a:latin typeface="+mn-lt"/>
                <a:ea typeface="+mn-ea"/>
                <a:cs typeface="+mn-cs"/>
              </a:rPr>
              <a:t>inför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grupp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läras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läsa</a:t>
            </a:r>
            <a:r>
              <a:rPr lang="en-US" sz="1200" kern="1200" dirty="0">
                <a:solidFill>
                  <a:schemeClr val="tx1"/>
                </a:solidFill>
                <a:latin typeface="+mn-lt"/>
                <a:ea typeface="+mn-ea"/>
                <a:cs typeface="+mn-cs"/>
              </a:rPr>
              <a:t> om </a:t>
            </a:r>
            <a:r>
              <a:rPr lang="en-US" sz="1200" kern="1200" dirty="0" err="1">
                <a:solidFill>
                  <a:schemeClr val="tx1"/>
                </a:solidFill>
                <a:latin typeface="+mn-lt"/>
                <a:ea typeface="+mn-ea"/>
                <a:cs typeface="+mn-cs"/>
              </a:rPr>
              <a:t>retorik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värdefulla</a:t>
            </a:r>
            <a:r>
              <a:rPr lang="en-US" sz="1200" kern="1200" dirty="0">
                <a:solidFill>
                  <a:schemeClr val="tx1"/>
                </a:solidFill>
                <a:latin typeface="+mn-lt"/>
                <a:ea typeface="+mn-ea"/>
                <a:cs typeface="+mn-cs"/>
              </a:rPr>
              <a:t> tips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böcker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kurser</a:t>
            </a:r>
            <a:r>
              <a:rPr lang="en-US" sz="1200" kern="1200" dirty="0">
                <a:solidFill>
                  <a:schemeClr val="tx1"/>
                </a:solidFill>
                <a:latin typeface="+mn-lt"/>
                <a:ea typeface="+mn-ea"/>
                <a:cs typeface="+mn-cs"/>
              </a:rPr>
              <a:t> men du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bara </a:t>
            </a:r>
            <a:r>
              <a:rPr lang="en-US" sz="1200" kern="1200" dirty="0" err="1">
                <a:solidFill>
                  <a:schemeClr val="tx1"/>
                </a:solidFill>
                <a:latin typeface="+mn-lt"/>
                <a:ea typeface="+mn-ea"/>
                <a:cs typeface="+mn-cs"/>
              </a:rPr>
              <a:t>lära</a:t>
            </a:r>
            <a:r>
              <a:rPr lang="en-US" sz="1200" kern="1200" dirty="0">
                <a:solidFill>
                  <a:schemeClr val="tx1"/>
                </a:solidFill>
                <a:latin typeface="+mn-lt"/>
                <a:ea typeface="+mn-ea"/>
                <a:cs typeface="+mn-cs"/>
              </a:rPr>
              <a:t> dig </a:t>
            </a:r>
            <a:r>
              <a:rPr lang="en-US" sz="1200" kern="1200" dirty="0" err="1">
                <a:solidFill>
                  <a:schemeClr val="tx1"/>
                </a:solidFill>
                <a:latin typeface="+mn-lt"/>
                <a:ea typeface="+mn-ea"/>
                <a:cs typeface="+mn-cs"/>
              </a:rPr>
              <a:t>genom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öva</a:t>
            </a:r>
            <a:r>
              <a:rPr lang="en-US" sz="1200" kern="1200" dirty="0">
                <a:solidFill>
                  <a:schemeClr val="tx1"/>
                </a:solidFill>
                <a:latin typeface="+mn-lt"/>
                <a:ea typeface="+mn-ea"/>
                <a:cs typeface="+mn-cs"/>
              </a:rPr>
              <a:t>. Precis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alla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andra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färdigheter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kommer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tala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utvecklas</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tiden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Olika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människor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olika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olika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talarsituationer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kräver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olika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saker</a:t>
            </a:r>
            <a:r>
              <a:rPr lang="en-US" sz="1200" kern="1200" dirty="0">
                <a:solidFill>
                  <a:schemeClr val="tx1"/>
                </a:solidFill>
                <a:latin typeface="+mn-lt"/>
                <a:ea typeface="+mn-ea"/>
                <a:cs typeface="+mn-cs"/>
              </a:rPr>
              <a:t> av dig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Vänsterpartiets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tjänst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representerar</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alltid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partiet</a:t>
            </a:r>
            <a:r>
              <a:rPr lang="en-US" sz="1200" kern="1200" dirty="0">
                <a:solidFill>
                  <a:schemeClr val="tx1"/>
                </a:solidFill>
                <a:latin typeface="+mn-lt"/>
                <a:ea typeface="+mn-ea"/>
                <a:cs typeface="+mn-cs"/>
              </a:rPr>
              <a:t>. Men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din </a:t>
            </a:r>
            <a:r>
              <a:rPr lang="en-US" sz="1200" kern="1200" dirty="0" err="1">
                <a:solidFill>
                  <a:schemeClr val="tx1"/>
                </a:solidFill>
                <a:latin typeface="+mn-lt"/>
                <a:ea typeface="+mn-ea"/>
                <a:cs typeface="+mn-cs"/>
              </a:rPr>
              <a:t>egen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personlighet</a:t>
            </a:r>
            <a:r>
              <a:rPr lang="en-US" sz="1200" kern="1200" dirty="0">
                <a:solidFill>
                  <a:schemeClr val="tx1"/>
                </a:solidFill>
                <a:latin typeface="+mn-lt"/>
                <a:ea typeface="+mn-ea"/>
                <a:cs typeface="+mn-cs"/>
              </a:rPr>
              <a:t> du ska </a:t>
            </a:r>
            <a:r>
              <a:rPr lang="en-US" sz="1200" kern="1200" dirty="0" err="1">
                <a:solidFill>
                  <a:schemeClr val="tx1"/>
                </a:solidFill>
                <a:latin typeface="+mn-lt"/>
                <a:ea typeface="+mn-ea"/>
                <a:cs typeface="+mn-cs"/>
              </a:rPr>
              <a:t>använda</a:t>
            </a:r>
            <a:r>
              <a:rPr lang="en-US" sz="1200" kern="1200" dirty="0">
                <a:solidFill>
                  <a:schemeClr val="tx1"/>
                </a:solidFill>
                <a:latin typeface="+mn-lt"/>
                <a:ea typeface="+mn-ea"/>
                <a:cs typeface="+mn-cs"/>
              </a:rPr>
              <a:t> dig av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utveckla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när</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talar</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pPr marL="254000" indent="-254000" eaLnBrk="1" hangingPunct="1">
              <a:lnSpc>
                <a:spcPct val="90000"/>
              </a:lnSpc>
              <a:buSzPct val="125000"/>
              <a:buFont typeface="Arial Bold" charset="0"/>
              <a:buChar char="•"/>
            </a:pPr>
            <a:r>
              <a:rPr lang="sv-SE" sz="1200" dirty="0">
                <a:solidFill>
                  <a:schemeClr val="tx1"/>
                </a:solidFill>
                <a:latin typeface="Arial" charset="0"/>
                <a:ea typeface="Arial" charset="0"/>
                <a:cs typeface="Arial" charset="0"/>
                <a:sym typeface="Arial" charset="0"/>
              </a:rPr>
              <a:t>Konsten att tala kan inte läras ut – öva </a:t>
            </a:r>
            <a:r>
              <a:rPr lang="sv-SE" sz="1200" dirty="0" err="1">
                <a:solidFill>
                  <a:schemeClr val="tx1"/>
                </a:solidFill>
                <a:latin typeface="Arial" charset="0"/>
                <a:ea typeface="Arial" charset="0"/>
                <a:cs typeface="Arial" charset="0"/>
                <a:sym typeface="Arial" charset="0"/>
              </a:rPr>
              <a:t>öva</a:t>
            </a:r>
            <a:r>
              <a:rPr lang="sv-SE" sz="1200" dirty="0">
                <a:solidFill>
                  <a:schemeClr val="tx1"/>
                </a:solidFill>
                <a:latin typeface="Arial" charset="0"/>
                <a:ea typeface="Arial" charset="0"/>
                <a:cs typeface="Arial" charset="0"/>
                <a:sym typeface="Arial" charset="0"/>
              </a:rPr>
              <a:t> </a:t>
            </a:r>
            <a:r>
              <a:rPr lang="sv-SE" sz="1200" dirty="0" err="1">
                <a:solidFill>
                  <a:schemeClr val="tx1"/>
                </a:solidFill>
                <a:latin typeface="Arial" charset="0"/>
                <a:ea typeface="Arial" charset="0"/>
                <a:cs typeface="Arial" charset="0"/>
                <a:sym typeface="Arial" charset="0"/>
              </a:rPr>
              <a:t>öva</a:t>
            </a:r>
            <a:r>
              <a:rPr lang="sv-SE" sz="1200" dirty="0">
                <a:solidFill>
                  <a:schemeClr val="tx1"/>
                </a:solidFill>
                <a:latin typeface="Arial" charset="0"/>
                <a:ea typeface="Arial" charset="0"/>
                <a:cs typeface="Arial" charset="0"/>
                <a:sym typeface="Arial" charset="0"/>
              </a:rPr>
              <a:t>!</a:t>
            </a:r>
          </a:p>
          <a:p>
            <a:pPr marL="254000" indent="-254000" eaLnBrk="1" hangingPunct="1">
              <a:lnSpc>
                <a:spcPct val="90000"/>
              </a:lnSpc>
              <a:buSzPct val="125000"/>
              <a:buFont typeface="Arial Bold" charset="0"/>
              <a:buChar char="•"/>
            </a:pPr>
            <a:r>
              <a:rPr lang="sv-SE" sz="1200" dirty="0">
                <a:solidFill>
                  <a:schemeClr val="tx1"/>
                </a:solidFill>
                <a:latin typeface="Arial" charset="0"/>
                <a:ea typeface="Arial" charset="0"/>
                <a:cs typeface="Arial" charset="0"/>
                <a:sym typeface="Arial" charset="0"/>
              </a:rPr>
              <a:t>Som talare för Vänsterpartiet representerar du alltid partiet</a:t>
            </a:r>
          </a:p>
          <a:p>
            <a:pPr marL="254000" indent="-254000" eaLnBrk="1" hangingPunct="1">
              <a:lnSpc>
                <a:spcPct val="90000"/>
              </a:lnSpc>
              <a:buSzPct val="125000"/>
              <a:buFont typeface="Arial Bold" charset="0"/>
              <a:buChar char="•"/>
            </a:pPr>
            <a:r>
              <a:rPr lang="sv-SE" sz="1200" dirty="0">
                <a:solidFill>
                  <a:schemeClr val="tx1"/>
                </a:solidFill>
                <a:latin typeface="Arial" charset="0"/>
                <a:ea typeface="Arial" charset="0"/>
                <a:cs typeface="Arial" charset="0"/>
                <a:sym typeface="Arial" charset="0"/>
              </a:rPr>
              <a:t>Använd och utveckla din egen personlighet</a:t>
            </a:r>
          </a:p>
          <a:p>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710FF66-0E20-A24B-A4FA-9B8E63EFA060}" type="slidenum">
              <a: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i="1" kern="1200" dirty="0">
                <a:solidFill>
                  <a:schemeClr val="tx1"/>
                </a:solidFill>
                <a:latin typeface="+mn-lt"/>
                <a:ea typeface="+mn-ea"/>
                <a:cs typeface="+mn-cs"/>
              </a:rPr>
              <a:t>Rösten</a:t>
            </a:r>
            <a:endParaRPr lang="en-US" sz="1200" b="1" i="1" kern="1200" dirty="0">
              <a:solidFill>
                <a:schemeClr val="tx1"/>
              </a:solidFill>
              <a:latin typeface="+mn-lt"/>
              <a:ea typeface="+mn-ea"/>
              <a:cs typeface="+mn-cs"/>
            </a:endParaRPr>
          </a:p>
          <a:p>
            <a:pPr lvl="0"/>
            <a:r>
              <a:rPr lang="en-US" sz="1200" kern="1200" dirty="0" err="1">
                <a:solidFill>
                  <a:schemeClr val="tx1"/>
                </a:solidFill>
                <a:latin typeface="+mn-lt"/>
                <a:ea typeface="+mn-ea"/>
                <a:cs typeface="+mn-cs"/>
              </a:rPr>
              <a:t>Anpassa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volym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efter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lokalen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sammanhanget</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sällan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kvinnor</a:t>
            </a:r>
            <a:r>
              <a:rPr lang="en-US" sz="1200" kern="1200" dirty="0">
                <a:solidFill>
                  <a:schemeClr val="tx1"/>
                </a:solidFill>
                <a:latin typeface="+mn-lt"/>
                <a:ea typeface="+mn-ea"/>
                <a:cs typeface="+mn-cs"/>
              </a:rPr>
              <a:t> tar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mycket</a:t>
            </a:r>
            <a:r>
              <a:rPr lang="en-US" sz="1200" kern="1200" dirty="0">
                <a:solidFill>
                  <a:schemeClr val="tx1"/>
                </a:solidFill>
                <a:latin typeface="+mn-lt"/>
                <a:ea typeface="+mn-ea"/>
                <a:cs typeface="+mn-cs"/>
              </a:rPr>
              <a:t>. </a:t>
            </a:r>
          </a:p>
          <a:p>
            <a:pPr lvl="0"/>
            <a:r>
              <a:rPr lang="en-US" sz="1200" kern="1200" dirty="0">
                <a:solidFill>
                  <a:schemeClr val="tx1"/>
                </a:solidFill>
                <a:latin typeface="+mn-lt"/>
                <a:ea typeface="+mn-ea"/>
                <a:cs typeface="+mn-cs"/>
              </a:rPr>
              <a:t>Var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rädd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tystnaden</a:t>
            </a:r>
            <a:r>
              <a:rPr lang="en-US" sz="1200" kern="1200" dirty="0">
                <a:solidFill>
                  <a:schemeClr val="tx1"/>
                </a:solidFill>
                <a:latin typeface="+mn-lt"/>
                <a:ea typeface="+mn-ea"/>
                <a:cs typeface="+mn-cs"/>
              </a:rPr>
              <a:t>. Den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din </a:t>
            </a:r>
            <a:r>
              <a:rPr lang="en-US" sz="1200" kern="1200" dirty="0" err="1">
                <a:solidFill>
                  <a:schemeClr val="tx1"/>
                </a:solidFill>
                <a:latin typeface="+mn-lt"/>
                <a:ea typeface="+mn-ea"/>
                <a:cs typeface="+mn-cs"/>
              </a:rPr>
              <a:t>vän</a:t>
            </a:r>
            <a:r>
              <a:rPr lang="en-US" sz="1200" kern="1200" dirty="0">
                <a:solidFill>
                  <a:schemeClr val="tx1"/>
                </a:solidFill>
                <a:latin typeface="+mn-lt"/>
                <a:ea typeface="+mn-ea"/>
                <a:cs typeface="+mn-cs"/>
              </a:rPr>
              <a:t>. </a:t>
            </a:r>
          </a:p>
          <a:p>
            <a:pPr lvl="0"/>
            <a:r>
              <a:rPr lang="en-US" sz="1200" kern="1200" dirty="0" err="1">
                <a:solidFill>
                  <a:schemeClr val="tx1"/>
                </a:solidFill>
                <a:latin typeface="+mn-lt"/>
                <a:ea typeface="+mn-ea"/>
                <a:cs typeface="+mn-cs"/>
              </a:rPr>
              <a:t>Använd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pauser</a:t>
            </a:r>
            <a:r>
              <a:rPr lang="en-US" sz="1200" kern="1200" dirty="0">
                <a:solidFill>
                  <a:schemeClr val="tx1"/>
                </a:solidFill>
                <a:latin typeface="+mn-lt"/>
                <a:ea typeface="+mn-ea"/>
                <a:cs typeface="+mn-cs"/>
              </a:rPr>
              <a:t>. Det ger </a:t>
            </a:r>
            <a:r>
              <a:rPr lang="en-US" sz="1200" kern="1200" dirty="0" err="1">
                <a:solidFill>
                  <a:schemeClr val="tx1"/>
                </a:solidFill>
                <a:latin typeface="+mn-lt"/>
                <a:ea typeface="+mn-ea"/>
                <a:cs typeface="+mn-cs"/>
              </a:rPr>
              <a:t>publiken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eftertanke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förstärker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budskap</a:t>
            </a:r>
            <a:r>
              <a:rPr lang="en-US" sz="1200" kern="1200" dirty="0">
                <a:solidFill>
                  <a:schemeClr val="tx1"/>
                </a:solidFill>
                <a:latin typeface="+mn-lt"/>
                <a:ea typeface="+mn-ea"/>
                <a:cs typeface="+mn-cs"/>
              </a:rPr>
              <a:t>. </a:t>
            </a:r>
          </a:p>
          <a:p>
            <a:pPr lvl="0"/>
            <a:r>
              <a:rPr lang="en-US" sz="1200" kern="1200" dirty="0">
                <a:solidFill>
                  <a:schemeClr val="tx1"/>
                </a:solidFill>
                <a:latin typeface="+mn-lt"/>
                <a:ea typeface="+mn-ea"/>
                <a:cs typeface="+mn-cs"/>
              </a:rPr>
              <a:t>Ta det </a:t>
            </a:r>
            <a:r>
              <a:rPr lang="en-US" sz="1200" kern="1200" dirty="0" err="1">
                <a:solidFill>
                  <a:schemeClr val="tx1"/>
                </a:solidFill>
                <a:latin typeface="+mn-lt"/>
                <a:ea typeface="+mn-ea"/>
                <a:cs typeface="+mn-cs"/>
              </a:rPr>
              <a:t>lugnt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när</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pratar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pauser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lätt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rösten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gäll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prata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fort vid </a:t>
            </a:r>
            <a:r>
              <a:rPr lang="en-US" sz="1200" kern="1200" dirty="0" err="1">
                <a:solidFill>
                  <a:schemeClr val="tx1"/>
                </a:solidFill>
                <a:latin typeface="+mn-lt"/>
                <a:ea typeface="+mn-ea"/>
                <a:cs typeface="+mn-cs"/>
              </a:rPr>
              <a:t>nervositet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snabbt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signalera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står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vad</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säger</a:t>
            </a:r>
            <a:r>
              <a:rPr lang="en-US" sz="1200" kern="1200" dirty="0">
                <a:solidFill>
                  <a:schemeClr val="tx1"/>
                </a:solidFill>
                <a:latin typeface="+mn-lt"/>
                <a:ea typeface="+mn-ea"/>
                <a:cs typeface="+mn-cs"/>
              </a:rPr>
              <a:t>. </a:t>
            </a:r>
          </a:p>
          <a:p>
            <a:pPr lvl="0"/>
            <a:r>
              <a:rPr lang="en-US" sz="1200" kern="1200" dirty="0" err="1">
                <a:solidFill>
                  <a:schemeClr val="tx1"/>
                </a:solidFill>
                <a:latin typeface="+mn-lt"/>
                <a:ea typeface="+mn-ea"/>
                <a:cs typeface="+mn-cs"/>
              </a:rPr>
              <a:t>Tryck</a:t>
            </a:r>
            <a:r>
              <a:rPr lang="en-US" sz="1200" kern="1200" dirty="0">
                <a:solidFill>
                  <a:schemeClr val="tx1"/>
                </a:solidFill>
                <a:latin typeface="+mn-lt"/>
                <a:ea typeface="+mn-ea"/>
                <a:cs typeface="+mn-cs"/>
              </a:rPr>
              <a:t> under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betona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rätt</a:t>
            </a:r>
            <a:r>
              <a:rPr lang="en-US" sz="1200" kern="1200" dirty="0">
                <a:solidFill>
                  <a:schemeClr val="tx1"/>
                </a:solidFill>
                <a:latin typeface="+mn-lt"/>
                <a:ea typeface="+mn-ea"/>
                <a:cs typeface="+mn-cs"/>
              </a:rPr>
              <a:t> ord. </a:t>
            </a:r>
            <a:r>
              <a:rPr lang="en-US" sz="1200" kern="1200" dirty="0" err="1">
                <a:solidFill>
                  <a:schemeClr val="tx1"/>
                </a:solidFill>
                <a:latin typeface="+mn-lt"/>
                <a:ea typeface="+mn-ea"/>
                <a:cs typeface="+mn-cs"/>
              </a:rPr>
              <a:t>Markera</a:t>
            </a:r>
            <a:r>
              <a:rPr lang="en-US" sz="1200" kern="1200" dirty="0">
                <a:solidFill>
                  <a:schemeClr val="tx1"/>
                </a:solidFill>
                <a:latin typeface="+mn-lt"/>
                <a:ea typeface="+mn-ea"/>
                <a:cs typeface="+mn-cs"/>
              </a:rPr>
              <a:t> dessa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manus</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fetstil</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kursiv</a:t>
            </a:r>
            <a:r>
              <a:rPr lang="en-US" sz="1200" kern="1200" dirty="0">
                <a:solidFill>
                  <a:schemeClr val="tx1"/>
                </a:solidFill>
                <a:latin typeface="+mn-lt"/>
                <a:ea typeface="+mn-ea"/>
                <a:cs typeface="+mn-cs"/>
              </a:rPr>
              <a:t>. </a:t>
            </a:r>
          </a:p>
          <a:p>
            <a:pPr lvl="0"/>
            <a:r>
              <a:rPr lang="en-US" sz="1200" kern="1200" dirty="0">
                <a:solidFill>
                  <a:schemeClr val="tx1"/>
                </a:solidFill>
                <a:latin typeface="+mn-lt"/>
                <a:ea typeface="+mn-ea"/>
                <a:cs typeface="+mn-cs"/>
              </a:rPr>
              <a:t>Var </a:t>
            </a:r>
            <a:r>
              <a:rPr lang="en-US" sz="1200" kern="1200" dirty="0" err="1">
                <a:solidFill>
                  <a:schemeClr val="tx1"/>
                </a:solidFill>
                <a:latin typeface="+mn-lt"/>
                <a:ea typeface="+mn-ea"/>
                <a:cs typeface="+mn-cs"/>
              </a:rPr>
              <a:t>alltid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hur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meningen</a:t>
            </a:r>
            <a:r>
              <a:rPr lang="en-US" sz="1200" kern="1200" dirty="0">
                <a:solidFill>
                  <a:schemeClr val="tx1"/>
                </a:solidFill>
                <a:latin typeface="+mn-lt"/>
                <a:ea typeface="+mn-ea"/>
                <a:cs typeface="+mn-cs"/>
              </a:rPr>
              <a:t> ska </a:t>
            </a:r>
            <a:r>
              <a:rPr lang="en-US" sz="1200" kern="1200" dirty="0" err="1">
                <a:solidFill>
                  <a:schemeClr val="tx1"/>
                </a:solidFill>
                <a:latin typeface="+mn-lt"/>
                <a:ea typeface="+mn-ea"/>
                <a:cs typeface="+mn-cs"/>
              </a:rPr>
              <a:t>sluta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minskar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risken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tappar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bort</a:t>
            </a:r>
            <a:r>
              <a:rPr lang="en-US" sz="1200" kern="1200" dirty="0">
                <a:solidFill>
                  <a:schemeClr val="tx1"/>
                </a:solidFill>
                <a:latin typeface="+mn-lt"/>
                <a:ea typeface="+mn-ea"/>
                <a:cs typeface="+mn-cs"/>
              </a:rPr>
              <a:t> dig. </a:t>
            </a:r>
          </a:p>
          <a:p>
            <a:pPr lvl="0"/>
            <a:r>
              <a:rPr lang="en-US" sz="1200" kern="1200" dirty="0" err="1">
                <a:solidFill>
                  <a:schemeClr val="tx1"/>
                </a:solidFill>
                <a:latin typeface="+mn-lt"/>
                <a:ea typeface="+mn-ea"/>
                <a:cs typeface="+mn-cs"/>
              </a:rPr>
              <a:t>Använd</a:t>
            </a:r>
            <a:r>
              <a:rPr lang="en-US" sz="1200" kern="1200" dirty="0">
                <a:solidFill>
                  <a:schemeClr val="tx1"/>
                </a:solidFill>
                <a:latin typeface="+mn-lt"/>
                <a:ea typeface="+mn-ea"/>
                <a:cs typeface="+mn-cs"/>
              </a:rPr>
              <a:t> dig av </a:t>
            </a:r>
            <a:r>
              <a:rPr lang="en-US" sz="1200" kern="1200" dirty="0" err="1">
                <a:solidFill>
                  <a:schemeClr val="tx1"/>
                </a:solidFill>
                <a:latin typeface="+mn-lt"/>
                <a:ea typeface="+mn-ea"/>
                <a:cs typeface="+mn-cs"/>
              </a:rPr>
              <a:t>tempoväxlingar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stigningar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variationer</a:t>
            </a:r>
            <a:r>
              <a:rPr lang="en-US" sz="1200" kern="1200" dirty="0">
                <a:solidFill>
                  <a:schemeClr val="tx1"/>
                </a:solidFill>
                <a:latin typeface="+mn-lt"/>
                <a:ea typeface="+mn-ea"/>
                <a:cs typeface="+mn-cs"/>
              </a:rPr>
              <a:t> av </a:t>
            </a:r>
            <a:r>
              <a:rPr lang="en-US" sz="1200" kern="1200" dirty="0" err="1">
                <a:solidFill>
                  <a:schemeClr val="tx1"/>
                </a:solidFill>
                <a:latin typeface="+mn-lt"/>
                <a:ea typeface="+mn-ea"/>
                <a:cs typeface="+mn-cs"/>
              </a:rPr>
              <a:t>tonläget</a:t>
            </a:r>
            <a:r>
              <a:rPr lang="en-US" sz="1200" kern="1200" dirty="0">
                <a:solidFill>
                  <a:schemeClr val="tx1"/>
                </a:solidFill>
                <a:latin typeface="+mn-lt"/>
                <a:ea typeface="+mn-ea"/>
                <a:cs typeface="+mn-cs"/>
              </a:rPr>
              <a:t>. </a:t>
            </a:r>
          </a:p>
          <a:p>
            <a:pPr lvl="0"/>
            <a:r>
              <a:rPr lang="en-US" sz="1200" kern="1200" dirty="0">
                <a:solidFill>
                  <a:schemeClr val="tx1"/>
                </a:solidFill>
                <a:latin typeface="+mn-lt"/>
                <a:ea typeface="+mn-ea"/>
                <a:cs typeface="+mn-cs"/>
              </a:rPr>
              <a:t>Ha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avsnitt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där</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lägger</a:t>
            </a:r>
            <a:r>
              <a:rPr lang="en-US" sz="1200" kern="1200" dirty="0">
                <a:solidFill>
                  <a:schemeClr val="tx1"/>
                </a:solidFill>
                <a:latin typeface="+mn-lt"/>
                <a:ea typeface="+mn-ea"/>
                <a:cs typeface="+mn-cs"/>
              </a:rPr>
              <a:t> in </a:t>
            </a:r>
            <a:r>
              <a:rPr lang="en-US" sz="1200" kern="1200" dirty="0" err="1">
                <a:solidFill>
                  <a:schemeClr val="tx1"/>
                </a:solidFill>
                <a:latin typeface="+mn-lt"/>
                <a:ea typeface="+mn-ea"/>
                <a:cs typeface="+mn-cs"/>
              </a:rPr>
              <a:t>mera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känsla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beröra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åhörarna</a:t>
            </a:r>
            <a:r>
              <a:rPr lang="en-US" sz="1200" kern="1200" dirty="0">
                <a:solidFill>
                  <a:schemeClr val="tx1"/>
                </a:solidFill>
                <a:latin typeface="+mn-lt"/>
                <a:ea typeface="+mn-ea"/>
                <a:cs typeface="+mn-cs"/>
              </a:rPr>
              <a:t>.</a:t>
            </a:r>
          </a:p>
          <a:p>
            <a:pPr lvl="0"/>
            <a:r>
              <a:rPr lang="en-US" sz="1200" kern="1200" dirty="0">
                <a:solidFill>
                  <a:schemeClr val="tx1"/>
                </a:solidFill>
                <a:latin typeface="+mn-lt"/>
                <a:ea typeface="+mn-ea"/>
                <a:cs typeface="+mn-cs"/>
              </a:rPr>
              <a:t>Tala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hörs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vad</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säger</a:t>
            </a:r>
            <a:r>
              <a:rPr lang="en-US"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A710FF66-0E20-A24B-A4FA-9B8E63EFA060}" type="slidenum">
              <a: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i="1" kern="1200">
                <a:solidFill>
                  <a:schemeClr val="tx1"/>
                </a:solidFill>
                <a:latin typeface="+mn-lt"/>
                <a:ea typeface="+mn-ea"/>
                <a:cs typeface="+mn-cs"/>
              </a:rPr>
              <a:t>Kroppen</a:t>
            </a:r>
            <a:endParaRPr lang="en-US" sz="1200" b="1" i="1" kern="1200">
              <a:solidFill>
                <a:schemeClr val="tx1"/>
              </a:solidFill>
              <a:latin typeface="+mn-lt"/>
              <a:ea typeface="+mn-ea"/>
              <a:cs typeface="+mn-cs"/>
            </a:endParaRPr>
          </a:p>
          <a:p>
            <a:pPr lvl="0"/>
            <a:r>
              <a:rPr lang="en-US" sz="1200" kern="1200">
                <a:solidFill>
                  <a:schemeClr val="tx1"/>
                </a:solidFill>
                <a:latin typeface="+mn-lt"/>
                <a:ea typeface="+mn-ea"/>
                <a:cs typeface="+mn-cs"/>
              </a:rPr>
              <a:t>Bli medveten om störande ”tics” och försök jobba bort dem. Be någon annan observera dig.  Ge exempel på vilka tics och nervösa rörelser som är vanliga. </a:t>
            </a:r>
          </a:p>
          <a:p>
            <a:pPr lvl="0"/>
            <a:r>
              <a:rPr lang="en-US" sz="1200" kern="1200">
                <a:solidFill>
                  <a:schemeClr val="tx1"/>
                </a:solidFill>
                <a:latin typeface="+mn-lt"/>
                <a:ea typeface="+mn-ea"/>
                <a:cs typeface="+mn-cs"/>
              </a:rPr>
              <a:t>Var inte rädd för att röra dig men börja inte vanka för mycket fram och tillbaka. Risken med att röra sig för mycket är att åhörarna fokuserar på det i stället för på vad du säger. </a:t>
            </a:r>
          </a:p>
          <a:p>
            <a:pPr lvl="0"/>
            <a:r>
              <a:rPr lang="en-US" sz="1200" kern="1200">
                <a:solidFill>
                  <a:schemeClr val="tx1"/>
                </a:solidFill>
                <a:latin typeface="+mn-lt"/>
                <a:ea typeface="+mn-ea"/>
                <a:cs typeface="+mn-cs"/>
              </a:rPr>
              <a:t>En tjock penna kan vara bra att hålla i handen. Undvik dock att klicka på den, klia dig i huvudet med den etc. </a:t>
            </a:r>
          </a:p>
          <a:p>
            <a:pPr lvl="0"/>
            <a:r>
              <a:rPr lang="en-US" sz="1200" kern="1200">
                <a:solidFill>
                  <a:schemeClr val="tx1"/>
                </a:solidFill>
                <a:latin typeface="+mn-lt"/>
                <a:ea typeface="+mn-ea"/>
                <a:cs typeface="+mn-cs"/>
              </a:rPr>
              <a:t>Försök att ha ett ”öppet” kroppsspråk. Lägg t.ex. inte armarna i kors. Var inte rädd för att gestikulera. Öva gärna framför spegeln.</a:t>
            </a:r>
          </a:p>
          <a:p>
            <a:pPr lvl="0"/>
            <a:r>
              <a:rPr lang="en-US" sz="1200" kern="1200">
                <a:solidFill>
                  <a:schemeClr val="tx1"/>
                </a:solidFill>
                <a:latin typeface="+mn-lt"/>
                <a:ea typeface="+mn-ea"/>
                <a:cs typeface="+mn-cs"/>
              </a:rPr>
              <a:t>Stå med kroppstyngden på båda benen och fötterna lätt isär. Sträck på dig. Ta plats! Det är du som talar och scenen är din. Talarstolen </a:t>
            </a:r>
          </a:p>
          <a:p>
            <a:pPr lvl="0"/>
            <a:r>
              <a:rPr lang="en-US" sz="1200" kern="1200">
                <a:solidFill>
                  <a:schemeClr val="tx1"/>
                </a:solidFill>
                <a:latin typeface="+mn-lt"/>
                <a:ea typeface="+mn-ea"/>
                <a:cs typeface="+mn-cs"/>
              </a:rPr>
              <a:t>Säkerhet &gt; luta sig bakåt. Attack &gt; luta sig framåt.</a:t>
            </a:r>
          </a:p>
          <a:p>
            <a:pPr lvl="0"/>
            <a:r>
              <a:rPr lang="en-US" sz="1200" kern="1200">
                <a:solidFill>
                  <a:schemeClr val="tx1"/>
                </a:solidFill>
                <a:latin typeface="+mn-lt"/>
                <a:ea typeface="+mn-ea"/>
                <a:cs typeface="+mn-cs"/>
              </a:rPr>
              <a:t>Du behöver inte möta alla åhörares blick men alla ska få känslan av att du sett hen i ögonen. Du kan hålla kvar ögonkontakt med några få åhörare en längre stund om det känns bra.</a:t>
            </a:r>
          </a:p>
          <a:p>
            <a:pPr lvl="0"/>
            <a:r>
              <a:rPr lang="en-US" sz="1200" kern="1200">
                <a:solidFill>
                  <a:schemeClr val="tx1"/>
                </a:solidFill>
                <a:latin typeface="+mn-lt"/>
                <a:ea typeface="+mn-ea"/>
                <a:cs typeface="+mn-cs"/>
              </a:rPr>
              <a:t>Engagemang, energi, entusiasm. Om du förmedlar ditt budskap utan engagemang och entusiasm så blir ditt språk monotont och din hållning sjunker ihop. Din utstrålning påverkar din publik.  </a:t>
            </a:r>
          </a:p>
        </p:txBody>
      </p:sp>
      <p:sp>
        <p:nvSpPr>
          <p:cNvPr id="4" name="Slide Number Placeholder 3"/>
          <p:cNvSpPr>
            <a:spLocks noGrp="1"/>
          </p:cNvSpPr>
          <p:nvPr>
            <p:ph type="sldNum" sz="quarter" idx="10"/>
          </p:nvPr>
        </p:nvSpPr>
        <p:spPr/>
        <p:txBody>
          <a:bodyPr/>
          <a:lstStyle/>
          <a:p>
            <a:fld id="{A710FF66-0E20-A24B-A4FA-9B8E63EFA060}" type="slidenum">
              <a: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i="1" kern="1200">
                <a:solidFill>
                  <a:schemeClr val="tx1"/>
                </a:solidFill>
                <a:latin typeface="+mn-lt"/>
                <a:ea typeface="+mn-ea"/>
                <a:cs typeface="+mn-cs"/>
              </a:rPr>
              <a:t>Kläder</a:t>
            </a:r>
            <a:endParaRPr lang="en-US" sz="1200" b="1" i="1" kern="1200">
              <a:solidFill>
                <a:schemeClr val="tx1"/>
              </a:solidFill>
              <a:latin typeface="+mn-lt"/>
              <a:ea typeface="+mn-ea"/>
              <a:cs typeface="+mn-cs"/>
            </a:endParaRPr>
          </a:p>
          <a:p>
            <a:pPr lvl="0"/>
            <a:r>
              <a:rPr lang="en-US" sz="1200" kern="1200">
                <a:solidFill>
                  <a:schemeClr val="tx1"/>
                </a:solidFill>
                <a:latin typeface="+mn-lt"/>
                <a:ea typeface="+mn-ea"/>
                <a:cs typeface="+mn-cs"/>
              </a:rPr>
              <a:t>Välj till viss del kläder efter sammanhang och publik. Men sådant du känner dig bekväm i brukar skapa en trygghetskänsla. Använd inte småmönstrat eller allt för skrikiga färger om du ska vara med i TV.</a:t>
            </a:r>
          </a:p>
        </p:txBody>
      </p:sp>
      <p:sp>
        <p:nvSpPr>
          <p:cNvPr id="4" name="Slide Number Placeholder 3"/>
          <p:cNvSpPr>
            <a:spLocks noGrp="1"/>
          </p:cNvSpPr>
          <p:nvPr>
            <p:ph type="sldNum" sz="quarter" idx="10"/>
          </p:nvPr>
        </p:nvSpPr>
        <p:spPr/>
        <p:txBody>
          <a:bodyPr/>
          <a:lstStyle/>
          <a:p>
            <a:fld id="{A710FF66-0E20-A24B-A4FA-9B8E63EFA060}" type="slidenum">
              <a: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i="1" kern="1200">
                <a:solidFill>
                  <a:schemeClr val="tx1"/>
                </a:solidFill>
                <a:latin typeface="+mn-lt"/>
                <a:ea typeface="+mn-ea"/>
                <a:cs typeface="+mn-cs"/>
              </a:rPr>
              <a:t>Språket</a:t>
            </a:r>
            <a:endParaRPr lang="en-US" sz="1200" b="1" i="1" kern="1200">
              <a:solidFill>
                <a:schemeClr val="tx1"/>
              </a:solidFill>
              <a:latin typeface="+mn-lt"/>
              <a:ea typeface="+mn-ea"/>
              <a:cs typeface="+mn-cs"/>
            </a:endParaRPr>
          </a:p>
          <a:p>
            <a:pPr lvl="0"/>
            <a:r>
              <a:rPr lang="en-US" sz="1200" kern="1200">
                <a:solidFill>
                  <a:schemeClr val="tx1"/>
                </a:solidFill>
                <a:latin typeface="+mn-lt"/>
                <a:ea typeface="+mn-ea"/>
                <a:cs typeface="+mn-cs"/>
              </a:rPr>
              <a:t>Använd ditt eget språk. Ett språk som känns naturligt för dig själv gör dig bekväm och mer äkta inför åhörarna. Samtidigt är talsituationer till sin utformning onaturliga. Så prata inte som att du är ute och tar en fika med en kompis. </a:t>
            </a:r>
          </a:p>
          <a:p>
            <a:pPr lvl="0"/>
            <a:r>
              <a:rPr lang="en-US" sz="1200" kern="1200">
                <a:solidFill>
                  <a:schemeClr val="tx1"/>
                </a:solidFill>
                <a:latin typeface="+mn-lt"/>
                <a:ea typeface="+mn-ea"/>
                <a:cs typeface="+mn-cs"/>
              </a:rPr>
              <a:t>Förenkla ditt budskap och förklara för åhörarna vad du menar. </a:t>
            </a:r>
          </a:p>
          <a:p>
            <a:pPr lvl="0"/>
            <a:r>
              <a:rPr lang="en-US" sz="1200" kern="1200">
                <a:solidFill>
                  <a:schemeClr val="tx1"/>
                </a:solidFill>
                <a:latin typeface="+mn-lt"/>
                <a:ea typeface="+mn-ea"/>
                <a:cs typeface="+mn-cs"/>
              </a:rPr>
              <a:t>Anpassa din talar stil och språket till situationen, publiken och ämnet. Tänk noga över användning av svordomar, fackuttryck och byråkratiskt språk. </a:t>
            </a:r>
          </a:p>
          <a:p>
            <a:pPr lvl="0"/>
            <a:r>
              <a:rPr lang="en-US" sz="1200" kern="1200">
                <a:solidFill>
                  <a:schemeClr val="tx1"/>
                </a:solidFill>
                <a:latin typeface="+mn-lt"/>
                <a:ea typeface="+mn-ea"/>
                <a:cs typeface="+mn-cs"/>
              </a:rPr>
              <a:t>Bjud på dig själv. Var generös. En talarsituation tillåter överdrift. </a:t>
            </a:r>
          </a:p>
          <a:p>
            <a:r>
              <a:rPr lang="en-US" sz="1200" kern="1200">
                <a:solidFill>
                  <a:schemeClr val="tx1"/>
                </a:solidFill>
                <a:latin typeface="+mn-lt"/>
                <a:ea typeface="+mn-ea"/>
                <a:cs typeface="+mn-cs"/>
              </a:rPr>
              <a:t>Försök bli medveten och jobba bort störande småord som du använder. T.ex. och, liksom, typ, alltså, i alla fall, vad heter det, ehhh, ähhhh. Även störande och onödiga småljud t.ex. läppsmackande bör du försöka jobba bort. Gör en paus istället!</a:t>
            </a:r>
            <a:r>
              <a:rPr lang="en-US"/>
              <a:t> </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använda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retoriska</a:t>
            </a:r>
            <a:r>
              <a:rPr lang="en-US" sz="1200" kern="1200" dirty="0">
                <a:solidFill>
                  <a:schemeClr val="tx1"/>
                </a:solidFill>
                <a:latin typeface="+mn-lt"/>
                <a:ea typeface="+mn-ea"/>
                <a:cs typeface="+mn-cs"/>
              </a:rPr>
              <a:t> figurer ger liv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energi</a:t>
            </a:r>
            <a:r>
              <a:rPr lang="en-US" sz="1200" kern="1200" dirty="0">
                <a:solidFill>
                  <a:schemeClr val="tx1"/>
                </a:solidFill>
                <a:latin typeface="+mn-lt"/>
                <a:ea typeface="+mn-ea"/>
                <a:cs typeface="+mn-cs"/>
              </a:rPr>
              <a:t> till </a:t>
            </a:r>
            <a:r>
              <a:rPr lang="en-US" sz="1200" kern="1200" dirty="0" err="1">
                <a:solidFill>
                  <a:schemeClr val="tx1"/>
                </a:solidFill>
                <a:latin typeface="+mn-lt"/>
                <a:ea typeface="+mn-ea"/>
                <a:cs typeface="+mn-cs"/>
              </a:rPr>
              <a:t>ditt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särskilt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bra vid </a:t>
            </a:r>
            <a:r>
              <a:rPr lang="en-US" sz="1200" kern="1200" dirty="0" err="1">
                <a:solidFill>
                  <a:schemeClr val="tx1"/>
                </a:solidFill>
                <a:latin typeface="+mn-lt"/>
                <a:ea typeface="+mn-ea"/>
                <a:cs typeface="+mn-cs"/>
              </a:rPr>
              <a:t>längre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anföranden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finns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upp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emot</a:t>
            </a:r>
            <a:r>
              <a:rPr lang="en-US" sz="1200" kern="1200" dirty="0">
                <a:solidFill>
                  <a:schemeClr val="tx1"/>
                </a:solidFill>
                <a:latin typeface="+mn-lt"/>
                <a:ea typeface="+mn-ea"/>
                <a:cs typeface="+mn-cs"/>
              </a:rPr>
              <a:t> 100 </a:t>
            </a:r>
            <a:r>
              <a:rPr lang="en-US" sz="1200" kern="1200" dirty="0" err="1">
                <a:solidFill>
                  <a:schemeClr val="tx1"/>
                </a:solidFill>
                <a:latin typeface="+mn-lt"/>
                <a:ea typeface="+mn-ea"/>
                <a:cs typeface="+mn-cs"/>
              </a:rPr>
              <a:t>katalogiserade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retoriska</a:t>
            </a:r>
            <a:r>
              <a:rPr lang="en-US" sz="1200" kern="1200" dirty="0">
                <a:solidFill>
                  <a:schemeClr val="tx1"/>
                </a:solidFill>
                <a:latin typeface="+mn-lt"/>
                <a:ea typeface="+mn-ea"/>
                <a:cs typeface="+mn-cs"/>
              </a:rPr>
              <a:t> figurer. Ni har </a:t>
            </a:r>
            <a:r>
              <a:rPr lang="en-US" sz="1200" kern="1200" dirty="0" err="1">
                <a:solidFill>
                  <a:schemeClr val="tx1"/>
                </a:solidFill>
                <a:latin typeface="+mn-lt"/>
                <a:ea typeface="+mn-ea"/>
                <a:cs typeface="+mn-cs"/>
              </a:rPr>
              <a:t>några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exempel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ert</a:t>
            </a:r>
            <a:r>
              <a:rPr lang="en-US" sz="1200" kern="1200" dirty="0">
                <a:solidFill>
                  <a:schemeClr val="tx1"/>
                </a:solidFill>
                <a:latin typeface="+mn-lt"/>
                <a:ea typeface="+mn-ea"/>
                <a:cs typeface="+mn-cs"/>
              </a:rPr>
              <a:t> material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vi ska </a:t>
            </a:r>
            <a:r>
              <a:rPr lang="en-US" sz="1200" kern="1200" dirty="0" err="1">
                <a:solidFill>
                  <a:schemeClr val="tx1"/>
                </a:solidFill>
                <a:latin typeface="+mn-lt"/>
                <a:ea typeface="+mn-ea"/>
                <a:cs typeface="+mn-cs"/>
              </a:rPr>
              <a:t>gå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igenom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några</a:t>
            </a:r>
            <a:r>
              <a:rPr lang="en-US" sz="1200" kern="1200" dirty="0">
                <a:solidFill>
                  <a:schemeClr val="tx1"/>
                </a:solidFill>
                <a:latin typeface="+mn-lt"/>
                <a:ea typeface="+mn-ea"/>
                <a:cs typeface="+mn-cs"/>
              </a:rPr>
              <a:t> av dessa nu. </a:t>
            </a:r>
          </a:p>
        </p:txBody>
      </p:sp>
      <p:sp>
        <p:nvSpPr>
          <p:cNvPr id="4" name="Slide Number Placeholder 3"/>
          <p:cNvSpPr>
            <a:spLocks noGrp="1"/>
          </p:cNvSpPr>
          <p:nvPr>
            <p:ph type="sldNum" sz="quarter" idx="10"/>
          </p:nvPr>
        </p:nvSpPr>
        <p:spPr/>
        <p:txBody>
          <a:bodyPr/>
          <a:lstStyle/>
          <a:p>
            <a:fld id="{A710FF66-0E20-A24B-A4FA-9B8E63EFA060}" type="slidenum">
              <a: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a:r>
              <a:rPr lang="en-US" sz="1200" kern="1200"/>
              <a:t>Anafor - Upprepning av ett första ord eller flera. </a:t>
            </a:r>
            <a:endParaRPr lang="en-US"/>
          </a:p>
          <a:p>
            <a:pPr fontAlgn="base"/>
            <a:r>
              <a:rPr lang="en-US" sz="1200" kern="1200"/>
              <a:t>Ex: ”I have a dream” Martin Luther Kings tal mot rassegregationen I USA. Varje ny mening i slutet av talet börjar med samma ord.  Stark suggestions potential.</a:t>
            </a:r>
            <a:br>
              <a:rPr lang="en-US" sz="1200" kern="1200"/>
            </a:br>
            <a:r>
              <a:rPr lang="en-US" sz="1200" kern="1200">
                <a:solidFill>
                  <a:schemeClr val="tx1"/>
                </a:solidFill>
                <a:latin typeface="+mn-lt"/>
                <a:ea typeface="+mn-ea"/>
                <a:cs typeface="+mn-cs"/>
              </a:rPr>
              <a:t>Vänsterpartiet anser, Vänsterpartiet vill, Vänsterpartiet kräver…</a:t>
            </a:r>
          </a:p>
          <a:p>
            <a:pPr fontAlgn="base"/>
            <a:r>
              <a:rPr lang="en-US" sz="1200" kern="1200"/>
              <a:t> </a:t>
            </a:r>
            <a:endParaRPr lang="en-US"/>
          </a:p>
          <a:p>
            <a:pPr lvl="0" fontAlgn="base"/>
            <a:r>
              <a:rPr lang="en-US" sz="1200" kern="1200"/>
              <a:t>Epifor – samma ord upprepas i slutet av meningen.</a:t>
            </a:r>
            <a:endParaRPr lang="en-US"/>
          </a:p>
          <a:p>
            <a:pPr fontAlgn="base"/>
            <a:r>
              <a:rPr lang="en-US" sz="1200" kern="1200"/>
              <a:t>Ex:”With this faith we will be able to work together, to pray together, to struggle together….” etc. (Martin Luther King)</a:t>
            </a:r>
          </a:p>
          <a:p>
            <a:pPr fontAlgn="base"/>
            <a:endParaRPr lang="en-US" sz="1200" kern="1200"/>
          </a:p>
          <a:p>
            <a:pPr lvl="0"/>
            <a:r>
              <a:rPr lang="en-US" sz="1200" kern="1200">
                <a:solidFill>
                  <a:schemeClr val="tx1"/>
                </a:solidFill>
                <a:latin typeface="+mn-lt"/>
                <a:ea typeface="+mn-ea"/>
                <a:cs typeface="+mn-cs"/>
              </a:rPr>
              <a:t>Allitteration – flera ord i ett yttrande börjar på samma bokstav.  </a:t>
            </a:r>
          </a:p>
          <a:p>
            <a:r>
              <a:rPr lang="en-US" sz="1200" kern="1200">
                <a:solidFill>
                  <a:schemeClr val="tx1"/>
                </a:solidFill>
                <a:latin typeface="+mn-lt"/>
                <a:ea typeface="+mn-ea"/>
                <a:cs typeface="+mn-cs"/>
              </a:rPr>
              <a:t>Ex: Fred, frihet och frigörelse </a:t>
            </a:r>
          </a:p>
          <a:p>
            <a:r>
              <a:rPr lang="en-US" sz="1200" kern="1200">
                <a:solidFill>
                  <a:schemeClr val="tx1"/>
                </a:solidFill>
                <a:latin typeface="+mn-lt"/>
                <a:ea typeface="+mn-ea"/>
                <a:cs typeface="+mn-cs"/>
              </a:rPr>
              <a:t>       Det personliga är politiskt!</a:t>
            </a:r>
          </a:p>
          <a:p>
            <a:r>
              <a:rPr lang="en-US" sz="1200" kern="1200">
                <a:solidFill>
                  <a:schemeClr val="tx1"/>
                </a:solidFill>
                <a:latin typeface="+mn-lt"/>
                <a:ea typeface="+mn-ea"/>
                <a:cs typeface="+mn-cs"/>
              </a:rPr>
              <a:t> </a:t>
            </a:r>
          </a:p>
          <a:p>
            <a:r>
              <a:rPr lang="en-US" sz="1200" kern="1200">
                <a:solidFill>
                  <a:schemeClr val="tx1"/>
                </a:solidFill>
                <a:latin typeface="+mn-lt"/>
                <a:ea typeface="+mn-ea"/>
                <a:cs typeface="+mn-cs"/>
              </a:rPr>
              <a:t>Allitterativ antites: Skydda eller skövla</a:t>
            </a:r>
          </a:p>
          <a:p>
            <a:pPr fontAlgn="base"/>
            <a:endParaRPr lang="en-US"/>
          </a:p>
          <a:p>
            <a:pPr lvl="0"/>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buSzPct val="125000"/>
              <a:buFont typeface="Arial" panose="020B0604020202020204" pitchFamily="34" charset="0"/>
              <a:buNone/>
              <a:defRPr/>
            </a:pPr>
            <a:r>
              <a:rPr lang="sv-SE" altLang="sv-SE" sz="120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Uppmaning: “Det är dags att stoppa vinsterna i välfärden”</a:t>
            </a:r>
          </a:p>
          <a:p>
            <a:pPr fontAlgn="base"/>
            <a:endParaRPr lang="en-US"/>
          </a:p>
          <a:p>
            <a:pPr lvl="0"/>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buSzPct val="125000"/>
              <a:buFont typeface="Arial" panose="020B0604020202020204" pitchFamily="34" charset="0"/>
              <a:buNone/>
              <a:defRPr/>
            </a:pPr>
            <a:r>
              <a:rPr lang="sv-SE" altLang="sv-SE" sz="120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Återkoppling: </a:t>
            </a:r>
            <a:r>
              <a:rPr lang="en-US" sz="1200" kern="1200"/>
              <a:t>Direkt eller överförd återkoppling till något som presenterats tidigt i talet. En tid förlöper och man ”glömmer” exemplet, tills det återkommer - som en återföring som kan förstärka budskapet, kanske introducera en slutsats eller sammanfattning. Mycket effektivt!</a:t>
            </a:r>
            <a:endParaRPr lang="sv-SE" altLang="sv-SE" sz="120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0"/>
          </p:nvPr>
        </p:nvSpPr>
        <p:spPr/>
        <p:txBody>
          <a:bodyPr/>
          <a:lstStyle/>
          <a:p>
            <a:fld id="{A710FF66-0E20-A24B-A4FA-9B8E63EFA060}" type="slidenum">
              <a: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sv-SE" sz="1200" b="1" kern="1200" dirty="0">
                <a:solidFill>
                  <a:schemeClr val="tx1"/>
                </a:solidFill>
                <a:effectLst/>
                <a:latin typeface="+mn-lt"/>
                <a:ea typeface="+mn-ea"/>
                <a:cs typeface="+mn-cs"/>
              </a:rPr>
              <a:t>Att ge konstruktiv feedback </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 ”Jag-perspektivet”: utgå alltid från ditt eget perspektiv. På så sätt riktar du fokus på dina intryck istället för att hamna i en feedback som bara handlar om att den andra ”borde göra si eller så”. Du kan exempelvis börja feedback med att säga ”Jag tycker att argumentet på slutet kom lite för sent” istället för att säga ”Du borde argumentera annorlunda. Flytt på argumenten.” Det är även bra att vara rätt specifikt i din feedback istället för att kritisera någonting mer generellt eller ospecifikt. </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 ”Feedbackbron”. Innan du ger din syn på mottagarens prestation börja med att ställa frågor kring mottagarens egna upplevelser av den egna prestationen. På så sätt flyttar du fokus från att du ska bedöma mottagaren till att ge plats för mottagarens egna reflektioner som kan sedan användas i din feedback. Fråga hur mottagaren har upplevt sitt tal eller liknande. Vilka delar kändes bra? Vilka tycker mottagaren skulle kunna förbättras och på vilket sätt? </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 ”Sandwich”. Börja din feedback med något positivt, följt av något som kan förbättras innan du avslutar med ytterligare en positiv aspekt. På så sätt läggs inte fokus på enbart det negativa och mottagaren får lättare att ta till sig feedback. Konstruktiv feedback handlar i slutändan om att både förstärka de positiva aspekterna och ge tips på hur en kan förbättra de delar som ännu kan utvecklas. </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 Viktigt i att ge konstruktiv feedback är att den ska enbart handla om det ni övar på, inte om personerna som är involverade. </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Exempel på bra konstruktiv feedback:</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”Jag tycker att det var väldigt bra när du la fokus på detta argument i början genom att hänvisa till det citatet du använde”</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”Jag tror att du skulle kunna flytta på argumenten för att få igenom ditt budskap ännu tydligare”</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”Jag tyckte att din användning av siffror som styrkte dina argument var väldigt välavvägd och viktig.”</a:t>
            </a: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3</a:t>
            </a:fld>
            <a:endParaRPr lang="en-US"/>
          </a:p>
        </p:txBody>
      </p:sp>
    </p:spTree>
    <p:extLst>
      <p:ext uri="{BB962C8B-B14F-4D97-AF65-F5344CB8AC3E}">
        <p14:creationId xmlns:p14="http://schemas.microsoft.com/office/powerpoint/2010/main" val="3350980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a:r>
              <a:rPr lang="en-US" sz="1200" kern="1200"/>
              <a:t>Över</a:t>
            </a:r>
            <a:r>
              <a:rPr lang="en-US" sz="1200" kern="1200" baseline="0"/>
              <a:t> och underdrifter:</a:t>
            </a:r>
            <a:endParaRPr lang="en-US" sz="1200" kern="1200"/>
          </a:p>
          <a:p>
            <a:pPr lvl="0" fontAlgn="base"/>
            <a:r>
              <a:rPr lang="en-US" sz="1200" kern="1200"/>
              <a:t>Som jag förklarat minst tusen gånger</a:t>
            </a:r>
            <a:endParaRPr lang="en-US"/>
          </a:p>
          <a:p>
            <a:pPr lvl="0" fontAlgn="base"/>
            <a:r>
              <a:rPr lang="en-US" sz="1200" kern="1200"/>
              <a:t>Jag har jag fått en liten släng av Ebola</a:t>
            </a:r>
            <a:endParaRPr lang="en-US"/>
          </a:p>
          <a:p>
            <a:pPr fontAlgn="base"/>
            <a:r>
              <a:rPr lang="en-US" sz="1200" kern="1200"/>
              <a:t> </a:t>
            </a:r>
            <a:endParaRPr lang="en-US"/>
          </a:p>
          <a:p>
            <a:pPr fontAlgn="base"/>
            <a:r>
              <a:rPr lang="en-US" sz="1200" kern="1200"/>
              <a:t>Ex: ”</a:t>
            </a:r>
            <a:r>
              <a:rPr lang="en-US" sz="1200"/>
              <a:t>Med tanke på hur kvinnoförtrycket ser ut i världen skulle vi kanske behöva förbereda oss på ett världskrig?!” (Gudrun Schyman, ”Talibantalet”, Vänsterpartiets kongress 2002) </a:t>
            </a:r>
            <a:endParaRPr lang="en-US"/>
          </a:p>
        </p:txBody>
      </p:sp>
      <p:sp>
        <p:nvSpPr>
          <p:cNvPr id="4" name="Slide Number Placeholder 3"/>
          <p:cNvSpPr>
            <a:spLocks noGrp="1"/>
          </p:cNvSpPr>
          <p:nvPr>
            <p:ph type="sldNum" sz="quarter" idx="10"/>
          </p:nvPr>
        </p:nvSpPr>
        <p:spPr/>
        <p:txBody>
          <a:bodyPr/>
          <a:lstStyle/>
          <a:p>
            <a:fld id="{A710FF66-0E20-A24B-A4FA-9B8E63EFA060}" type="slidenum">
              <a: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kern="1200">
                <a:solidFill>
                  <a:schemeClr val="tx1"/>
                </a:solidFill>
                <a:latin typeface="+mn-lt"/>
                <a:ea typeface="+mn-ea"/>
                <a:cs typeface="+mn-cs"/>
              </a:rPr>
              <a:t>Liknelser och metaforer:</a:t>
            </a:r>
            <a:endParaRPr lang="en-US" sz="1200" b="1" kern="1200">
              <a:solidFill>
                <a:schemeClr val="tx1"/>
              </a:solidFill>
              <a:latin typeface="+mn-lt"/>
              <a:ea typeface="+mn-ea"/>
              <a:cs typeface="+mn-cs"/>
            </a:endParaRPr>
          </a:p>
          <a:p>
            <a:pPr fontAlgn="base"/>
            <a:r>
              <a:rPr lang="en-US" sz="1200" kern="1200"/>
              <a:t>Ett ord får en annan betydelse än det har och blir till en bild i tanken. En liknelse. Politiska tal lånar ofta uttryck från sportens värld. Ex: Lars</a:t>
            </a:r>
            <a:r>
              <a:rPr lang="en-US" sz="1200" kern="1200" baseline="0"/>
              <a:t> Adaktusson</a:t>
            </a:r>
            <a:r>
              <a:rPr lang="en-US" sz="1200" kern="1200"/>
              <a:t> tog en time-out. Andra exempel på liknelser och metaforer är: De bygger fästning Europa, svårigheter ska inte vara individens ok att bära.</a:t>
            </a:r>
            <a:endParaRPr lang="en-US"/>
          </a:p>
        </p:txBody>
      </p:sp>
      <p:sp>
        <p:nvSpPr>
          <p:cNvPr id="4" name="Slide Number Placeholder 3"/>
          <p:cNvSpPr>
            <a:spLocks noGrp="1"/>
          </p:cNvSpPr>
          <p:nvPr>
            <p:ph type="sldNum" sz="quarter" idx="10"/>
          </p:nvPr>
        </p:nvSpPr>
        <p:spPr/>
        <p:txBody>
          <a:bodyPr/>
          <a:lstStyle/>
          <a:p>
            <a:fld id="{A710FF66-0E20-A24B-A4FA-9B8E63EFA060}" type="slidenum">
              <a: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kern="1200">
                <a:solidFill>
                  <a:schemeClr val="tx1"/>
                </a:solidFill>
                <a:latin typeface="+mn-lt"/>
                <a:ea typeface="+mn-ea"/>
                <a:cs typeface="+mn-cs"/>
              </a:rPr>
              <a:t>Retoriska frågor </a:t>
            </a:r>
            <a:endParaRPr lang="en-US" sz="1200" b="1" kern="1200">
              <a:solidFill>
                <a:schemeClr val="tx1"/>
              </a:solidFill>
              <a:latin typeface="+mn-lt"/>
              <a:ea typeface="+mn-ea"/>
              <a:cs typeface="+mn-cs"/>
            </a:endParaRPr>
          </a:p>
          <a:p>
            <a:pPr fontAlgn="base"/>
            <a:r>
              <a:rPr lang="en-US" sz="1200" kern="1200">
                <a:solidFill>
                  <a:schemeClr val="tx1"/>
                </a:solidFill>
                <a:latin typeface="+mn-lt"/>
                <a:ea typeface="+mn-ea"/>
                <a:cs typeface="+mn-cs"/>
              </a:rPr>
              <a:t>En </a:t>
            </a:r>
            <a:r>
              <a:rPr lang="en-US" sz="1200" b="0" kern="1200">
                <a:solidFill>
                  <a:schemeClr val="tx1"/>
                </a:solidFill>
                <a:latin typeface="+mn-lt"/>
                <a:ea typeface="+mn-ea"/>
                <a:cs typeface="+mn-cs"/>
              </a:rPr>
              <a:t>retorisk fråga</a:t>
            </a:r>
            <a:r>
              <a:rPr lang="en-US" sz="1200" b="1" kern="1200">
                <a:solidFill>
                  <a:schemeClr val="tx1"/>
                </a:solidFill>
                <a:latin typeface="+mn-lt"/>
                <a:ea typeface="+mn-ea"/>
                <a:cs typeface="+mn-cs"/>
              </a:rPr>
              <a:t> </a:t>
            </a:r>
            <a:r>
              <a:rPr lang="en-US" sz="1200" kern="1200">
                <a:solidFill>
                  <a:schemeClr val="tx1"/>
                </a:solidFill>
                <a:latin typeface="+mn-lt"/>
                <a:ea typeface="+mn-ea"/>
                <a:cs typeface="+mn-cs"/>
              </a:rPr>
              <a:t>är en fråga som inte är menad för ett svar, utom det svar som frågeställaren är ute efter eller själv ger. </a:t>
            </a:r>
            <a:r>
              <a:rPr lang="en-US" sz="1200"/>
              <a:t>Försök alltid göra en fråga till ett inlägg. Då går du från att vara defensiv till att vara offensiv.</a:t>
            </a:r>
            <a:r>
              <a:rPr lang="en-US" sz="1200" kern="1200"/>
              <a:t> </a:t>
            </a:r>
            <a:endParaRPr lang="en-US"/>
          </a:p>
          <a:p>
            <a:r>
              <a:rPr lang="en-US" sz="1200" kern="1200">
                <a:solidFill>
                  <a:schemeClr val="tx1"/>
                </a:solidFill>
                <a:latin typeface="+mn-lt"/>
                <a:ea typeface="+mn-ea"/>
                <a:cs typeface="+mn-cs"/>
              </a:rPr>
              <a:t>Ex: ”Vad är Sverigedemokraterna, är de högerextrema? Är de främlingsfientliga? Låt oss vara tydliga, de är rasister.”(Jonas Sjöstedt, avslutningstal Vänsterpartiets 40:e kongress)</a:t>
            </a:r>
            <a:r>
              <a:rPr lang="en-US"/>
              <a:t> </a:t>
            </a:r>
          </a:p>
        </p:txBody>
      </p:sp>
      <p:sp>
        <p:nvSpPr>
          <p:cNvPr id="4" name="Slide Number Placeholder 3"/>
          <p:cNvSpPr>
            <a:spLocks noGrp="1"/>
          </p:cNvSpPr>
          <p:nvPr>
            <p:ph type="sldNum" sz="quarter" idx="10"/>
          </p:nvPr>
        </p:nvSpPr>
        <p:spPr/>
        <p:txBody>
          <a:bodyPr/>
          <a:lstStyle/>
          <a:p>
            <a:fld id="{A710FF66-0E20-A24B-A4FA-9B8E63EFA060}" type="slidenum">
              <a: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a:solidFill>
                  <a:schemeClr val="tx1"/>
                </a:solidFill>
                <a:latin typeface="+mn-lt"/>
                <a:ea typeface="+mn-ea"/>
                <a:cs typeface="+mn-cs"/>
              </a:rPr>
              <a:t>Citat: </a:t>
            </a:r>
          </a:p>
          <a:p>
            <a:r>
              <a:rPr lang="en-US" sz="1200" kern="1200">
                <a:solidFill>
                  <a:schemeClr val="tx1"/>
                </a:solidFill>
                <a:latin typeface="+mn-lt"/>
                <a:ea typeface="+mn-ea"/>
                <a:cs typeface="+mn-cs"/>
              </a:rPr>
              <a:t>Ett sätt att förhöja ett tal eller ett anförande är att citera andra personer. T.ex. en favoritpoet eller en låt text. Man kan också citera någon motståndare som sagt någonting dumt. Ex: Fredrik Reinfeldts ”Svenskarna är mentalt handikappade” eller Anna Kinberg Batras ”Stockholmare är smartare än lantisar”.</a:t>
            </a:r>
            <a:r>
              <a:rPr lang="en-US"/>
              <a:t> </a:t>
            </a:r>
          </a:p>
        </p:txBody>
      </p:sp>
      <p:sp>
        <p:nvSpPr>
          <p:cNvPr id="4" name="Slide Number Placeholder 3"/>
          <p:cNvSpPr>
            <a:spLocks noGrp="1"/>
          </p:cNvSpPr>
          <p:nvPr>
            <p:ph type="sldNum" sz="quarter" idx="10"/>
          </p:nvPr>
        </p:nvSpPr>
        <p:spPr/>
        <p:txBody>
          <a:bodyPr/>
          <a:lstStyle/>
          <a:p>
            <a:fld id="{A710FF66-0E20-A24B-A4FA-9B8E63EFA060}" type="slidenum">
              <a: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kern="1200">
                <a:solidFill>
                  <a:schemeClr val="tx1"/>
                </a:solidFill>
                <a:latin typeface="+mn-lt"/>
                <a:ea typeface="+mn-ea"/>
                <a:cs typeface="+mn-cs"/>
              </a:rPr>
              <a:t>Anekdoter</a:t>
            </a:r>
            <a:br>
              <a:rPr lang="en-US" sz="1200" b="1" kern="1200">
                <a:solidFill>
                  <a:schemeClr val="tx1"/>
                </a:solidFill>
                <a:latin typeface="+mn-lt"/>
                <a:ea typeface="+mn-ea"/>
                <a:cs typeface="+mn-cs"/>
              </a:rPr>
            </a:br>
            <a:r>
              <a:rPr lang="en-US" sz="1200" kern="1200">
                <a:solidFill>
                  <a:schemeClr val="tx1"/>
                </a:solidFill>
                <a:latin typeface="+mn-lt"/>
                <a:ea typeface="+mn-ea"/>
                <a:cs typeface="+mn-cs"/>
              </a:rPr>
              <a:t>Anekdoter och berättelser är bra för att skapa både förtroende och stämning när man talar. Berätta något som du eller någon annan har upplevt för att illustrera poängen i ditt tal. T.ex. ”vi som jobbar som sjuksköterskor vet hur det känns”.</a:t>
            </a:r>
            <a:r>
              <a:rPr lang="en-US"/>
              <a:t> </a:t>
            </a:r>
          </a:p>
        </p:txBody>
      </p:sp>
      <p:sp>
        <p:nvSpPr>
          <p:cNvPr id="4" name="Slide Number Placeholder 3"/>
          <p:cNvSpPr>
            <a:spLocks noGrp="1"/>
          </p:cNvSpPr>
          <p:nvPr>
            <p:ph type="sldNum" sz="quarter" idx="10"/>
          </p:nvPr>
        </p:nvSpPr>
        <p:spPr/>
        <p:txBody>
          <a:bodyPr/>
          <a:lstStyle/>
          <a:p>
            <a:fld id="{A710FF66-0E20-A24B-A4FA-9B8E63EFA060}" type="slidenum">
              <a: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1" kern="1200" dirty="0">
                <a:solidFill>
                  <a:schemeClr val="tx1"/>
                </a:solidFill>
                <a:effectLst/>
                <a:latin typeface="+mn-lt"/>
                <a:ea typeface="+mn-ea"/>
                <a:cs typeface="+mn-cs"/>
                <a:sym typeface="Wingdings" panose="05000000000000000000" pitchFamily="2" charset="2"/>
              </a:rPr>
              <a:t></a:t>
            </a:r>
            <a:r>
              <a:rPr lang="sv-SE" sz="1200" b="1" kern="1200" dirty="0">
                <a:solidFill>
                  <a:schemeClr val="tx1"/>
                </a:solidFill>
                <a:effectLst/>
                <a:latin typeface="+mn-lt"/>
                <a:ea typeface="+mn-ea"/>
                <a:cs typeface="+mn-cs"/>
              </a:rPr>
              <a:t> Övning: Associationer (15 – 20 minuter):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Ställ er i ring och låt en person börja med att säga ett ord. Nästa person ska snabbt kunna associera genom att kunna säga ett annat ord som dyker upp i huvudet. T.ex. om person ett säger ”sol”, säger person två ”strand” och person tre säger då ”blek”. Detta är en övning i att kunna improvisera. </a:t>
            </a: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35</a:t>
            </a:fld>
            <a:endParaRPr lang="en-US"/>
          </a:p>
        </p:txBody>
      </p:sp>
    </p:spTree>
    <p:extLst>
      <p:ext uri="{BB962C8B-B14F-4D97-AF65-F5344CB8AC3E}">
        <p14:creationId xmlns:p14="http://schemas.microsoft.com/office/powerpoint/2010/main" val="3729315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Även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talarsituation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riskerar</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kvinnor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högre</a:t>
            </a:r>
            <a:r>
              <a:rPr lang="en-US" sz="1200" kern="1200" dirty="0">
                <a:solidFill>
                  <a:schemeClr val="tx1"/>
                </a:solidFill>
                <a:latin typeface="+mn-lt"/>
                <a:ea typeface="+mn-ea"/>
                <a:cs typeface="+mn-cs"/>
              </a:rPr>
              <a:t> grad </a:t>
            </a:r>
            <a:r>
              <a:rPr lang="en-US" sz="1200" kern="1200" dirty="0" err="1">
                <a:solidFill>
                  <a:schemeClr val="tx1"/>
                </a:solidFill>
                <a:latin typeface="+mn-lt"/>
                <a:ea typeface="+mn-ea"/>
                <a:cs typeface="+mn-cs"/>
              </a:rPr>
              <a:t>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utsatta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härskartekniker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t.ex</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förlöjligande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objektifiering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kvinnor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blir</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oftare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avbrutna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tagna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allvar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jämfört</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män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När</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bestämda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driver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tydlig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linje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blir</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ansedda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hårda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När</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tar </a:t>
            </a:r>
            <a:r>
              <a:rPr lang="en-US" sz="1200" kern="1200" dirty="0" err="1">
                <a:solidFill>
                  <a:schemeClr val="tx1"/>
                </a:solidFill>
                <a:latin typeface="+mn-lt"/>
                <a:ea typeface="+mn-ea"/>
                <a:cs typeface="+mn-cs"/>
              </a:rPr>
              <a:t>tydlig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ställning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anses</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stället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mesiga</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får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oftare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kommentarer</a:t>
            </a:r>
            <a:r>
              <a:rPr lang="en-US" sz="1200" kern="1200" dirty="0">
                <a:solidFill>
                  <a:schemeClr val="tx1"/>
                </a:solidFill>
                <a:latin typeface="+mn-lt"/>
                <a:ea typeface="+mn-ea"/>
                <a:cs typeface="+mn-cs"/>
              </a:rPr>
              <a:t> om </a:t>
            </a:r>
            <a:r>
              <a:rPr lang="en-US" sz="1200" kern="1200" dirty="0" err="1">
                <a:solidFill>
                  <a:schemeClr val="tx1"/>
                </a:solidFill>
                <a:latin typeface="+mn-lt"/>
                <a:ea typeface="+mn-ea"/>
                <a:cs typeface="+mn-cs"/>
              </a:rPr>
              <a:t>vårt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utseende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vår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klädsel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vår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ålder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Även</a:t>
            </a:r>
            <a:r>
              <a:rPr lang="en-US" sz="1200" kern="1200" dirty="0">
                <a:solidFill>
                  <a:schemeClr val="tx1"/>
                </a:solidFill>
                <a:latin typeface="+mn-lt"/>
                <a:ea typeface="+mn-ea"/>
                <a:cs typeface="+mn-cs"/>
              </a:rPr>
              <a:t> om den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ger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positiv</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kommenterar</a:t>
            </a:r>
            <a:r>
              <a:rPr lang="en-US" sz="1200" kern="1200" dirty="0">
                <a:solidFill>
                  <a:schemeClr val="tx1"/>
                </a:solidFill>
                <a:latin typeface="+mn-lt"/>
                <a:ea typeface="+mn-ea"/>
                <a:cs typeface="+mn-cs"/>
              </a:rPr>
              <a:t> om </a:t>
            </a:r>
            <a:r>
              <a:rPr lang="en-US" sz="1200" kern="1200" dirty="0" err="1">
                <a:solidFill>
                  <a:schemeClr val="tx1"/>
                </a:solidFill>
                <a:latin typeface="+mn-lt"/>
                <a:ea typeface="+mn-ea"/>
                <a:cs typeface="+mn-cs"/>
              </a:rPr>
              <a:t>vår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klädsel</a:t>
            </a:r>
            <a:r>
              <a:rPr lang="en-US" sz="1200" kern="1200" dirty="0">
                <a:solidFill>
                  <a:schemeClr val="tx1"/>
                </a:solidFill>
                <a:latin typeface="+mn-lt"/>
                <a:ea typeface="+mn-ea"/>
                <a:cs typeface="+mn-cs"/>
              </a:rPr>
              <a:t> bara </a:t>
            </a:r>
            <a:r>
              <a:rPr lang="en-US" sz="1200" kern="1200" dirty="0" err="1">
                <a:solidFill>
                  <a:schemeClr val="tx1"/>
                </a:solidFill>
                <a:latin typeface="+mn-lt"/>
                <a:ea typeface="+mn-ea"/>
                <a:cs typeface="+mn-cs"/>
              </a:rPr>
              <a:t>vill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snäll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menar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något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illa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flyttas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fokus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från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vårt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budskap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Konsekvensen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det vi </a:t>
            </a:r>
            <a:r>
              <a:rPr lang="en-US" sz="1200" kern="1200" dirty="0" err="1">
                <a:solidFill>
                  <a:schemeClr val="tx1"/>
                </a:solidFill>
                <a:latin typeface="+mn-lt"/>
                <a:ea typeface="+mn-ea"/>
                <a:cs typeface="+mn-cs"/>
              </a:rPr>
              <a:t>säger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förminskas</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i="1" kern="1200" dirty="0">
                <a:solidFill>
                  <a:schemeClr val="tx1"/>
                </a:solidFill>
                <a:latin typeface="+mn-lt"/>
                <a:ea typeface="+mn-ea"/>
                <a:cs typeface="+mn-cs"/>
              </a:rPr>
              <a:t>”Under </a:t>
            </a:r>
            <a:r>
              <a:rPr lang="en-US" sz="1200" i="1" kern="1200" dirty="0" err="1">
                <a:solidFill>
                  <a:schemeClr val="tx1"/>
                </a:solidFill>
                <a:latin typeface="+mn-lt"/>
                <a:ea typeface="+mn-ea"/>
                <a:cs typeface="+mn-cs"/>
              </a:rPr>
              <a:t>en</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kongress</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kommenterade</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väldigt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många</a:t>
            </a:r>
            <a:r>
              <a:rPr lang="en-US" sz="1200" i="1" kern="1200" dirty="0">
                <a:solidFill>
                  <a:schemeClr val="tx1"/>
                </a:solidFill>
                <a:latin typeface="+mn-lt"/>
                <a:ea typeface="+mn-ea"/>
                <a:cs typeface="+mn-cs"/>
              </a:rPr>
              <a:t> mitt </a:t>
            </a:r>
            <a:r>
              <a:rPr lang="en-US" sz="1200" i="1" kern="1200" dirty="0" err="1">
                <a:solidFill>
                  <a:schemeClr val="tx1"/>
                </a:solidFill>
                <a:latin typeface="+mn-lt"/>
                <a:ea typeface="+mn-ea"/>
                <a:cs typeface="+mn-cs"/>
              </a:rPr>
              <a:t>utseende</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istället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för</a:t>
            </a:r>
            <a:r>
              <a:rPr lang="en-US" sz="1200" i="1" kern="1200" dirty="0">
                <a:solidFill>
                  <a:schemeClr val="tx1"/>
                </a:solidFill>
                <a:latin typeface="+mn-lt"/>
                <a:ea typeface="+mn-ea"/>
                <a:cs typeface="+mn-cs"/>
              </a:rPr>
              <a:t> den </a:t>
            </a:r>
            <a:r>
              <a:rPr lang="en-US" sz="1200" i="1" kern="1200" dirty="0" err="1">
                <a:solidFill>
                  <a:schemeClr val="tx1"/>
                </a:solidFill>
                <a:latin typeface="+mn-lt"/>
                <a:ea typeface="+mn-ea"/>
                <a:cs typeface="+mn-cs"/>
              </a:rPr>
              <a:t>inledning</a:t>
            </a:r>
            <a:r>
              <a:rPr lang="en-US" sz="1200" i="1" kern="1200" dirty="0">
                <a:solidFill>
                  <a:schemeClr val="tx1"/>
                </a:solidFill>
                <a:latin typeface="+mn-lt"/>
                <a:ea typeface="+mn-ea"/>
                <a:cs typeface="+mn-cs"/>
              </a:rPr>
              <a:t> jag </a:t>
            </a:r>
            <a:r>
              <a:rPr lang="en-US" sz="1200" i="1" kern="1200" dirty="0" err="1">
                <a:solidFill>
                  <a:schemeClr val="tx1"/>
                </a:solidFill>
                <a:latin typeface="+mn-lt"/>
                <a:ea typeface="+mn-ea"/>
                <a:cs typeface="+mn-cs"/>
              </a:rPr>
              <a:t>höll</a:t>
            </a:r>
            <a:r>
              <a:rPr lang="en-US" sz="1200" i="1" kern="1200" dirty="0">
                <a:solidFill>
                  <a:schemeClr val="tx1"/>
                </a:solidFill>
                <a:latin typeface="+mn-lt"/>
                <a:ea typeface="+mn-ea"/>
                <a:cs typeface="+mn-cs"/>
              </a:rPr>
              <a:t>, det </a:t>
            </a:r>
            <a:r>
              <a:rPr lang="en-US" sz="1200" i="1" kern="1200" dirty="0" err="1">
                <a:solidFill>
                  <a:schemeClr val="tx1"/>
                </a:solidFill>
                <a:latin typeface="+mn-lt"/>
                <a:ea typeface="+mn-ea"/>
                <a:cs typeface="+mn-cs"/>
              </a:rPr>
              <a:t>kändes</a:t>
            </a:r>
            <a:r>
              <a:rPr lang="en-US" sz="1200" i="1" kern="1200" dirty="0">
                <a:solidFill>
                  <a:schemeClr val="tx1"/>
                </a:solidFill>
                <a:latin typeface="+mn-lt"/>
                <a:ea typeface="+mn-ea"/>
                <a:cs typeface="+mn-cs"/>
              </a:rPr>
              <a:t> lite </a:t>
            </a:r>
            <a:r>
              <a:rPr lang="en-US" sz="1200" i="1" kern="1200" dirty="0" err="1">
                <a:solidFill>
                  <a:schemeClr val="tx1"/>
                </a:solidFill>
                <a:latin typeface="+mn-lt"/>
                <a:ea typeface="+mn-ea"/>
                <a:cs typeface="+mn-cs"/>
              </a:rPr>
              <a:t>både</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och</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visst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kan</a:t>
            </a:r>
            <a:r>
              <a:rPr lang="en-US" sz="1200" i="1" kern="1200" dirty="0">
                <a:solidFill>
                  <a:schemeClr val="tx1"/>
                </a:solidFill>
                <a:latin typeface="+mn-lt"/>
                <a:ea typeface="+mn-ea"/>
                <a:cs typeface="+mn-cs"/>
              </a:rPr>
              <a:t> det </a:t>
            </a:r>
            <a:r>
              <a:rPr lang="en-US" sz="1200" i="1" kern="1200" dirty="0" err="1">
                <a:solidFill>
                  <a:schemeClr val="tx1"/>
                </a:solidFill>
                <a:latin typeface="+mn-lt"/>
                <a:ea typeface="+mn-ea"/>
                <a:cs typeface="+mn-cs"/>
              </a:rPr>
              <a:t>vara</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kul</a:t>
            </a:r>
            <a:r>
              <a:rPr lang="en-US" sz="1200" i="1" kern="1200" dirty="0">
                <a:solidFill>
                  <a:schemeClr val="tx1"/>
                </a:solidFill>
                <a:latin typeface="+mn-lt"/>
                <a:ea typeface="+mn-ea"/>
                <a:cs typeface="+mn-cs"/>
              </a:rPr>
              <a:t> om </a:t>
            </a:r>
            <a:r>
              <a:rPr lang="en-US" sz="1200" i="1" kern="1200" dirty="0" err="1">
                <a:solidFill>
                  <a:schemeClr val="tx1"/>
                </a:solidFill>
                <a:latin typeface="+mn-lt"/>
                <a:ea typeface="+mn-ea"/>
                <a:cs typeface="+mn-cs"/>
              </a:rPr>
              <a:t>vissa</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tyckte</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att</a:t>
            </a:r>
            <a:r>
              <a:rPr lang="en-US" sz="1200" i="1" kern="1200" dirty="0">
                <a:solidFill>
                  <a:schemeClr val="tx1"/>
                </a:solidFill>
                <a:latin typeface="+mn-lt"/>
                <a:ea typeface="+mn-ea"/>
                <a:cs typeface="+mn-cs"/>
              </a:rPr>
              <a:t> man var fin, man jag hade </a:t>
            </a:r>
            <a:r>
              <a:rPr lang="en-US" sz="1200" i="1" kern="1200" dirty="0" err="1">
                <a:solidFill>
                  <a:schemeClr val="tx1"/>
                </a:solidFill>
                <a:latin typeface="+mn-lt"/>
                <a:ea typeface="+mn-ea"/>
                <a:cs typeface="+mn-cs"/>
              </a:rPr>
              <a:t>lagt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ner</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betydligt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mycket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mer</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tid</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på</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talet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än</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klädvalet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så</a:t>
            </a:r>
            <a:r>
              <a:rPr lang="en-US" sz="1200" i="1" kern="1200" dirty="0">
                <a:solidFill>
                  <a:schemeClr val="tx1"/>
                </a:solidFill>
                <a:latin typeface="+mn-lt"/>
                <a:ea typeface="+mn-ea"/>
                <a:cs typeface="+mn-cs"/>
              </a:rPr>
              <a:t> det var </a:t>
            </a:r>
            <a:r>
              <a:rPr lang="en-US" sz="1200" i="1" kern="1200" dirty="0" err="1">
                <a:solidFill>
                  <a:schemeClr val="tx1"/>
                </a:solidFill>
                <a:latin typeface="+mn-lt"/>
                <a:ea typeface="+mn-ea"/>
                <a:cs typeface="+mn-cs"/>
              </a:rPr>
              <a:t>ju</a:t>
            </a:r>
            <a:r>
              <a:rPr lang="en-US" sz="1200" i="1" kern="1200" dirty="0">
                <a:solidFill>
                  <a:schemeClr val="tx1"/>
                </a:solidFill>
                <a:latin typeface="+mn-lt"/>
                <a:ea typeface="+mn-ea"/>
                <a:cs typeface="+mn-cs"/>
              </a:rPr>
              <a:t> lite </a:t>
            </a:r>
            <a:r>
              <a:rPr lang="en-US" sz="1200" i="1" kern="1200" dirty="0" err="1">
                <a:solidFill>
                  <a:schemeClr val="tx1"/>
                </a:solidFill>
                <a:latin typeface="+mn-lt"/>
                <a:ea typeface="+mn-ea"/>
                <a:cs typeface="+mn-cs"/>
              </a:rPr>
              <a:t>tråkigt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att</a:t>
            </a:r>
            <a:r>
              <a:rPr lang="en-US" sz="1200" i="1" kern="1200" dirty="0">
                <a:solidFill>
                  <a:schemeClr val="tx1"/>
                </a:solidFill>
                <a:latin typeface="+mn-lt"/>
                <a:ea typeface="+mn-ea"/>
                <a:cs typeface="+mn-cs"/>
              </a:rPr>
              <a:t> det </a:t>
            </a:r>
            <a:r>
              <a:rPr lang="en-US" sz="1200" i="1" kern="1200" dirty="0" err="1">
                <a:solidFill>
                  <a:schemeClr val="tx1"/>
                </a:solidFill>
                <a:latin typeface="+mn-lt"/>
                <a:ea typeface="+mn-ea"/>
                <a:cs typeface="+mn-cs"/>
              </a:rPr>
              <a:t>blev</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ett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annat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fokus</a:t>
            </a:r>
            <a:r>
              <a:rPr lang="en-US" sz="1200" i="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r>
              <a:rPr lang="en-US" sz="1200"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Vi </a:t>
            </a:r>
            <a:r>
              <a:rPr lang="en-US" sz="1200" kern="1200" dirty="0" err="1">
                <a:solidFill>
                  <a:schemeClr val="tx1"/>
                </a:solidFill>
                <a:latin typeface="+mn-lt"/>
                <a:ea typeface="+mn-ea"/>
                <a:cs typeface="+mn-cs"/>
              </a:rPr>
              <a:t>riskerar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oftare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kallade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extremfeminister</a:t>
            </a:r>
            <a:r>
              <a:rPr lang="en-US" sz="1200" kern="1200" dirty="0">
                <a:solidFill>
                  <a:schemeClr val="tx1"/>
                </a:solidFill>
                <a:latin typeface="+mn-lt"/>
                <a:ea typeface="+mn-ea"/>
                <a:cs typeface="+mn-cs"/>
              </a:rPr>
              <a:t>” etc. </a:t>
            </a:r>
            <a:r>
              <a:rPr lang="en-US" sz="1200" kern="1200" dirty="0" err="1">
                <a:solidFill>
                  <a:schemeClr val="tx1"/>
                </a:solidFill>
                <a:latin typeface="+mn-lt"/>
                <a:ea typeface="+mn-ea"/>
                <a:cs typeface="+mn-cs"/>
              </a:rPr>
              <a:t>även</a:t>
            </a:r>
            <a:r>
              <a:rPr lang="en-US" sz="1200" kern="1200" dirty="0">
                <a:solidFill>
                  <a:schemeClr val="tx1"/>
                </a:solidFill>
                <a:latin typeface="+mn-lt"/>
                <a:ea typeface="+mn-ea"/>
                <a:cs typeface="+mn-cs"/>
              </a:rPr>
              <a:t> av </a:t>
            </a:r>
            <a:r>
              <a:rPr lang="en-US" sz="1200" kern="1200" dirty="0" err="1">
                <a:solidFill>
                  <a:schemeClr val="tx1"/>
                </a:solidFill>
                <a:latin typeface="+mn-lt"/>
                <a:ea typeface="+mn-ea"/>
                <a:cs typeface="+mn-cs"/>
              </a:rPr>
              <a:t>andra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vänsterpartister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när</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talar</a:t>
            </a:r>
            <a:r>
              <a:rPr lang="en-US" sz="1200" kern="1200" dirty="0">
                <a:solidFill>
                  <a:schemeClr val="tx1"/>
                </a:solidFill>
                <a:latin typeface="+mn-lt"/>
                <a:ea typeface="+mn-ea"/>
                <a:cs typeface="+mn-cs"/>
              </a:rPr>
              <a:t> om </a:t>
            </a:r>
            <a:r>
              <a:rPr lang="en-US" sz="1200" kern="1200" dirty="0" err="1">
                <a:solidFill>
                  <a:schemeClr val="tx1"/>
                </a:solidFill>
                <a:latin typeface="+mn-lt"/>
                <a:ea typeface="+mn-ea"/>
                <a:cs typeface="+mn-cs"/>
              </a:rPr>
              <a:t>feministiska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frågor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Män</a:t>
            </a:r>
            <a:r>
              <a:rPr lang="en-US" sz="1200" kern="1200" dirty="0">
                <a:solidFill>
                  <a:schemeClr val="tx1"/>
                </a:solidFill>
                <a:latin typeface="+mn-lt"/>
                <a:ea typeface="+mn-ea"/>
                <a:cs typeface="+mn-cs"/>
              </a:rPr>
              <a:t> bland </a:t>
            </a:r>
            <a:r>
              <a:rPr lang="en-US" sz="1200" kern="1200" dirty="0" err="1">
                <a:solidFill>
                  <a:schemeClr val="tx1"/>
                </a:solidFill>
                <a:latin typeface="+mn-lt"/>
                <a:ea typeface="+mn-ea"/>
                <a:cs typeface="+mn-cs"/>
              </a:rPr>
              <a:t>åhörarna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även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vänsterpartister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t.ex</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demonstrativt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gäspa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vända</a:t>
            </a:r>
            <a:r>
              <a:rPr lang="en-US" sz="1200" kern="1200" dirty="0">
                <a:solidFill>
                  <a:schemeClr val="tx1"/>
                </a:solidFill>
                <a:latin typeface="+mn-lt"/>
                <a:ea typeface="+mn-ea"/>
                <a:cs typeface="+mn-cs"/>
              </a:rPr>
              <a:t> sig </a:t>
            </a:r>
            <a:r>
              <a:rPr lang="en-US" sz="1200" kern="1200" dirty="0" err="1">
                <a:solidFill>
                  <a:schemeClr val="tx1"/>
                </a:solidFill>
                <a:latin typeface="+mn-lt"/>
                <a:ea typeface="+mn-ea"/>
                <a:cs typeface="+mn-cs"/>
              </a:rPr>
              <a:t>bort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titta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mobilen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börja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prata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halvhögt</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personen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bredvid</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roligt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utsatt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dylika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beteenden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leda</a:t>
            </a:r>
            <a:r>
              <a:rPr lang="en-US" sz="1200" kern="1200" dirty="0">
                <a:solidFill>
                  <a:schemeClr val="tx1"/>
                </a:solidFill>
                <a:latin typeface="+mn-lt"/>
                <a:ea typeface="+mn-ea"/>
                <a:cs typeface="+mn-cs"/>
              </a:rPr>
              <a:t> till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blir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osäker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förlorar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fokus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det du ska </a:t>
            </a:r>
            <a:r>
              <a:rPr lang="en-US" sz="1200" kern="1200" dirty="0" err="1">
                <a:solidFill>
                  <a:schemeClr val="tx1"/>
                </a:solidFill>
                <a:latin typeface="+mn-lt"/>
                <a:ea typeface="+mn-ea"/>
                <a:cs typeface="+mn-cs"/>
              </a:rPr>
              <a:t>säga</a:t>
            </a:r>
            <a:r>
              <a:rPr lang="en-US" sz="1200" kern="1200" dirty="0">
                <a:solidFill>
                  <a:schemeClr val="tx1"/>
                </a:solidFill>
                <a:latin typeface="+mn-lt"/>
                <a:ea typeface="+mn-ea"/>
                <a:cs typeface="+mn-cs"/>
              </a:rPr>
              <a:t>. Under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pågående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talarsituation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dessutom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svårt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ifrågasätta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synliggöra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åhörare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utövar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härskartekniker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Därför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det bra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medveten</a:t>
            </a:r>
            <a:r>
              <a:rPr lang="en-US" sz="1200" kern="1200" dirty="0">
                <a:solidFill>
                  <a:schemeClr val="tx1"/>
                </a:solidFill>
                <a:latin typeface="+mn-lt"/>
                <a:ea typeface="+mn-ea"/>
                <a:cs typeface="+mn-cs"/>
              </a:rPr>
              <a:t> om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utsatt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ha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strategi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hur</a:t>
            </a:r>
            <a:r>
              <a:rPr lang="en-US" sz="1200" kern="1200" dirty="0">
                <a:solidFill>
                  <a:schemeClr val="tx1"/>
                </a:solidFill>
                <a:latin typeface="+mn-lt"/>
                <a:ea typeface="+mn-ea"/>
                <a:cs typeface="+mn-cs"/>
              </a:rPr>
              <a:t> du ska </a:t>
            </a:r>
            <a:r>
              <a:rPr lang="en-US" sz="1200" kern="1200" dirty="0" err="1">
                <a:solidFill>
                  <a:schemeClr val="tx1"/>
                </a:solidFill>
                <a:latin typeface="+mn-lt"/>
                <a:ea typeface="+mn-ea"/>
                <a:cs typeface="+mn-cs"/>
              </a:rPr>
              <a:t>hantera</a:t>
            </a:r>
            <a:r>
              <a:rPr lang="en-US" sz="1200" kern="1200" dirty="0">
                <a:solidFill>
                  <a:schemeClr val="tx1"/>
                </a:solidFill>
                <a:latin typeface="+mn-lt"/>
                <a:ea typeface="+mn-ea"/>
                <a:cs typeface="+mn-cs"/>
              </a:rPr>
              <a:t> det.</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710FF66-0E20-A24B-A4FA-9B8E63EFA060}" type="slidenum">
              <a: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a:solidFill>
                  <a:schemeClr val="tx1"/>
                </a:solidFill>
                <a:latin typeface="+mn-lt"/>
                <a:ea typeface="+mn-ea"/>
                <a:cs typeface="+mn-cs"/>
              </a:rPr>
              <a:t>Ignorera. Fokusera på någon eller några i publiken som ser intresserade ut och verkar sympatiskt inställda. Rikta dig till dem när du talar och bortse från den som demonstrativt visar sitt ointresse för det du har att säga. </a:t>
            </a:r>
          </a:p>
        </p:txBody>
      </p:sp>
      <p:sp>
        <p:nvSpPr>
          <p:cNvPr id="4" name="Slide Number Placeholder 3"/>
          <p:cNvSpPr>
            <a:spLocks noGrp="1"/>
          </p:cNvSpPr>
          <p:nvPr>
            <p:ph type="sldNum" sz="quarter" idx="10"/>
          </p:nvPr>
        </p:nvSpPr>
        <p:spPr/>
        <p:txBody>
          <a:bodyPr/>
          <a:lstStyle/>
          <a:p>
            <a:fld id="{A710FF66-0E20-A24B-A4FA-9B8E63EFA060}" type="slidenum">
              <a: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a:solidFill>
                  <a:schemeClr val="tx1"/>
                </a:solidFill>
                <a:latin typeface="+mn-lt"/>
                <a:ea typeface="+mn-ea"/>
                <a:cs typeface="+mn-cs"/>
              </a:rPr>
              <a:t>Använd din humor. Humor är ett underskattat verktyg för att på ett befriande sätt få den person som utövar härskartekniker att inte vinna något på det. Ex: ”Jag hör att Bertil och Sune/herrarna på rad tre instämmer i det jag säger”</a:t>
            </a: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a:solidFill>
                  <a:schemeClr val="tx1"/>
                </a:solidFill>
                <a:latin typeface="+mn-lt"/>
                <a:ea typeface="+mn-ea"/>
                <a:cs typeface="+mn-cs"/>
              </a:rPr>
              <a:t>Markera. Visa på ett tydligt sätt att det inte är okej att störa. Ex: ”Har Bertil och Sune/herrarna på rad tre några frågor så kan ni ställa dem i pausen”</a:t>
            </a:r>
            <a:br>
              <a:rPr lang="en-US" sz="1200" kern="1200">
                <a:solidFill>
                  <a:schemeClr val="tx1"/>
                </a:solidFill>
                <a:latin typeface="+mn-lt"/>
                <a:ea typeface="+mn-ea"/>
                <a:cs typeface="+mn-cs"/>
              </a:rPr>
            </a:b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1" kern="1200" dirty="0">
                <a:solidFill>
                  <a:schemeClr val="tx1"/>
                </a:solidFill>
                <a:effectLst/>
                <a:latin typeface="+mn-lt"/>
                <a:ea typeface="+mn-ea"/>
                <a:cs typeface="+mn-cs"/>
              </a:rPr>
              <a:t>Att ta emot konstruktiv feedback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ingen i kursen vill kritisera dig personligen för kritikens skull. Retorik kräver övning och ett utbyte av erfarenheter och tips. Har ni kommit överens om de ovan nämnda grundreglerna för bra konstruktiv feedback kan du som mottagare var trygg i att den som ger feedback vill dig väl.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ni hjälper varandra att bli bättre talare genom att ge feedback till varandra. Försök att utgå från hur du vill att andra tar emot din feedback när det är din tur att ta emot feedback. Var öppen för förslag på förbättringar eller ändringar även om du såklart inte behöver använda dem fullt ut i ditt tal eller liknande. </a:t>
            </a:r>
          </a:p>
          <a:p>
            <a:pPr marL="0" indent="0" eaLnBrk="1" hangingPunct="1">
              <a:lnSpc>
                <a:spcPct val="90000"/>
              </a:lnSpc>
              <a:buSzPct val="125000"/>
              <a:buFont typeface="Arial Bold" charset="0"/>
              <a:buNone/>
            </a:pPr>
            <a:endParaRPr lang="sv-SE" sz="1200" dirty="0">
              <a:solidFill>
                <a:schemeClr val="tx1"/>
              </a:solidFill>
              <a:latin typeface="Arial" charset="0"/>
              <a:ea typeface="Arial" charset="0"/>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4</a:t>
            </a:fld>
            <a:endParaRPr lang="en-US"/>
          </a:p>
        </p:txBody>
      </p:sp>
    </p:spTree>
    <p:extLst>
      <p:ext uri="{BB962C8B-B14F-4D97-AF65-F5344CB8AC3E}">
        <p14:creationId xmlns:p14="http://schemas.microsoft.com/office/powerpoint/2010/main" val="217789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a:solidFill>
                  <a:schemeClr val="tx1"/>
                </a:solidFill>
                <a:latin typeface="+mn-lt"/>
                <a:ea typeface="+mn-ea"/>
                <a:cs typeface="+mn-cs"/>
              </a:rPr>
              <a:t>Prata ihop er. Om du känner någon i publiken kan du prata med hen innan och be om stöd för det fall du skulle bli utsatt för härskartekniker av någon åhörare.</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Om du sitter i publiken och märker att kvinnan som talar blir utsatt för härskartekniker kan du markera genom att säga till de som stör. Antingen direkt genom att hyscha dem eller t.ex. vid en frågestund eller i en paus. </a:t>
            </a: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livslång</a:t>
            </a:r>
            <a:r>
              <a:rPr lang="en-US" sz="1200" kern="1200" dirty="0">
                <a:solidFill>
                  <a:schemeClr val="tx1"/>
                </a:solidFill>
                <a:latin typeface="+mn-lt"/>
                <a:ea typeface="+mn-ea"/>
                <a:cs typeface="+mn-cs"/>
              </a:rPr>
              <a:t>) process </a:t>
            </a:r>
          </a:p>
          <a:p>
            <a:pPr lvl="0" fontAlgn="base"/>
            <a:r>
              <a:rPr lang="en-US" sz="1200" kern="1200" dirty="0">
                <a:solidFill>
                  <a:schemeClr val="tx1"/>
                </a:solidFill>
                <a:latin typeface="+mn-lt"/>
                <a:ea typeface="+mn-ea"/>
                <a:cs typeface="+mn-cs"/>
              </a:rPr>
              <a:t>Det </a:t>
            </a:r>
            <a:r>
              <a:rPr lang="en-US" sz="1200" kern="1200" dirty="0" err="1">
                <a:solidFill>
                  <a:schemeClr val="tx1"/>
                </a:solidFill>
                <a:latin typeface="+mn-lt"/>
                <a:ea typeface="+mn-ea"/>
                <a:cs typeface="+mn-cs"/>
              </a:rPr>
              <a:t>räcker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bara </a:t>
            </a:r>
            <a:r>
              <a:rPr lang="en-US" sz="1200" kern="1200" dirty="0" err="1">
                <a:solidFill>
                  <a:schemeClr val="tx1"/>
                </a:solidFill>
                <a:latin typeface="+mn-lt"/>
                <a:ea typeface="+mn-ea"/>
                <a:cs typeface="+mn-cs"/>
              </a:rPr>
              <a:t>läsa</a:t>
            </a:r>
            <a:r>
              <a:rPr lang="en-US" sz="1200" kern="1200" dirty="0">
                <a:solidFill>
                  <a:schemeClr val="tx1"/>
                </a:solidFill>
                <a:latin typeface="+mn-lt"/>
                <a:ea typeface="+mn-ea"/>
                <a:cs typeface="+mn-cs"/>
              </a:rPr>
              <a:t> sig till </a:t>
            </a:r>
            <a:r>
              <a:rPr lang="en-US" sz="1200" kern="1200" dirty="0" err="1">
                <a:solidFill>
                  <a:schemeClr val="tx1"/>
                </a:solidFill>
                <a:latin typeface="+mn-lt"/>
                <a:ea typeface="+mn-ea"/>
                <a:cs typeface="+mn-cs"/>
              </a:rPr>
              <a:t>kunskap</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måste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öva</a:t>
            </a:r>
            <a:r>
              <a:rPr lang="en-US" sz="1200" kern="1200" dirty="0">
                <a:solidFill>
                  <a:schemeClr val="tx1"/>
                </a:solidFill>
                <a:latin typeface="+mn-lt"/>
                <a:ea typeface="+mn-ea"/>
                <a:cs typeface="+mn-cs"/>
              </a:rPr>
              <a:t>!</a:t>
            </a:r>
          </a:p>
          <a:p>
            <a:pPr lvl="0" fontAlgn="base"/>
            <a:r>
              <a:rPr lang="en-US" sz="1200" kern="1200" dirty="0" err="1">
                <a:solidFill>
                  <a:schemeClr val="tx1"/>
                </a:solidFill>
                <a:latin typeface="+mn-lt"/>
                <a:ea typeface="+mn-ea"/>
                <a:cs typeface="+mn-cs"/>
              </a:rPr>
              <a:t>Mycket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praktisk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övning</a:t>
            </a:r>
            <a:r>
              <a:rPr lang="en-US" sz="1200" kern="1200" dirty="0">
                <a:solidFill>
                  <a:schemeClr val="tx1"/>
                </a:solidFill>
                <a:latin typeface="+mn-lt"/>
                <a:ea typeface="+mn-ea"/>
                <a:cs typeface="+mn-cs"/>
              </a:rPr>
              <a:t> ger </a:t>
            </a:r>
            <a:r>
              <a:rPr lang="en-US" sz="1200" kern="1200" dirty="0" err="1">
                <a:solidFill>
                  <a:schemeClr val="tx1"/>
                </a:solidFill>
                <a:latin typeface="+mn-lt"/>
                <a:ea typeface="+mn-ea"/>
                <a:cs typeface="+mn-cs"/>
              </a:rPr>
              <a:t>erfarenhet</a:t>
            </a:r>
            <a:r>
              <a:rPr lang="en-US" sz="1200" kern="1200" dirty="0">
                <a:solidFill>
                  <a:schemeClr val="tx1"/>
                </a:solidFill>
                <a:latin typeface="+mn-lt"/>
                <a:ea typeface="+mn-ea"/>
                <a:cs typeface="+mn-cs"/>
              </a:rPr>
              <a:t>. </a:t>
            </a:r>
          </a:p>
          <a:p>
            <a:pPr lvl="0" fontAlgn="base"/>
            <a:r>
              <a:rPr lang="en-US" sz="1200" kern="1200" dirty="0" err="1">
                <a:solidFill>
                  <a:schemeClr val="tx1"/>
                </a:solidFill>
                <a:latin typeface="+mn-lt"/>
                <a:ea typeface="+mn-ea"/>
                <a:cs typeface="+mn-cs"/>
              </a:rPr>
              <a:t>Öppenhet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andras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spegling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synpunkter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Håll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någon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a:t>
            </a:r>
            <a:r>
              <a:rPr lang="en-US" sz="1200" kern="1200" dirty="0">
                <a:solidFill>
                  <a:schemeClr val="tx1"/>
                </a:solidFill>
                <a:latin typeface="+mn-lt"/>
                <a:ea typeface="+mn-ea"/>
                <a:cs typeface="+mn-cs"/>
              </a:rPr>
              <a:t> dig </a:t>
            </a:r>
            <a:r>
              <a:rPr lang="en-US" sz="1200" kern="1200" dirty="0" err="1">
                <a:solidFill>
                  <a:schemeClr val="tx1"/>
                </a:solidFill>
                <a:latin typeface="+mn-lt"/>
                <a:ea typeface="+mn-ea"/>
                <a:cs typeface="+mn-cs"/>
              </a:rPr>
              <a:t>konstruktiv</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kritik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förväg</a:t>
            </a:r>
            <a:r>
              <a:rPr lang="en-US" sz="1200" kern="1200" dirty="0">
                <a:solidFill>
                  <a:schemeClr val="tx1"/>
                </a:solidFill>
                <a:latin typeface="+mn-lt"/>
                <a:ea typeface="+mn-ea"/>
                <a:cs typeface="+mn-cs"/>
              </a:rPr>
              <a:t>. </a:t>
            </a:r>
          </a:p>
          <a:p>
            <a:pPr lvl="0" fontAlgn="base"/>
            <a:r>
              <a:rPr lang="en-US" sz="1200" kern="1200" dirty="0" err="1">
                <a:solidFill>
                  <a:schemeClr val="tx1"/>
                </a:solidFill>
                <a:latin typeface="+mn-lt"/>
                <a:ea typeface="+mn-ea"/>
                <a:cs typeface="+mn-cs"/>
              </a:rPr>
              <a:t>Utvärdering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efter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Be om feedback </a:t>
            </a:r>
            <a:r>
              <a:rPr lang="en-US" sz="1200" kern="1200" dirty="0" err="1">
                <a:solidFill>
                  <a:schemeClr val="tx1"/>
                </a:solidFill>
                <a:latin typeface="+mn-lt"/>
                <a:ea typeface="+mn-ea"/>
                <a:cs typeface="+mn-cs"/>
              </a:rPr>
              <a:t>från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någon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publiken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litar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a:t>
            </a:r>
          </a:p>
          <a:p>
            <a:pPr lvl="0" fontAlgn="base"/>
            <a:r>
              <a:rPr lang="en-US" sz="1200" kern="1200" dirty="0" err="1">
                <a:solidFill>
                  <a:schemeClr val="tx1"/>
                </a:solidFill>
                <a:latin typeface="+mn-lt"/>
                <a:ea typeface="+mn-ea"/>
                <a:cs typeface="+mn-cs"/>
              </a:rPr>
              <a:t>Låt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någon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filma</a:t>
            </a:r>
            <a:r>
              <a:rPr lang="en-US" sz="1200" kern="1200" dirty="0">
                <a:solidFill>
                  <a:schemeClr val="tx1"/>
                </a:solidFill>
                <a:latin typeface="+mn-lt"/>
                <a:ea typeface="+mn-ea"/>
                <a:cs typeface="+mn-cs"/>
              </a:rPr>
              <a:t> dig </a:t>
            </a:r>
            <a:r>
              <a:rPr lang="en-US" sz="1200" kern="1200" dirty="0" err="1">
                <a:solidFill>
                  <a:schemeClr val="tx1"/>
                </a:solidFill>
                <a:latin typeface="+mn-lt"/>
                <a:ea typeface="+mn-ea"/>
                <a:cs typeface="+mn-cs"/>
              </a:rPr>
              <a:t>när</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talar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Gå</a:t>
            </a:r>
            <a:r>
              <a:rPr lang="en-US" sz="1200" kern="1200" dirty="0">
                <a:solidFill>
                  <a:schemeClr val="tx1"/>
                </a:solidFill>
                <a:latin typeface="+mn-lt"/>
                <a:ea typeface="+mn-ea"/>
                <a:cs typeface="+mn-cs"/>
              </a:rPr>
              <a:t> sedan </a:t>
            </a:r>
            <a:r>
              <a:rPr lang="en-US" sz="1200" kern="1200" dirty="0" err="1">
                <a:solidFill>
                  <a:schemeClr val="tx1"/>
                </a:solidFill>
                <a:latin typeface="+mn-lt"/>
                <a:ea typeface="+mn-ea"/>
                <a:cs typeface="+mn-cs"/>
              </a:rPr>
              <a:t>igenom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filmen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tillsammans</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person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a:t>
            </a:r>
            <a:r>
              <a:rPr lang="en-US" sz="1200" kern="1200" dirty="0">
                <a:solidFill>
                  <a:schemeClr val="tx1"/>
                </a:solidFill>
                <a:latin typeface="+mn-lt"/>
                <a:ea typeface="+mn-ea"/>
                <a:cs typeface="+mn-cs"/>
              </a:rPr>
              <a:t> dig feedback. </a:t>
            </a:r>
            <a:r>
              <a:rPr lang="en-US" sz="1200" kern="1200" dirty="0" err="1">
                <a:solidFill>
                  <a:schemeClr val="tx1"/>
                </a:solidFill>
                <a:latin typeface="+mn-lt"/>
                <a:ea typeface="+mn-ea"/>
                <a:cs typeface="+mn-cs"/>
              </a:rPr>
              <a:t>Tänk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rörelser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gester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syns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mycket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TV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film. </a:t>
            </a:r>
          </a:p>
          <a:p>
            <a:pPr lvl="0" fontAlgn="base"/>
            <a:r>
              <a:rPr lang="en-US" sz="1200" kern="1200" dirty="0" err="1">
                <a:solidFill>
                  <a:schemeClr val="tx1"/>
                </a:solidFill>
                <a:latin typeface="+mn-lt"/>
                <a:ea typeface="+mn-ea"/>
                <a:cs typeface="+mn-cs"/>
              </a:rPr>
              <a:t>Observera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andra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Låt</a:t>
            </a:r>
            <a:r>
              <a:rPr lang="en-US" sz="1200" kern="1200" dirty="0">
                <a:solidFill>
                  <a:schemeClr val="tx1"/>
                </a:solidFill>
                <a:latin typeface="+mn-lt"/>
                <a:ea typeface="+mn-ea"/>
                <a:cs typeface="+mn-cs"/>
              </a:rPr>
              <a:t> dig </a:t>
            </a:r>
            <a:r>
              <a:rPr lang="en-US" sz="1200" kern="1200" dirty="0" err="1">
                <a:solidFill>
                  <a:schemeClr val="tx1"/>
                </a:solidFill>
                <a:latin typeface="+mn-lt"/>
                <a:ea typeface="+mn-ea"/>
                <a:cs typeface="+mn-cs"/>
              </a:rPr>
              <a:t>inspireras</a:t>
            </a:r>
            <a:r>
              <a:rPr lang="en-US" sz="1200" kern="1200" dirty="0">
                <a:solidFill>
                  <a:schemeClr val="tx1"/>
                </a:solidFill>
                <a:latin typeface="+mn-lt"/>
                <a:ea typeface="+mn-ea"/>
                <a:cs typeface="+mn-cs"/>
              </a:rPr>
              <a:t> av dem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bra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lär</a:t>
            </a:r>
            <a:r>
              <a:rPr lang="en-US" sz="1200" kern="1200" dirty="0">
                <a:solidFill>
                  <a:schemeClr val="tx1"/>
                </a:solidFill>
                <a:latin typeface="+mn-lt"/>
                <a:ea typeface="+mn-ea"/>
                <a:cs typeface="+mn-cs"/>
              </a:rPr>
              <a:t> dig av dem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dåligt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710FF66-0E20-A24B-A4FA-9B8E63EFA060}" type="slidenum">
              <a: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Tack för att ni var med! Här är några sammanfattande tips som ni kan ta med er hem:</a:t>
            </a:r>
          </a:p>
          <a:p>
            <a:pPr lvl="0"/>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Förberedelse</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Viktigaste först</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Låta andra lyssna</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Var inte rädd för tystnaden – tystnaden är din vän.</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Observera duktiga/dåliga </a:t>
            </a:r>
            <a:r>
              <a:rPr lang="sv-SE" sz="1200" kern="1200">
                <a:solidFill>
                  <a:schemeClr val="tx1"/>
                </a:solidFill>
                <a:effectLst/>
                <a:latin typeface="+mn-lt"/>
                <a:ea typeface="+mn-ea"/>
                <a:cs typeface="+mn-cs"/>
              </a:rPr>
              <a:t>talare.</a:t>
            </a:r>
          </a:p>
          <a:p>
            <a:pPr marL="171450" lvl="0" indent="-171450">
              <a:buFont typeface="Arial" panose="020B0604020202020204" pitchFamily="34" charset="0"/>
              <a:buChar char="•"/>
            </a:pPr>
            <a:r>
              <a:rPr lang="sv-SE" sz="1200" kern="1200">
                <a:solidFill>
                  <a:schemeClr val="tx1"/>
                </a:solidFill>
                <a:effectLst/>
                <a:latin typeface="+mn-lt"/>
                <a:ea typeface="+mn-ea"/>
                <a:cs typeface="+mn-cs"/>
              </a:rPr>
              <a:t>Det </a:t>
            </a:r>
            <a:r>
              <a:rPr lang="sv-SE" sz="1200" kern="1200" dirty="0">
                <a:solidFill>
                  <a:schemeClr val="tx1"/>
                </a:solidFill>
                <a:effectLst/>
                <a:latin typeface="+mn-lt"/>
                <a:ea typeface="+mn-ea"/>
                <a:cs typeface="+mn-cs"/>
              </a:rPr>
              <a:t>kommer att gå dåligt ibland – man lär sig bara genom övning</a:t>
            </a:r>
            <a:endParaRPr lang="sv-SE" dirty="0"/>
          </a:p>
        </p:txBody>
      </p:sp>
      <p:sp>
        <p:nvSpPr>
          <p:cNvPr id="4" name="Platshållare för bildnummer 3"/>
          <p:cNvSpPr>
            <a:spLocks noGrp="1"/>
          </p:cNvSpPr>
          <p:nvPr>
            <p:ph type="sldNum" sz="quarter" idx="5"/>
          </p:nvPr>
        </p:nvSpPr>
        <p:spPr/>
        <p:txBody>
          <a:bodyPr/>
          <a:lstStyle/>
          <a:p>
            <a:fld id="{A710FF66-0E20-A24B-A4FA-9B8E63EFA060}" type="slidenum">
              <a:rPr lang="sv-SE" smtClean="0"/>
              <a:pPr/>
              <a:t>42</a:t>
            </a:fld>
            <a:endParaRPr lang="sv-SE"/>
          </a:p>
        </p:txBody>
      </p:sp>
    </p:spTree>
    <p:extLst>
      <p:ext uri="{BB962C8B-B14F-4D97-AF65-F5344CB8AC3E}">
        <p14:creationId xmlns:p14="http://schemas.microsoft.com/office/powerpoint/2010/main" val="282778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Om </a:t>
            </a:r>
            <a:r>
              <a:rPr lang="en-US" sz="1200" dirty="0" err="1"/>
              <a:t>retorik</a:t>
            </a:r>
            <a:r>
              <a:rPr lang="en-US" sz="1200" dirty="0"/>
              <a:t> = </a:t>
            </a:r>
            <a:r>
              <a:rPr lang="en-US" sz="1200" dirty="0" err="1"/>
              <a:t>talandets</a:t>
            </a:r>
            <a:r>
              <a:rPr lang="en-US" sz="1200" dirty="0"/>
              <a:t> </a:t>
            </a:r>
            <a:r>
              <a:rPr lang="en-US" sz="1200" dirty="0" err="1"/>
              <a:t>konst</a:t>
            </a:r>
            <a:r>
              <a:rPr lang="en-US" sz="1200" dirty="0"/>
              <a:t>. </a:t>
            </a:r>
          </a:p>
          <a:p>
            <a:endParaRPr lang="en-US" sz="1200" dirty="0"/>
          </a:p>
          <a:p>
            <a:r>
              <a:rPr lang="en-US" sz="1200" dirty="0" err="1"/>
              <a:t>Retorik</a:t>
            </a:r>
            <a:r>
              <a:rPr lang="en-US" sz="1200" dirty="0"/>
              <a:t> </a:t>
            </a:r>
            <a:r>
              <a:rPr lang="en-US" sz="1200" dirty="0" err="1"/>
              <a:t>betyder</a:t>
            </a:r>
            <a:r>
              <a:rPr lang="en-US" sz="1200" dirty="0"/>
              <a:t> </a:t>
            </a:r>
            <a:r>
              <a:rPr lang="en-US" sz="1200" dirty="0" err="1"/>
              <a:t>talandets</a:t>
            </a:r>
            <a:r>
              <a:rPr lang="en-US" sz="1200" dirty="0"/>
              <a:t> </a:t>
            </a:r>
            <a:r>
              <a:rPr lang="en-US" sz="1200" dirty="0" err="1"/>
              <a:t>konst</a:t>
            </a:r>
            <a:r>
              <a:rPr lang="en-US" sz="1200" dirty="0"/>
              <a:t>; </a:t>
            </a:r>
            <a:r>
              <a:rPr lang="en-US" sz="1200" dirty="0" err="1"/>
              <a:t>konsten</a:t>
            </a:r>
            <a:r>
              <a:rPr lang="en-US" sz="1200" dirty="0"/>
              <a:t> </a:t>
            </a:r>
            <a:r>
              <a:rPr lang="en-US" sz="1200" dirty="0" err="1"/>
              <a:t>att</a:t>
            </a:r>
            <a:r>
              <a:rPr lang="en-US" sz="1200" dirty="0"/>
              <a:t> </a:t>
            </a:r>
            <a:r>
              <a:rPr lang="en-US" sz="1200" dirty="0" err="1"/>
              <a:t>övertyga</a:t>
            </a:r>
            <a:r>
              <a:rPr lang="en-US" sz="1200" dirty="0"/>
              <a:t>. Det </a:t>
            </a:r>
            <a:r>
              <a:rPr lang="en-US" sz="1200" dirty="0" err="1"/>
              <a:t>räcker</a:t>
            </a:r>
            <a:r>
              <a:rPr lang="en-US" sz="1200" dirty="0"/>
              <a:t> </a:t>
            </a:r>
            <a:r>
              <a:rPr lang="en-US" sz="1200" dirty="0" err="1"/>
              <a:t>inte</a:t>
            </a:r>
            <a:r>
              <a:rPr lang="en-US" sz="1200" dirty="0"/>
              <a:t> bara med </a:t>
            </a:r>
            <a:r>
              <a:rPr lang="en-US" sz="1200" dirty="0" err="1"/>
              <a:t>att</a:t>
            </a:r>
            <a:r>
              <a:rPr lang="en-US" sz="1200" dirty="0"/>
              <a:t> ha </a:t>
            </a:r>
            <a:r>
              <a:rPr lang="en-US" sz="1200" dirty="0" err="1"/>
              <a:t>ett</a:t>
            </a:r>
            <a:r>
              <a:rPr lang="en-US" sz="1200" dirty="0"/>
              <a:t> bra </a:t>
            </a:r>
            <a:r>
              <a:rPr lang="en-US" sz="1200" dirty="0" err="1"/>
              <a:t>budskap</a:t>
            </a:r>
            <a:r>
              <a:rPr lang="en-US" sz="1200" dirty="0"/>
              <a:t>. Du </a:t>
            </a:r>
            <a:r>
              <a:rPr lang="en-US" sz="1200" dirty="0" err="1"/>
              <a:t>måste</a:t>
            </a:r>
            <a:r>
              <a:rPr lang="en-US" sz="1200" dirty="0"/>
              <a:t> </a:t>
            </a:r>
            <a:r>
              <a:rPr lang="en-US" sz="1200" dirty="0" err="1"/>
              <a:t>också</a:t>
            </a:r>
            <a:r>
              <a:rPr lang="en-US" sz="1200" dirty="0"/>
              <a:t> </a:t>
            </a:r>
            <a:r>
              <a:rPr lang="en-US" sz="1200" dirty="0" err="1"/>
              <a:t>lära</a:t>
            </a:r>
            <a:r>
              <a:rPr lang="en-US" sz="1200" dirty="0"/>
              <a:t> dig </a:t>
            </a:r>
            <a:r>
              <a:rPr lang="en-US" sz="1200" dirty="0" err="1"/>
              <a:t>konsten</a:t>
            </a:r>
            <a:r>
              <a:rPr lang="en-US" sz="1200" dirty="0"/>
              <a:t> </a:t>
            </a:r>
            <a:r>
              <a:rPr lang="en-US" sz="1200" dirty="0" err="1"/>
              <a:t>att</a:t>
            </a:r>
            <a:r>
              <a:rPr lang="en-US" sz="1200" dirty="0"/>
              <a:t> </a:t>
            </a:r>
            <a:r>
              <a:rPr lang="en-US" sz="1200" dirty="0" err="1"/>
              <a:t>föra</a:t>
            </a:r>
            <a:r>
              <a:rPr lang="en-US" sz="1200" dirty="0"/>
              <a:t> </a:t>
            </a:r>
            <a:r>
              <a:rPr lang="en-US" sz="1200" dirty="0" err="1"/>
              <a:t>ut</a:t>
            </a:r>
            <a:r>
              <a:rPr lang="en-US" sz="1200" dirty="0"/>
              <a:t> det </a:t>
            </a:r>
            <a:r>
              <a:rPr lang="en-US" sz="1200" dirty="0" err="1"/>
              <a:t>så</a:t>
            </a:r>
            <a:r>
              <a:rPr lang="en-US" sz="1200" dirty="0"/>
              <a:t> </a:t>
            </a:r>
            <a:r>
              <a:rPr lang="en-US" sz="1200" dirty="0" err="1"/>
              <a:t>att</a:t>
            </a:r>
            <a:r>
              <a:rPr lang="en-US" sz="1200" dirty="0"/>
              <a:t> </a:t>
            </a:r>
            <a:r>
              <a:rPr lang="en-US" sz="1200" dirty="0" err="1"/>
              <a:t>människor</a:t>
            </a:r>
            <a:r>
              <a:rPr lang="en-US" sz="1200" dirty="0"/>
              <a:t> </a:t>
            </a:r>
            <a:r>
              <a:rPr lang="en-US" sz="1200" dirty="0" err="1"/>
              <a:t>vill</a:t>
            </a:r>
            <a:r>
              <a:rPr lang="en-US" sz="1200" dirty="0"/>
              <a:t> </a:t>
            </a:r>
            <a:r>
              <a:rPr lang="en-US" sz="1200" dirty="0" err="1"/>
              <a:t>lyssna</a:t>
            </a:r>
            <a:r>
              <a:rPr lang="en-US" sz="1200" dirty="0"/>
              <a:t> </a:t>
            </a:r>
            <a:r>
              <a:rPr lang="en-US" sz="1200" dirty="0" err="1"/>
              <a:t>på</a:t>
            </a:r>
            <a:r>
              <a:rPr lang="en-US" sz="1200" dirty="0"/>
              <a:t> </a:t>
            </a:r>
            <a:r>
              <a:rPr lang="en-US" sz="1200" dirty="0" err="1"/>
              <a:t>budskapet</a:t>
            </a:r>
            <a:r>
              <a:rPr lang="en-US" sz="1200" dirty="0"/>
              <a:t> </a:t>
            </a:r>
            <a:r>
              <a:rPr lang="en-US" sz="1200" dirty="0" err="1"/>
              <a:t>och</a:t>
            </a:r>
            <a:r>
              <a:rPr lang="en-US" sz="1200" dirty="0"/>
              <a:t> </a:t>
            </a:r>
            <a:r>
              <a:rPr lang="en-US" sz="1200" dirty="0" err="1"/>
              <a:t>helst</a:t>
            </a:r>
            <a:r>
              <a:rPr lang="en-US" sz="1200" dirty="0"/>
              <a:t> </a:t>
            </a:r>
            <a:r>
              <a:rPr lang="en-US" sz="1200" dirty="0" err="1"/>
              <a:t>även</a:t>
            </a:r>
            <a:r>
              <a:rPr lang="en-US" sz="1200" dirty="0"/>
              <a:t> </a:t>
            </a:r>
            <a:r>
              <a:rPr lang="en-US" sz="1200" dirty="0" err="1"/>
              <a:t>gilla</a:t>
            </a:r>
            <a:r>
              <a:rPr lang="en-US" sz="1200" dirty="0"/>
              <a:t> det. </a:t>
            </a:r>
            <a:r>
              <a:rPr lang="en-US" sz="1200" dirty="0" err="1"/>
              <a:t>Kroppsspråket</a:t>
            </a:r>
            <a:r>
              <a:rPr lang="en-US" sz="1200" dirty="0"/>
              <a:t> </a:t>
            </a:r>
            <a:r>
              <a:rPr lang="en-US" sz="1200" dirty="0" err="1"/>
              <a:t>och</a:t>
            </a:r>
            <a:r>
              <a:rPr lang="en-US" sz="1200" dirty="0"/>
              <a:t> </a:t>
            </a:r>
            <a:r>
              <a:rPr lang="en-US" sz="1200" dirty="0" err="1"/>
              <a:t>rösten</a:t>
            </a:r>
            <a:r>
              <a:rPr lang="en-US" sz="1200" dirty="0"/>
              <a:t> har 60 </a:t>
            </a:r>
            <a:r>
              <a:rPr lang="en-US" sz="1200" dirty="0" err="1"/>
              <a:t>respektive</a:t>
            </a:r>
            <a:r>
              <a:rPr lang="en-US" sz="1200" dirty="0"/>
              <a:t> 30 </a:t>
            </a:r>
            <a:r>
              <a:rPr lang="en-US" sz="1200" dirty="0" err="1"/>
              <a:t>procents</a:t>
            </a:r>
            <a:r>
              <a:rPr lang="en-US" sz="1200" dirty="0"/>
              <a:t> </a:t>
            </a:r>
            <a:r>
              <a:rPr lang="en-US" sz="1200" dirty="0" err="1"/>
              <a:t>betydelse</a:t>
            </a:r>
            <a:r>
              <a:rPr lang="en-US" sz="1200" dirty="0"/>
              <a:t> </a:t>
            </a:r>
            <a:r>
              <a:rPr lang="en-US" sz="1200" dirty="0" err="1"/>
              <a:t>för</a:t>
            </a:r>
            <a:r>
              <a:rPr lang="en-US" sz="1200" dirty="0"/>
              <a:t> </a:t>
            </a:r>
            <a:r>
              <a:rPr lang="en-US" sz="1200" dirty="0" err="1"/>
              <a:t>genomslagskraften</a:t>
            </a:r>
            <a:r>
              <a:rPr lang="en-US" sz="1200" dirty="0"/>
              <a:t> </a:t>
            </a:r>
            <a:r>
              <a:rPr lang="en-US" sz="1200" dirty="0" err="1"/>
              <a:t>i</a:t>
            </a:r>
            <a:r>
              <a:rPr lang="en-US" sz="1200" dirty="0"/>
              <a:t> </a:t>
            </a:r>
            <a:r>
              <a:rPr lang="en-US" sz="1200" dirty="0" err="1"/>
              <a:t>ett</a:t>
            </a:r>
            <a:r>
              <a:rPr lang="en-US" sz="1200" dirty="0"/>
              <a:t> </a:t>
            </a:r>
            <a:r>
              <a:rPr lang="en-US" sz="1200" dirty="0" err="1"/>
              <a:t>budskap</a:t>
            </a:r>
            <a:r>
              <a:rPr lang="en-US" sz="1200" dirty="0"/>
              <a:t>. Orden har bara 10 </a:t>
            </a:r>
            <a:r>
              <a:rPr lang="en-US" sz="1200" dirty="0" err="1"/>
              <a:t>procents</a:t>
            </a:r>
            <a:r>
              <a:rPr lang="en-US" sz="1200" dirty="0"/>
              <a:t> </a:t>
            </a:r>
            <a:r>
              <a:rPr lang="en-US" sz="1200" dirty="0" err="1"/>
              <a:t>betydelse</a:t>
            </a:r>
            <a:r>
              <a:rPr lang="en-US" sz="1200" dirty="0"/>
              <a:t>. Orden har </a:t>
            </a:r>
            <a:r>
              <a:rPr lang="en-US" sz="1200" dirty="0" err="1"/>
              <a:t>alltså</a:t>
            </a:r>
            <a:r>
              <a:rPr lang="en-US" sz="1200" dirty="0"/>
              <a:t> </a:t>
            </a:r>
            <a:r>
              <a:rPr lang="en-US" sz="1200" dirty="0" err="1"/>
              <a:t>inte</a:t>
            </a:r>
            <a:r>
              <a:rPr lang="en-US" sz="1200" dirty="0"/>
              <a:t> </a:t>
            </a:r>
            <a:r>
              <a:rPr lang="en-US" sz="1200" dirty="0" err="1"/>
              <a:t>störst</a:t>
            </a:r>
            <a:r>
              <a:rPr lang="en-US" sz="1200" dirty="0"/>
              <a:t> </a:t>
            </a:r>
            <a:r>
              <a:rPr lang="en-US" sz="1200" dirty="0" err="1"/>
              <a:t>betydelse</a:t>
            </a:r>
            <a:r>
              <a:rPr lang="en-US" sz="1200" dirty="0"/>
              <a:t> </a:t>
            </a:r>
            <a:r>
              <a:rPr lang="en-US" sz="1200" dirty="0" err="1"/>
              <a:t>utan</a:t>
            </a:r>
            <a:r>
              <a:rPr lang="en-US" sz="1200" dirty="0"/>
              <a:t> </a:t>
            </a:r>
            <a:r>
              <a:rPr lang="en-US" sz="1200" dirty="0" err="1"/>
              <a:t>sättet</a:t>
            </a:r>
            <a:r>
              <a:rPr lang="en-US" sz="1200" dirty="0"/>
              <a:t> de </a:t>
            </a:r>
            <a:r>
              <a:rPr lang="en-US" sz="1200" dirty="0" err="1"/>
              <a:t>presenteras</a:t>
            </a:r>
            <a:r>
              <a:rPr lang="en-US" sz="1200" dirty="0"/>
              <a:t> </a:t>
            </a:r>
            <a:r>
              <a:rPr lang="en-US" sz="1200" dirty="0" err="1"/>
              <a:t>på</a:t>
            </a:r>
            <a:r>
              <a:rPr lang="en-US" sz="1200" dirty="0"/>
              <a:t>. </a:t>
            </a:r>
            <a:r>
              <a:rPr lang="en-US" sz="1200" dirty="0" err="1"/>
              <a:t>Alla</a:t>
            </a:r>
            <a:r>
              <a:rPr lang="en-US" sz="1200" dirty="0"/>
              <a:t> </a:t>
            </a:r>
            <a:r>
              <a:rPr lang="en-US" sz="1200" dirty="0" err="1"/>
              <a:t>kan</a:t>
            </a:r>
            <a:r>
              <a:rPr lang="en-US" sz="1200" dirty="0"/>
              <a:t> </a:t>
            </a:r>
            <a:r>
              <a:rPr lang="en-US" sz="1200" dirty="0" err="1"/>
              <a:t>bli</a:t>
            </a:r>
            <a:r>
              <a:rPr lang="en-US" sz="1200" dirty="0"/>
              <a:t> </a:t>
            </a:r>
            <a:r>
              <a:rPr lang="en-US" sz="1200" dirty="0" err="1"/>
              <a:t>en</a:t>
            </a:r>
            <a:r>
              <a:rPr lang="en-US" sz="1200" dirty="0"/>
              <a:t> </a:t>
            </a:r>
            <a:r>
              <a:rPr lang="en-US" sz="1200" dirty="0" err="1"/>
              <a:t>bättre</a:t>
            </a:r>
            <a:r>
              <a:rPr lang="en-US" sz="1200" dirty="0"/>
              <a:t> </a:t>
            </a:r>
            <a:r>
              <a:rPr lang="en-US" sz="1200" dirty="0" err="1"/>
              <a:t>talare</a:t>
            </a:r>
            <a:r>
              <a:rPr lang="en-US" sz="1200" dirty="0"/>
              <a:t>. </a:t>
            </a:r>
            <a:r>
              <a:rPr lang="en-US" sz="1200" dirty="0" err="1"/>
              <a:t>För</a:t>
            </a:r>
            <a:r>
              <a:rPr lang="en-US" sz="1200" dirty="0"/>
              <a:t> de </a:t>
            </a:r>
            <a:r>
              <a:rPr lang="en-US" sz="1200" dirty="0" err="1"/>
              <a:t>allra</a:t>
            </a:r>
            <a:r>
              <a:rPr lang="en-US" sz="1200" dirty="0"/>
              <a:t> </a:t>
            </a:r>
            <a:r>
              <a:rPr lang="en-US" sz="1200" dirty="0" err="1"/>
              <a:t>flesta</a:t>
            </a:r>
            <a:r>
              <a:rPr lang="en-US" sz="1200" dirty="0"/>
              <a:t> </a:t>
            </a:r>
            <a:r>
              <a:rPr lang="en-US" sz="1200" dirty="0" err="1"/>
              <a:t>krävs</a:t>
            </a:r>
            <a:r>
              <a:rPr lang="en-US" sz="1200" dirty="0"/>
              <a:t> dock </a:t>
            </a:r>
            <a:r>
              <a:rPr lang="en-US" sz="1200" dirty="0" err="1"/>
              <a:t>mycket</a:t>
            </a:r>
            <a:r>
              <a:rPr lang="en-US" sz="1200" dirty="0"/>
              <a:t> </a:t>
            </a:r>
            <a:r>
              <a:rPr lang="en-US" sz="1200" dirty="0" err="1"/>
              <a:t>övning</a:t>
            </a:r>
            <a:r>
              <a:rPr lang="en-US" sz="1200" dirty="0"/>
              <a:t>. </a:t>
            </a:r>
            <a:r>
              <a:rPr lang="en-US" sz="1200" dirty="0" err="1"/>
              <a:t>Även</a:t>
            </a:r>
            <a:r>
              <a:rPr lang="en-US" sz="1200" dirty="0"/>
              <a:t> de </a:t>
            </a:r>
            <a:r>
              <a:rPr lang="en-US" sz="1200" dirty="0" err="1"/>
              <a:t>som</a:t>
            </a:r>
            <a:r>
              <a:rPr lang="en-US" sz="1200" dirty="0"/>
              <a:t> </a:t>
            </a:r>
            <a:r>
              <a:rPr lang="en-US" sz="1200" dirty="0" err="1"/>
              <a:t>redan</a:t>
            </a:r>
            <a:r>
              <a:rPr lang="en-US" sz="1200" dirty="0"/>
              <a:t> </a:t>
            </a:r>
            <a:r>
              <a:rPr lang="en-US" sz="1200" dirty="0" err="1"/>
              <a:t>är</a:t>
            </a:r>
            <a:r>
              <a:rPr lang="en-US" sz="1200" dirty="0"/>
              <a:t> </a:t>
            </a:r>
            <a:r>
              <a:rPr lang="en-US" sz="1200" dirty="0" err="1"/>
              <a:t>duktiga</a:t>
            </a:r>
            <a:r>
              <a:rPr lang="en-US" sz="1200" dirty="0"/>
              <a:t> </a:t>
            </a:r>
            <a:r>
              <a:rPr lang="en-US" sz="1200" dirty="0" err="1"/>
              <a:t>på</a:t>
            </a:r>
            <a:r>
              <a:rPr lang="en-US" sz="1200" dirty="0"/>
              <a:t> </a:t>
            </a:r>
            <a:r>
              <a:rPr lang="en-US" sz="1200" dirty="0" err="1"/>
              <a:t>att</a:t>
            </a:r>
            <a:r>
              <a:rPr lang="en-US" sz="1200" dirty="0"/>
              <a:t> tala </a:t>
            </a:r>
            <a:r>
              <a:rPr lang="en-US" sz="1200" dirty="0" err="1"/>
              <a:t>kan</a:t>
            </a:r>
            <a:r>
              <a:rPr lang="en-US" sz="1200" dirty="0"/>
              <a:t> ha </a:t>
            </a:r>
            <a:r>
              <a:rPr lang="en-US" sz="1200" dirty="0" err="1"/>
              <a:t>nytta</a:t>
            </a:r>
            <a:r>
              <a:rPr lang="en-US" sz="1200" dirty="0"/>
              <a:t> av </a:t>
            </a:r>
            <a:r>
              <a:rPr lang="en-US" sz="1200" dirty="0" err="1"/>
              <a:t>en</a:t>
            </a:r>
            <a:r>
              <a:rPr lang="en-US" sz="1200" dirty="0"/>
              <a:t> </a:t>
            </a:r>
            <a:r>
              <a:rPr lang="en-US" sz="1200" dirty="0" err="1"/>
              <a:t>retorikkurs</a:t>
            </a:r>
            <a:r>
              <a:rPr lang="en-US" sz="1200" dirty="0"/>
              <a:t>. </a:t>
            </a: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charset="0"/>
              <a:buChar char="•"/>
            </a:pP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charset="0"/>
              <a:buChar char="•"/>
            </a:pPr>
            <a:r>
              <a:rPr lang="sv-SE" sz="1200" dirty="0">
                <a:solidFill>
                  <a:schemeClr val="tx1"/>
                </a:solidFill>
                <a:latin typeface="Arial" charset="0"/>
                <a:ea typeface="Arial" charset="0"/>
                <a:cs typeface="Arial" charset="0"/>
                <a:sym typeface="Arial" charset="0"/>
              </a:rPr>
              <a:t>Retorik = konsten att övertyga</a:t>
            </a:r>
          </a:p>
          <a:p>
            <a:pPr marL="342900" indent="-342900" eaLnBrk="1" hangingPunct="1">
              <a:lnSpc>
                <a:spcPct val="90000"/>
              </a:lnSpc>
              <a:buSzPct val="125000"/>
            </a:pP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charset="0"/>
              <a:buChar char="•"/>
            </a:pPr>
            <a:r>
              <a:rPr lang="sv-SE" sz="1200" dirty="0">
                <a:solidFill>
                  <a:schemeClr val="tx1"/>
                </a:solidFill>
                <a:latin typeface="Arial" charset="0"/>
                <a:ea typeface="Arial" charset="0"/>
                <a:cs typeface="Arial" charset="0"/>
                <a:sym typeface="Arial" charset="0"/>
              </a:rPr>
              <a:t>Orden har bara 10 procents betydelse för genomslagskraften i ett budskap. </a:t>
            </a:r>
          </a:p>
          <a:p>
            <a:pPr marL="342900" indent="-342900" eaLnBrk="1" hangingPunct="1">
              <a:lnSpc>
                <a:spcPct val="90000"/>
              </a:lnSpc>
              <a:buSzPct val="125000"/>
            </a:pP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charset="0"/>
              <a:buChar char="•"/>
            </a:pPr>
            <a:r>
              <a:rPr lang="sv-SE" sz="1200" dirty="0">
                <a:solidFill>
                  <a:schemeClr val="tx1"/>
                </a:solidFill>
                <a:latin typeface="Arial" charset="0"/>
                <a:ea typeface="Arial" charset="0"/>
                <a:cs typeface="Arial" charset="0"/>
                <a:sym typeface="Arial" charset="0"/>
              </a:rPr>
              <a:t>Män pratar generellt mer än kvinnor i alla typer av sammanhang. </a:t>
            </a:r>
          </a:p>
          <a:p>
            <a:pPr marL="342900" indent="-342900" eaLnBrk="1" hangingPunct="1">
              <a:lnSpc>
                <a:spcPct val="90000"/>
              </a:lnSpc>
              <a:buSzPct val="125000"/>
              <a:buFont typeface="Arial" charset="0"/>
              <a:buChar char="•"/>
            </a:pP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charset="0"/>
              <a:buChar char="•"/>
            </a:pPr>
            <a:r>
              <a:rPr lang="sv-SE" sz="1200" dirty="0">
                <a:solidFill>
                  <a:schemeClr val="tx1"/>
                </a:solidFill>
                <a:latin typeface="Arial" charset="0"/>
                <a:ea typeface="Arial" charset="0"/>
                <a:cs typeface="Arial" charset="0"/>
                <a:sym typeface="Arial" charset="0"/>
              </a:rPr>
              <a:t>Män överskattar ofta sin förmåga att tala inför en grupp. Det motsatta gäller för kvinnor. </a:t>
            </a:r>
          </a:p>
          <a:p>
            <a:pPr marL="342900" indent="-342900" eaLnBrk="1" hangingPunct="1">
              <a:lnSpc>
                <a:spcPct val="90000"/>
              </a:lnSpc>
              <a:buSzPct val="125000"/>
              <a:buFont typeface="Arial Bold" charset="0"/>
              <a:buChar char="•"/>
            </a:pP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Bold" charset="0"/>
              <a:buChar char="•"/>
            </a:pP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Bold" charset="0"/>
              <a:buChar char="•"/>
            </a:pPr>
            <a:endParaRPr lang="sv-SE" sz="1200" dirty="0">
              <a:solidFill>
                <a:schemeClr val="tx1"/>
              </a:solidFill>
              <a:latin typeface="Arial" charset="0"/>
              <a:ea typeface="Arial" charset="0"/>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err="1">
                <a:solidFill>
                  <a:schemeClr val="tx1"/>
                </a:solidFill>
                <a:latin typeface="+mn-lt"/>
                <a:ea typeface="+mn-ea"/>
                <a:cs typeface="+mn-cs"/>
              </a:rPr>
              <a:t>Varför</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särskilda</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retorikkurser</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för</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kvinnor</a:t>
            </a:r>
            <a:r>
              <a:rPr lang="en-US" sz="1200" b="1" kern="1200" dirty="0">
                <a:solidFill>
                  <a:schemeClr val="tx1"/>
                </a:solidFill>
                <a:latin typeface="+mn-lt"/>
                <a:ea typeface="+mn-ea"/>
                <a:cs typeface="+mn-cs"/>
              </a:rPr>
              <a:t>?</a:t>
            </a:r>
          </a:p>
          <a:p>
            <a:r>
              <a:rPr lang="en-US" sz="1200" kern="1200" dirty="0">
                <a:solidFill>
                  <a:schemeClr val="tx1"/>
                </a:solidFill>
                <a:latin typeface="+mn-lt"/>
                <a:ea typeface="+mn-ea"/>
                <a:cs typeface="+mn-cs"/>
              </a:rPr>
              <a:t>I </a:t>
            </a:r>
            <a:r>
              <a:rPr lang="en-US" sz="1200" kern="1200" dirty="0" err="1">
                <a:solidFill>
                  <a:schemeClr val="tx1"/>
                </a:solidFill>
                <a:latin typeface="+mn-lt"/>
                <a:ea typeface="+mn-ea"/>
                <a:cs typeface="+mn-cs"/>
              </a:rPr>
              <a:t>nästan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alla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mötessammanhang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oavsett</a:t>
            </a:r>
            <a:r>
              <a:rPr lang="en-US" sz="1200" kern="1200" dirty="0">
                <a:solidFill>
                  <a:schemeClr val="tx1"/>
                </a:solidFill>
                <a:latin typeface="+mn-lt"/>
                <a:ea typeface="+mn-ea"/>
                <a:cs typeface="+mn-cs"/>
              </a:rPr>
              <a:t> om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partimöte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kommunfullmäktige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pratar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kvinnor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medan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många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män</a:t>
            </a:r>
            <a:r>
              <a:rPr lang="en-US" sz="1200" kern="1200" dirty="0">
                <a:solidFill>
                  <a:schemeClr val="tx1"/>
                </a:solidFill>
                <a:latin typeface="+mn-lt"/>
                <a:ea typeface="+mn-ea"/>
                <a:cs typeface="+mn-cs"/>
              </a:rPr>
              <a:t> har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överdrivet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självförtroende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när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gäller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tala </a:t>
            </a:r>
            <a:r>
              <a:rPr lang="en-US" sz="1200" kern="1200" dirty="0" err="1">
                <a:solidFill>
                  <a:schemeClr val="tx1"/>
                </a:solidFill>
                <a:latin typeface="+mn-lt"/>
                <a:ea typeface="+mn-ea"/>
                <a:cs typeface="+mn-cs"/>
              </a:rPr>
              <a:t>inför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grupp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gäller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ofta</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motsatta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kvinnor</a:t>
            </a:r>
            <a:r>
              <a:rPr lang="en-US" sz="1200" kern="1200" dirty="0">
                <a:solidFill>
                  <a:schemeClr val="tx1"/>
                </a:solidFill>
                <a:latin typeface="+mn-lt"/>
                <a:ea typeface="+mn-ea"/>
                <a:cs typeface="+mn-cs"/>
              </a:rPr>
              <a:t>. </a:t>
            </a:r>
            <a:r>
              <a:rPr lang="en-US" sz="1200" u="none" kern="1200" dirty="0">
                <a:solidFill>
                  <a:schemeClr val="tx1"/>
                </a:solidFill>
                <a:latin typeface="+mn-lt"/>
                <a:ea typeface="+mn-ea"/>
                <a:cs typeface="+mn-cs"/>
                <a:sym typeface="Arial" charset="0"/>
              </a:rPr>
              <a:t>Den </a:t>
            </a:r>
            <a:r>
              <a:rPr lang="en-US" sz="1200" u="none" kern="1200" dirty="0" err="1">
                <a:solidFill>
                  <a:schemeClr val="tx1"/>
                </a:solidFill>
                <a:latin typeface="+mn-lt"/>
                <a:ea typeface="+mn-ea"/>
                <a:cs typeface="+mn-cs"/>
                <a:sym typeface="Arial" charset="0"/>
              </a:rPr>
              <a:t>här</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kursen</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är</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ett</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viktigt</a:t>
            </a:r>
            <a:r>
              <a:rPr lang="en-US" sz="1200" u="none" kern="1200" dirty="0">
                <a:solidFill>
                  <a:schemeClr val="tx1"/>
                </a:solidFill>
                <a:latin typeface="+mn-lt"/>
                <a:ea typeface="+mn-ea"/>
                <a:cs typeface="+mn-cs"/>
                <a:sym typeface="Arial" charset="0"/>
              </a:rPr>
              <a:t> led </a:t>
            </a:r>
            <a:r>
              <a:rPr lang="en-US" sz="1200" u="none" kern="1200" dirty="0" err="1">
                <a:solidFill>
                  <a:schemeClr val="tx1"/>
                </a:solidFill>
                <a:latin typeface="+mn-lt"/>
                <a:ea typeface="+mn-ea"/>
                <a:cs typeface="+mn-cs"/>
                <a:sym typeface="Arial" charset="0"/>
              </a:rPr>
              <a:t>i</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att</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stötta</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kvinnor</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och</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att</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utveckla</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vårt</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internfeministiska</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arbete</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Att</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lära</a:t>
            </a:r>
            <a:r>
              <a:rPr lang="en-US" sz="1200" u="none" kern="1200" dirty="0">
                <a:solidFill>
                  <a:schemeClr val="tx1"/>
                </a:solidFill>
                <a:latin typeface="+mn-lt"/>
                <a:ea typeface="+mn-ea"/>
                <a:cs typeface="+mn-cs"/>
                <a:sym typeface="Arial" charset="0"/>
              </a:rPr>
              <a:t> sig </a:t>
            </a:r>
            <a:r>
              <a:rPr lang="en-US" sz="1200" u="none" kern="1200" dirty="0" err="1">
                <a:solidFill>
                  <a:schemeClr val="tx1"/>
                </a:solidFill>
                <a:latin typeface="+mn-lt"/>
                <a:ea typeface="+mn-ea"/>
                <a:cs typeface="+mn-cs"/>
                <a:sym typeface="Arial" charset="0"/>
              </a:rPr>
              <a:t>mer</a:t>
            </a:r>
            <a:r>
              <a:rPr lang="en-US" sz="1200" u="none" kern="1200" dirty="0">
                <a:solidFill>
                  <a:schemeClr val="tx1"/>
                </a:solidFill>
                <a:latin typeface="+mn-lt"/>
                <a:ea typeface="+mn-ea"/>
                <a:cs typeface="+mn-cs"/>
                <a:sym typeface="Arial" charset="0"/>
              </a:rPr>
              <a:t> om </a:t>
            </a:r>
            <a:r>
              <a:rPr lang="en-US" sz="1200" u="none" kern="1200" dirty="0" err="1">
                <a:solidFill>
                  <a:schemeClr val="tx1"/>
                </a:solidFill>
                <a:latin typeface="+mn-lt"/>
                <a:ea typeface="+mn-ea"/>
                <a:cs typeface="+mn-cs"/>
                <a:sym typeface="Arial" charset="0"/>
              </a:rPr>
              <a:t>retorik</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kommer</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göra</a:t>
            </a:r>
            <a:r>
              <a:rPr lang="en-US" sz="1200" u="none" kern="1200" dirty="0">
                <a:solidFill>
                  <a:schemeClr val="tx1"/>
                </a:solidFill>
                <a:latin typeface="+mn-lt"/>
                <a:ea typeface="+mn-ea"/>
                <a:cs typeface="+mn-cs"/>
                <a:sym typeface="Arial" charset="0"/>
              </a:rPr>
              <a:t> det </a:t>
            </a:r>
            <a:r>
              <a:rPr lang="en-US" sz="1200" u="none" kern="1200" dirty="0" err="1">
                <a:solidFill>
                  <a:schemeClr val="tx1"/>
                </a:solidFill>
                <a:latin typeface="+mn-lt"/>
                <a:ea typeface="+mn-ea"/>
                <a:cs typeface="+mn-cs"/>
                <a:sym typeface="Arial" charset="0"/>
              </a:rPr>
              <a:t>lättare</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att</a:t>
            </a:r>
            <a:r>
              <a:rPr lang="en-US" sz="1200" u="none" kern="1200" dirty="0">
                <a:solidFill>
                  <a:schemeClr val="tx1"/>
                </a:solidFill>
                <a:latin typeface="+mn-lt"/>
                <a:ea typeface="+mn-ea"/>
                <a:cs typeface="+mn-cs"/>
                <a:sym typeface="Arial" charset="0"/>
              </a:rPr>
              <a:t> ta plats I </a:t>
            </a:r>
            <a:r>
              <a:rPr lang="en-US" sz="1200" u="none" kern="1200" dirty="0" err="1">
                <a:solidFill>
                  <a:schemeClr val="tx1"/>
                </a:solidFill>
                <a:latin typeface="+mn-lt"/>
                <a:ea typeface="+mn-ea"/>
                <a:cs typeface="+mn-cs"/>
                <a:sym typeface="Arial" charset="0"/>
              </a:rPr>
              <a:t>våra</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interna</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och</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offentliga</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debatter</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och</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sammanhang</a:t>
            </a:r>
            <a:r>
              <a:rPr lang="en-US" sz="1200" u="none" kern="1200" dirty="0">
                <a:solidFill>
                  <a:schemeClr val="tx1"/>
                </a:solidFill>
                <a:latin typeface="+mn-lt"/>
                <a:ea typeface="+mn-ea"/>
                <a:cs typeface="+mn-cs"/>
                <a:sym typeface="Arial" charset="0"/>
              </a:rPr>
              <a:t>. </a:t>
            </a:r>
            <a:endParaRPr lang="sv-SE" sz="1200" u="none"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Bold" charset="0"/>
              <a:buChar char="•"/>
            </a:pP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Bold" charset="0"/>
              <a:buChar char="•"/>
            </a:pPr>
            <a:endParaRPr lang="sv-SE" sz="1200" dirty="0">
              <a:solidFill>
                <a:schemeClr val="tx1"/>
              </a:solidFill>
              <a:latin typeface="Arial" charset="0"/>
              <a:ea typeface="Arial" charset="0"/>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0" kern="1200" dirty="0">
                <a:solidFill>
                  <a:schemeClr val="tx1"/>
                </a:solidFill>
                <a:effectLst/>
                <a:latin typeface="+mn-lt"/>
                <a:ea typeface="+mn-ea"/>
                <a:cs typeface="+mn-cs"/>
              </a:rPr>
              <a:t>Hur man lägger upp ett tal beror naturligtvis på vilken typ av tal som du ska hålla. Vi ska gå in på olika sammanhang för tal och framföranden längre fram men i grunden finns tre olika typer av tal:</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lvl="0" fontAlgn="base"/>
            <a:r>
              <a:rPr lang="en-US" sz="1200" kern="1200" dirty="0" err="1">
                <a:effectLst/>
              </a:rPr>
              <a:t>Informerande</a:t>
            </a:r>
            <a:r>
              <a:rPr lang="en-US" sz="1200" kern="1200" dirty="0">
                <a:effectLst/>
              </a:rPr>
              <a:t> – </a:t>
            </a:r>
            <a:r>
              <a:rPr lang="en-US" sz="1200" kern="1200" dirty="0" err="1">
                <a:effectLst/>
              </a:rPr>
              <a:t>undervisande</a:t>
            </a:r>
            <a:endParaRPr lang="sv-SE" dirty="0">
              <a:effectLst/>
            </a:endParaRPr>
          </a:p>
          <a:p>
            <a:pPr lvl="0" fontAlgn="base"/>
            <a:r>
              <a:rPr lang="sv-SE" sz="1200" kern="1200" dirty="0">
                <a:effectLst/>
              </a:rPr>
              <a:t>Argumenterande, uppmanar till handling (politiska tal)</a:t>
            </a:r>
            <a:endParaRPr lang="sv-SE" dirty="0">
              <a:effectLst/>
            </a:endParaRPr>
          </a:p>
          <a:p>
            <a:pPr lvl="0" fontAlgn="base"/>
            <a:r>
              <a:rPr lang="en-US" sz="1200" kern="1200" dirty="0" err="1">
                <a:effectLst/>
              </a:rPr>
              <a:t>Ceremoniella</a:t>
            </a:r>
            <a:r>
              <a:rPr lang="en-US" sz="1200" kern="1200" dirty="0">
                <a:effectLst/>
              </a:rPr>
              <a:t>, </a:t>
            </a:r>
            <a:r>
              <a:rPr lang="en-US" sz="1200" kern="1200" dirty="0" err="1">
                <a:effectLst/>
              </a:rPr>
              <a:t>hyllande</a:t>
            </a:r>
            <a:r>
              <a:rPr lang="en-US" sz="1200" kern="1200" dirty="0">
                <a:effectLst/>
              </a:rPr>
              <a:t>, </a:t>
            </a:r>
            <a:r>
              <a:rPr lang="en-US" sz="1200" kern="1200" dirty="0" err="1">
                <a:effectLst/>
              </a:rPr>
              <a:t>underhållande</a:t>
            </a:r>
            <a:endParaRPr lang="sv-SE" dirty="0">
              <a:effectLst/>
            </a:endParaRPr>
          </a:p>
          <a:p>
            <a:pPr marL="0" indent="0" eaLnBrk="1" hangingPunct="1">
              <a:lnSpc>
                <a:spcPct val="90000"/>
              </a:lnSpc>
              <a:buSzPct val="125000"/>
              <a:buFont typeface="Arial Bold" charset="0"/>
              <a:buNone/>
            </a:pPr>
            <a:endParaRPr lang="sv-SE" sz="1200" dirty="0">
              <a:solidFill>
                <a:schemeClr val="tx1"/>
              </a:solidFill>
              <a:latin typeface="Arial" charset="0"/>
              <a:ea typeface="Arial" charset="0"/>
              <a:cs typeface="Arial" charset="0"/>
              <a:sym typeface="Arial" charset="0"/>
            </a:endParaRPr>
          </a:p>
          <a:p>
            <a:pPr marL="0" indent="0" eaLnBrk="1" hangingPunct="1">
              <a:lnSpc>
                <a:spcPct val="90000"/>
              </a:lnSpc>
              <a:buSzPct val="125000"/>
              <a:buFont typeface="Arial Bold" charset="0"/>
              <a:buNone/>
            </a:pPr>
            <a:r>
              <a:rPr lang="sv-SE" sz="1200" dirty="0">
                <a:solidFill>
                  <a:schemeClr val="tx1"/>
                </a:solidFill>
                <a:latin typeface="Arial" charset="0"/>
                <a:ea typeface="Arial" charset="0"/>
                <a:cs typeface="Arial" charset="0"/>
                <a:sym typeface="Arial" charset="0"/>
              </a:rPr>
              <a:t>Talets delar: </a:t>
            </a:r>
          </a:p>
          <a:p>
            <a:pPr marL="0" indent="0" eaLnBrk="1" hangingPunct="1">
              <a:lnSpc>
                <a:spcPct val="90000"/>
              </a:lnSpc>
              <a:buSzPct val="125000"/>
              <a:buFont typeface="Arial Bold" charset="0"/>
              <a:buNone/>
            </a:pPr>
            <a:r>
              <a:rPr lang="sv-SE" sz="1200" dirty="0">
                <a:solidFill>
                  <a:schemeClr val="tx1"/>
                </a:solidFill>
                <a:latin typeface="Arial" charset="0"/>
                <a:ea typeface="Arial" charset="0"/>
                <a:cs typeface="Arial" charset="0"/>
                <a:sym typeface="Arial" charset="0"/>
              </a:rPr>
              <a:t>Ett tal – oavsett sammanhang, om det nu är ett politiskt tal på 1 maj eller ett tal på partiföreningens medlemsmöte – består i regel av tre delar: inledning, mitten och avslutning. </a:t>
            </a:r>
          </a:p>
          <a:p>
            <a:pPr marL="0" indent="0" eaLnBrk="1" hangingPunct="1">
              <a:lnSpc>
                <a:spcPct val="90000"/>
              </a:lnSpc>
              <a:buSzPct val="125000"/>
              <a:buFont typeface="Arial Bold" charset="0"/>
              <a:buNone/>
            </a:pPr>
            <a:endParaRPr lang="sv-SE" sz="1200" dirty="0">
              <a:solidFill>
                <a:schemeClr val="tx1"/>
              </a:solidFill>
              <a:latin typeface="Arial" charset="0"/>
              <a:ea typeface="Arial" charset="0"/>
              <a:cs typeface="Arial" charset="0"/>
              <a:sym typeface="Arial" charset="0"/>
            </a:endParaRPr>
          </a:p>
          <a:p>
            <a:pPr marL="0" indent="0" eaLnBrk="1" hangingPunct="1">
              <a:lnSpc>
                <a:spcPct val="90000"/>
              </a:lnSpc>
              <a:buSzPct val="125000"/>
              <a:buFont typeface="Arial Bold" charset="0"/>
              <a:buNone/>
            </a:pPr>
            <a:endParaRPr lang="sv-SE" sz="1200" dirty="0">
              <a:solidFill>
                <a:schemeClr val="tx1"/>
              </a:solidFill>
              <a:latin typeface="Arial" charset="0"/>
              <a:ea typeface="Arial" charset="0"/>
              <a:cs typeface="Arial" charset="0"/>
              <a:sym typeface="Arial" charset="0"/>
            </a:endParaRPr>
          </a:p>
          <a:p>
            <a:pPr marL="254000" indent="-254000" eaLnBrk="1" hangingPunct="1">
              <a:lnSpc>
                <a:spcPct val="90000"/>
              </a:lnSpc>
              <a:buSzPct val="125000"/>
              <a:buFont typeface="Arial Bold" charset="0"/>
              <a:buChar char="•"/>
            </a:pPr>
            <a:r>
              <a:rPr lang="sv-SE" sz="1200" dirty="0">
                <a:solidFill>
                  <a:schemeClr val="tx1"/>
                </a:solidFill>
                <a:latin typeface="Arial" charset="0"/>
                <a:ea typeface="Arial" charset="0"/>
                <a:cs typeface="Arial" charset="0"/>
                <a:sym typeface="Arial" charset="0"/>
              </a:rPr>
              <a:t>Inledning: här presenterar du dig och ämnet</a:t>
            </a:r>
          </a:p>
          <a:p>
            <a:pPr marL="254000" indent="-254000" eaLnBrk="1" hangingPunct="1">
              <a:lnSpc>
                <a:spcPct val="90000"/>
              </a:lnSpc>
              <a:buSzPct val="125000"/>
              <a:buFont typeface="Arial Bold" charset="0"/>
              <a:buChar char="•"/>
            </a:pPr>
            <a:endParaRPr lang="sv-SE" sz="1200" dirty="0">
              <a:solidFill>
                <a:schemeClr val="tx1"/>
              </a:solidFill>
              <a:latin typeface="Arial" charset="0"/>
              <a:ea typeface="Arial" charset="0"/>
              <a:cs typeface="Arial" charset="0"/>
              <a:sym typeface="Arial" charset="0"/>
            </a:endParaRPr>
          </a:p>
          <a:p>
            <a:pPr marL="254000" indent="-254000" eaLnBrk="1" hangingPunct="1">
              <a:lnSpc>
                <a:spcPct val="90000"/>
              </a:lnSpc>
              <a:buSzPct val="125000"/>
              <a:buFont typeface="Arial Bold" charset="0"/>
              <a:buChar char="•"/>
            </a:pPr>
            <a:r>
              <a:rPr lang="sv-SE" sz="1200" dirty="0">
                <a:solidFill>
                  <a:schemeClr val="tx1"/>
                </a:solidFill>
                <a:latin typeface="Arial" charset="0"/>
                <a:ea typeface="Arial" charset="0"/>
                <a:cs typeface="Arial" charset="0"/>
                <a:sym typeface="Arial" charset="0"/>
              </a:rPr>
              <a:t>Mitten: bakgrund, argumentation, sammanfattning</a:t>
            </a:r>
          </a:p>
          <a:p>
            <a:pPr marL="254000" indent="-254000" eaLnBrk="1" hangingPunct="1">
              <a:lnSpc>
                <a:spcPct val="90000"/>
              </a:lnSpc>
              <a:buSzPct val="125000"/>
              <a:buFont typeface="Arial Bold" charset="0"/>
              <a:buChar char="•"/>
            </a:pPr>
            <a:endParaRPr lang="sv-SE" sz="1200" dirty="0">
              <a:solidFill>
                <a:schemeClr val="tx1"/>
              </a:solidFill>
              <a:latin typeface="Arial" charset="0"/>
              <a:ea typeface="Arial" charset="0"/>
              <a:cs typeface="Arial" charset="0"/>
              <a:sym typeface="Arial" charset="0"/>
            </a:endParaRPr>
          </a:p>
          <a:p>
            <a:pPr marL="254000" indent="-254000" eaLnBrk="1" hangingPunct="1">
              <a:lnSpc>
                <a:spcPct val="90000"/>
              </a:lnSpc>
              <a:buSzPct val="125000"/>
              <a:buFont typeface="Arial Bold" charset="0"/>
              <a:buChar char="•"/>
            </a:pPr>
            <a:r>
              <a:rPr lang="sv-SE" sz="1200" dirty="0">
                <a:solidFill>
                  <a:schemeClr val="tx1"/>
                </a:solidFill>
                <a:latin typeface="Arial" charset="0"/>
                <a:ea typeface="Arial" charset="0"/>
                <a:cs typeface="Arial" charset="0"/>
                <a:sym typeface="Arial" charset="0"/>
              </a:rPr>
              <a:t>Avslutning: Knyt an till det du tidigare sagt. Gärna med en knorr på slutet. </a:t>
            </a: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sv-SE" sz="1200" b="0" i="0" kern="1200" dirty="0">
                <a:solidFill>
                  <a:schemeClr val="tx1"/>
                </a:solidFill>
                <a:latin typeface="+mn-lt"/>
                <a:ea typeface="+mn-ea"/>
                <a:cs typeface="+mn-cs"/>
              </a:rPr>
              <a:t>Retoriken har tre centrala byggstenar som i varierande grad ska prägla ett tal. Det handlar om etos, logos och patos. De ska i bästa fall stötta och bygga på varandra, inte utesluter varandra. </a:t>
            </a:r>
          </a:p>
          <a:p>
            <a:endParaRPr lang="sv-SE" sz="1200" b="1" i="1" kern="1200" dirty="0">
              <a:solidFill>
                <a:schemeClr val="tx1"/>
              </a:solidFill>
              <a:latin typeface="+mn-lt"/>
              <a:ea typeface="+mn-ea"/>
              <a:cs typeface="+mn-cs"/>
            </a:endParaRPr>
          </a:p>
          <a:p>
            <a:endParaRPr lang="sv-SE" sz="1200" b="1" i="1" kern="1200" dirty="0">
              <a:solidFill>
                <a:schemeClr val="tx1"/>
              </a:solidFill>
              <a:latin typeface="+mn-lt"/>
              <a:ea typeface="+mn-ea"/>
              <a:cs typeface="+mn-cs"/>
            </a:endParaRPr>
          </a:p>
          <a:p>
            <a:r>
              <a:rPr lang="x-none" sz="1200" b="1" i="1" kern="1200" dirty="0">
                <a:solidFill>
                  <a:schemeClr val="tx1"/>
                </a:solidFill>
                <a:latin typeface="+mn-lt"/>
                <a:ea typeface="+mn-ea"/>
                <a:cs typeface="+mn-cs"/>
              </a:rPr>
              <a:t>Etos</a:t>
            </a:r>
            <a:endParaRPr lang="en-US" sz="1200" b="1" i="1" kern="1200" dirty="0">
              <a:solidFill>
                <a:schemeClr val="tx1"/>
              </a:solidFill>
              <a:latin typeface="+mn-lt"/>
              <a:ea typeface="+mn-ea"/>
              <a:cs typeface="+mn-cs"/>
            </a:endParaRPr>
          </a:p>
          <a:p>
            <a:pPr fontAlgn="base"/>
            <a:r>
              <a:rPr lang="sv-SE" sz="1200" kern="1200" noProof="0" dirty="0">
                <a:solidFill>
                  <a:schemeClr val="tx1"/>
                </a:solidFill>
                <a:latin typeface="+mn-lt"/>
                <a:ea typeface="+mn-ea"/>
                <a:cs typeface="+mn-cs"/>
              </a:rPr>
              <a:t>Det förtroende och den välvilja och sympati du lyckas skapa för dig själv som talare (redan i inledningen). Stärk din trovärdighet genom att vara väl förberedd och entusiastisk inför din uppgift. Anknyt till publikens behov och intressen för att skapa en vi-känsla. Var ödmjuk. </a:t>
            </a:r>
          </a:p>
          <a:p>
            <a:pPr fontAlgn="base"/>
            <a:r>
              <a:rPr lang="en-US" sz="1200" kern="1200" dirty="0">
                <a:solidFill>
                  <a:schemeClr val="tx1"/>
                </a:solidFill>
                <a:latin typeface="+mn-lt"/>
                <a:ea typeface="+mn-ea"/>
                <a:cs typeface="+mn-cs"/>
              </a:rPr>
              <a:t> </a:t>
            </a:r>
          </a:p>
          <a:p>
            <a:r>
              <a:rPr lang="x-none" sz="1200" b="1" i="1" kern="1200" dirty="0">
                <a:solidFill>
                  <a:schemeClr val="tx1"/>
                </a:solidFill>
                <a:latin typeface="+mn-lt"/>
                <a:ea typeface="+mn-ea"/>
                <a:cs typeface="+mn-cs"/>
              </a:rPr>
              <a:t>Logos</a:t>
            </a:r>
            <a:endParaRPr lang="en-US" sz="1200" b="1" i="1" kern="1200" dirty="0">
              <a:solidFill>
                <a:schemeClr val="tx1"/>
              </a:solidFill>
              <a:latin typeface="+mn-lt"/>
              <a:ea typeface="+mn-ea"/>
              <a:cs typeface="+mn-cs"/>
            </a:endParaRPr>
          </a:p>
          <a:p>
            <a:pPr fontAlgn="base"/>
            <a:r>
              <a:rPr lang="sv-SE" sz="1200" kern="1200" noProof="0" dirty="0">
                <a:solidFill>
                  <a:schemeClr val="tx1"/>
                </a:solidFill>
                <a:latin typeface="+mn-lt"/>
                <a:ea typeface="+mn-ea"/>
                <a:cs typeface="+mn-cs"/>
              </a:rPr>
              <a:t>Talets innehåll utifrån nytto- och förnuftsaspekten. Faktahänvisningar, statistik, siffror och andra typer av bevis som stödjer din tes. Var noga med att använda rätt fakta. Att nämna en felaktig siffra kan undergräva förtroendet för ditt budskap. Att vara korrekt med fakta och siffror är extra viktigt som Vänsterpartist. Tänk på att inte bli för byråkratisk. Det är viktigt att anpassa budskapet till målgruppen. Det finns ingen anledning att vara ”</a:t>
            </a:r>
            <a:r>
              <a:rPr lang="sv-SE" sz="1200" kern="1200" noProof="0" dirty="0" err="1">
                <a:solidFill>
                  <a:schemeClr val="tx1"/>
                </a:solidFill>
                <a:latin typeface="+mn-lt"/>
                <a:ea typeface="+mn-ea"/>
                <a:cs typeface="+mn-cs"/>
              </a:rPr>
              <a:t>kommunpolitikeraktig</a:t>
            </a:r>
            <a:r>
              <a:rPr lang="sv-SE" sz="1200" kern="1200" noProof="0" dirty="0">
                <a:solidFill>
                  <a:schemeClr val="tx1"/>
                </a:solidFill>
                <a:latin typeface="+mn-lt"/>
                <a:ea typeface="+mn-ea"/>
                <a:cs typeface="+mn-cs"/>
              </a:rPr>
              <a:t>” när man pratar med folk ute på stan. </a:t>
            </a:r>
          </a:p>
          <a:p>
            <a:pPr fontAlgn="base"/>
            <a:r>
              <a:rPr lang="en-US" sz="1200" kern="1200" dirty="0">
                <a:solidFill>
                  <a:schemeClr val="tx1"/>
                </a:solidFill>
                <a:latin typeface="+mn-lt"/>
                <a:ea typeface="+mn-ea"/>
                <a:cs typeface="+mn-cs"/>
              </a:rPr>
              <a:t> </a:t>
            </a:r>
          </a:p>
          <a:p>
            <a:r>
              <a:rPr lang="x-none" sz="1200" b="1" i="1" kern="1200" dirty="0">
                <a:solidFill>
                  <a:schemeClr val="tx1"/>
                </a:solidFill>
                <a:latin typeface="+mn-lt"/>
                <a:ea typeface="+mn-ea"/>
                <a:cs typeface="+mn-cs"/>
              </a:rPr>
              <a:t>Patos</a:t>
            </a:r>
            <a:endParaRPr lang="en-US" sz="1200" b="1" i="1" kern="1200" dirty="0">
              <a:solidFill>
                <a:schemeClr val="tx1"/>
              </a:solidFill>
              <a:latin typeface="+mn-lt"/>
              <a:ea typeface="+mn-ea"/>
              <a:cs typeface="+mn-cs"/>
            </a:endParaRPr>
          </a:p>
          <a:p>
            <a:pPr fontAlgn="base"/>
            <a:r>
              <a:rPr lang="sv-SE" sz="1200" kern="1200" noProof="0" dirty="0">
                <a:solidFill>
                  <a:schemeClr val="tx1"/>
                </a:solidFill>
                <a:latin typeface="+mn-lt"/>
                <a:ea typeface="+mn-ea"/>
                <a:cs typeface="+mn-cs"/>
              </a:rPr>
              <a:t>Hur du lyckas beröra din publik känslomässigt. Det räcker inte bara med förnuftiga argument. Det kan t.ex. vara en personlig och känslosam berättelse.  Men hållbara argument måste alltid finnas i botten av en känslomässig argumentation. Tänk på att det är skillnad på att beröra folk och att använda sig av floskler. När man talar till ”hjärtat” ska man satsa på t.ex. anekdoter och berättelser som sätter det man pratar om i ett sammanhang snarare än att använda sig av förstärkningsord. Det är t.ex. bättre med en historia om hur rasismen drabbar oss på ett personligt eller mänskligt plan än att ropa ”krossa rasismen” jättemånga gånger. </a:t>
            </a: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a:solidFill>
                  <a:schemeClr val="tx1"/>
                </a:solidFill>
                <a:effectLst/>
                <a:latin typeface="+mn-lt"/>
                <a:ea typeface="+mn-ea"/>
                <a:cs typeface="+mn-cs"/>
              </a:rPr>
              <a:t>Oavsett om du ska hålla ett tal på medlemsmötet, på 1 maj eller i kommunfullmäktige så är en bra förberedning det viktigaste för att lyckas föra fram ditt budskap. Vi ska nu kolla på de centrala byggstenarna i en bra förberedelse. </a:t>
            </a:r>
          </a:p>
        </p:txBody>
      </p:sp>
      <p:sp>
        <p:nvSpPr>
          <p:cNvPr id="4" name="Slide Number Placeholder 3"/>
          <p:cNvSpPr>
            <a:spLocks noGrp="1"/>
          </p:cNvSpPr>
          <p:nvPr>
            <p:ph type="sldNum" sz="quarter" idx="10"/>
          </p:nvPr>
        </p:nvSpPr>
        <p:spPr/>
        <p:txBody>
          <a:bodyPr/>
          <a:lstStyle/>
          <a:p>
            <a:fld id="{A710FF66-0E20-A24B-A4FA-9B8E63EFA060}" type="slidenum">
              <a: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270000" y="1247775"/>
            <a:ext cx="7620000" cy="2652713"/>
          </a:xfrm>
          <a:prstGeom prst="rect">
            <a:avLst/>
          </a:prstGeo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270000" y="4002088"/>
            <a:ext cx="7620000" cy="183991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98500" y="406400"/>
            <a:ext cx="8763000" cy="1471613"/>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98500" y="2028825"/>
            <a:ext cx="8763000" cy="48339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270750" y="406400"/>
            <a:ext cx="2190750" cy="6456363"/>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98500" y="406400"/>
            <a:ext cx="6419850" cy="645636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98500" y="406400"/>
            <a:ext cx="8763000" cy="1471613"/>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98500" y="2028825"/>
            <a:ext cx="8763000" cy="48339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93738" y="1900238"/>
            <a:ext cx="8763000" cy="3168650"/>
          </a:xfrm>
          <a:prstGeom prst="rect">
            <a:avLst/>
          </a:prstGeo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693738" y="5099050"/>
            <a:ext cx="8763000" cy="16668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98500" y="406400"/>
            <a:ext cx="8763000" cy="1471613"/>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98500" y="2028825"/>
            <a:ext cx="4305300" cy="48339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156200" y="2028825"/>
            <a:ext cx="4305300" cy="48339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700088" y="406400"/>
            <a:ext cx="8763000" cy="1471613"/>
          </a:xfrm>
          <a:prstGeom prst="rect">
            <a:avLst/>
          </a:prstGeom>
        </p:spPr>
        <p:txBody>
          <a:bodyPr/>
          <a:lstStyle/>
          <a:p>
            <a:r>
              <a:rPr lang="sv-SE"/>
              <a:t>Klicka här för att ändra format</a:t>
            </a:r>
          </a:p>
        </p:txBody>
      </p:sp>
      <p:sp>
        <p:nvSpPr>
          <p:cNvPr id="3" name="Platshållare för text 2"/>
          <p:cNvSpPr>
            <a:spLocks noGrp="1"/>
          </p:cNvSpPr>
          <p:nvPr>
            <p:ph type="body" idx="1"/>
          </p:nvPr>
        </p:nvSpPr>
        <p:spPr>
          <a:xfrm>
            <a:off x="700088" y="1868488"/>
            <a:ext cx="4297362" cy="914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700088" y="2782888"/>
            <a:ext cx="4297362" cy="4094162"/>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143500" y="1868488"/>
            <a:ext cx="4319588" cy="914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143500" y="2782888"/>
            <a:ext cx="4319588" cy="4094162"/>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98500" y="406400"/>
            <a:ext cx="8763000" cy="1471613"/>
          </a:xfrm>
          <a:prstGeom prst="rect">
            <a:avLst/>
          </a:prstGeom>
        </p:spPr>
        <p:txBody>
          <a:bodyPr/>
          <a:lstStyle/>
          <a:p>
            <a:r>
              <a:rPr lang="sv-SE"/>
              <a:t>Klicka här för att ändra format</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00088" y="508000"/>
            <a:ext cx="3276600" cy="1778000"/>
          </a:xfrm>
          <a:prstGeom prst="rect">
            <a:avLst/>
          </a:prstGeo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4319588" y="1096963"/>
            <a:ext cx="5143500" cy="54149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700088" y="2286000"/>
            <a:ext cx="3276600" cy="423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00088" y="508000"/>
            <a:ext cx="3276600" cy="1778000"/>
          </a:xfrm>
          <a:prstGeom prst="rect">
            <a:avLst/>
          </a:prstGeo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4319588" y="1096963"/>
            <a:ext cx="5143500" cy="54149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sym typeface="Gill Sans" charset="0"/>
            </a:endParaRPr>
          </a:p>
        </p:txBody>
      </p:sp>
      <p:sp>
        <p:nvSpPr>
          <p:cNvPr id="4" name="Platshållare för text 3"/>
          <p:cNvSpPr>
            <a:spLocks noGrp="1"/>
          </p:cNvSpPr>
          <p:nvPr>
            <p:ph type="body" sz="half" idx="2"/>
          </p:nvPr>
        </p:nvSpPr>
        <p:spPr>
          <a:xfrm>
            <a:off x="700088" y="2286000"/>
            <a:ext cx="3276600" cy="423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srcRect/>
          <a:stretch>
            <a:fillRect/>
          </a:stretch>
        </p:blipFill>
        <p:spPr bwMode="auto">
          <a:xfrm>
            <a:off x="508000" y="6350000"/>
            <a:ext cx="762000" cy="7620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6400" kern="1200">
          <a:solidFill>
            <a:schemeClr val="tx1"/>
          </a:solidFill>
          <a:latin typeface="+mj-lt"/>
          <a:ea typeface="+mj-ea"/>
          <a:cs typeface="+mj-cs"/>
          <a:sym typeface="Gill Sans" charset="0"/>
        </a:defRPr>
      </a:lvl1pPr>
      <a:lvl2pPr algn="ctr" rtl="0" eaLnBrk="0" fontAlgn="base" hangingPunct="0">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eaLnBrk="0" fontAlgn="base" hangingPunct="0">
        <a:spcBef>
          <a:spcPts val="1800"/>
        </a:spcBef>
        <a:spcAft>
          <a:spcPct val="0"/>
        </a:spcAft>
        <a:buSzPct val="171000"/>
        <a:buFont typeface="Gill Sans" charset="0"/>
        <a:buChar char="•"/>
        <a:defRPr sz="3200" kern="1200">
          <a:solidFill>
            <a:schemeClr val="tx1"/>
          </a:solidFill>
          <a:latin typeface="+mn-lt"/>
          <a:ea typeface="+mn-ea"/>
          <a:cs typeface="+mn-cs"/>
          <a:sym typeface="Gill Sans" charset="0"/>
        </a:defRPr>
      </a:lvl1pPr>
      <a:lvl2pPr marL="1041400" indent="-444500" algn="l" rtl="0" eaLnBrk="0" fontAlgn="base" hangingPunct="0">
        <a:spcBef>
          <a:spcPts val="1800"/>
        </a:spcBef>
        <a:spcAft>
          <a:spcPct val="0"/>
        </a:spcAft>
        <a:buSzPct val="171000"/>
        <a:buFont typeface="Gill Sans" charset="0"/>
        <a:buChar char="•"/>
        <a:defRPr sz="3200" kern="1200">
          <a:solidFill>
            <a:schemeClr val="tx1"/>
          </a:solidFill>
          <a:latin typeface="+mn-lt"/>
          <a:ea typeface="+mn-ea"/>
          <a:cs typeface="+mn-cs"/>
          <a:sym typeface="Gill Sans" charset="0"/>
        </a:defRPr>
      </a:lvl2pPr>
      <a:lvl3pPr marL="1384300" indent="-444500" algn="l" rtl="0" eaLnBrk="0" fontAlgn="base" hangingPunct="0">
        <a:spcBef>
          <a:spcPts val="1800"/>
        </a:spcBef>
        <a:spcAft>
          <a:spcPct val="0"/>
        </a:spcAft>
        <a:buSzPct val="171000"/>
        <a:buFont typeface="Gill Sans" charset="0"/>
        <a:buChar char="•"/>
        <a:defRPr sz="3200" kern="1200">
          <a:solidFill>
            <a:schemeClr val="tx1"/>
          </a:solidFill>
          <a:latin typeface="+mn-lt"/>
          <a:ea typeface="+mn-ea"/>
          <a:cs typeface="+mn-cs"/>
          <a:sym typeface="Gill Sans" charset="0"/>
        </a:defRPr>
      </a:lvl3pPr>
      <a:lvl4pPr marL="1739900" indent="-444500" algn="l" rtl="0" eaLnBrk="0" fontAlgn="base" hangingPunct="0">
        <a:spcBef>
          <a:spcPts val="1800"/>
        </a:spcBef>
        <a:spcAft>
          <a:spcPct val="0"/>
        </a:spcAft>
        <a:buSzPct val="171000"/>
        <a:buFont typeface="Gill Sans" charset="0"/>
        <a:buChar char="•"/>
        <a:defRPr sz="3200" kern="1200">
          <a:solidFill>
            <a:schemeClr val="tx1"/>
          </a:solidFill>
          <a:latin typeface="+mn-lt"/>
          <a:ea typeface="+mn-ea"/>
          <a:cs typeface="+mn-cs"/>
          <a:sym typeface="Gill Sans" charset="0"/>
        </a:defRPr>
      </a:lvl4pPr>
      <a:lvl5pPr marL="2082800" indent="-444500" algn="l" rtl="0" eaLnBrk="0" fontAlgn="base" hangingPunct="0">
        <a:spcBef>
          <a:spcPts val="1800"/>
        </a:spcBef>
        <a:spcAft>
          <a:spcPct val="0"/>
        </a:spcAft>
        <a:buSzPct val="171000"/>
        <a:buFont typeface="Gill Sans" charset="0"/>
        <a:buChar char="•"/>
        <a:defRPr sz="3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D415"/>
        </a:solidFill>
        <a:effectLst/>
      </p:bgPr>
    </p:bg>
    <p:spTree>
      <p:nvGrpSpPr>
        <p:cNvPr id="1" name=""/>
        <p:cNvGrpSpPr/>
        <p:nvPr/>
      </p:nvGrpSpPr>
      <p:grpSpPr>
        <a:xfrm>
          <a:off x="0" y="0"/>
          <a:ext cx="0" cy="0"/>
          <a:chOff x="0" y="0"/>
          <a:chExt cx="0" cy="0"/>
        </a:xfrm>
      </p:grpSpPr>
      <p:sp>
        <p:nvSpPr>
          <p:cNvPr id="3075" name="Rubrik 1"/>
          <p:cNvSpPr txBox="1">
            <a:spLocks noChangeArrowheads="1"/>
          </p:cNvSpPr>
          <p:nvPr/>
        </p:nvSpPr>
        <p:spPr bwMode="auto">
          <a:xfrm>
            <a:off x="1803400" y="2590800"/>
            <a:ext cx="7772400" cy="838200"/>
          </a:xfrm>
          <a:prstGeom prst="rect">
            <a:avLst/>
          </a:prstGeom>
          <a:noFill/>
          <a:ln w="9525">
            <a:noFill/>
            <a:miter lim="800000"/>
            <a:headEnd/>
            <a:tailEnd/>
          </a:ln>
        </p:spPr>
        <p:txBody>
          <a:bodyPr>
            <a:prstTxWarp prst="textNoShape">
              <a:avLst/>
            </a:prstTxWarp>
          </a:bodyPr>
          <a:lstStyle/>
          <a:p>
            <a:r>
              <a:rPr lang="sv-SE" sz="5500">
                <a:solidFill>
                  <a:schemeClr val="tx1"/>
                </a:solidFill>
                <a:latin typeface="Libre Franklin Black" charset="0"/>
                <a:ea typeface="Libre Franklin Black" charset="0"/>
                <a:cs typeface="Libre Franklin Black" charset="0"/>
              </a:rPr>
              <a:t>Retorik för kvinnor</a:t>
            </a:r>
          </a:p>
        </p:txBody>
      </p:sp>
      <p:sp>
        <p:nvSpPr>
          <p:cNvPr id="3076" name="textruta 1"/>
          <p:cNvSpPr txBox="1">
            <a:spLocks noChangeArrowheads="1"/>
          </p:cNvSpPr>
          <p:nvPr/>
        </p:nvSpPr>
        <p:spPr bwMode="auto">
          <a:xfrm>
            <a:off x="1803400" y="3429000"/>
            <a:ext cx="7345363" cy="338554"/>
          </a:xfrm>
          <a:prstGeom prst="rect">
            <a:avLst/>
          </a:prstGeom>
          <a:noFill/>
          <a:ln w="9525">
            <a:noFill/>
            <a:miter lim="800000"/>
            <a:headEnd/>
            <a:tailEnd/>
          </a:ln>
        </p:spPr>
        <p:txBody>
          <a:bodyPr>
            <a:prstTxWarp prst="textNoShape">
              <a:avLst/>
            </a:prstTxWarp>
            <a:spAutoFit/>
          </a:bodyPr>
          <a:lstStyle/>
          <a:p>
            <a:r>
              <a:rPr lang="sv-SE" sz="1600">
                <a:latin typeface="Libre Franklin ExtraBold"/>
                <a:cs typeface="Libre Franklin ExtraBold"/>
              </a:rPr>
              <a:t>Förnamn Efternamn – var du kommer ifrån/titel</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 name="Rectangle 4"/>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Intention, </a:t>
            </a:r>
          </a:p>
        </p:txBody>
      </p:sp>
      <p:sp>
        <p:nvSpPr>
          <p:cNvPr id="6" name="Rubrik 1"/>
          <p:cNvSpPr txBox="1">
            <a:spLocks noChangeArrowheads="1"/>
          </p:cNvSpPr>
          <p:nvPr/>
        </p:nvSpPr>
        <p:spPr bwMode="auto">
          <a:xfrm>
            <a:off x="1955800" y="2971800"/>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ATT FÖRBEREDA SITT TAL</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 name="Rectangle 4"/>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Intention, Inventering</a:t>
            </a:r>
          </a:p>
        </p:txBody>
      </p:sp>
      <p:sp>
        <p:nvSpPr>
          <p:cNvPr id="6" name="Rubrik 1"/>
          <p:cNvSpPr txBox="1">
            <a:spLocks noChangeArrowheads="1"/>
          </p:cNvSpPr>
          <p:nvPr/>
        </p:nvSpPr>
        <p:spPr bwMode="auto">
          <a:xfrm>
            <a:off x="1955800" y="2971800"/>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ATT FÖRBEREDA SITT TAL</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 name="Rectangle 4"/>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Intention, Inventering, Stil, </a:t>
            </a:r>
          </a:p>
        </p:txBody>
      </p:sp>
      <p:sp>
        <p:nvSpPr>
          <p:cNvPr id="6" name="Rubrik 1"/>
          <p:cNvSpPr txBox="1">
            <a:spLocks noChangeArrowheads="1"/>
          </p:cNvSpPr>
          <p:nvPr/>
        </p:nvSpPr>
        <p:spPr bwMode="auto">
          <a:xfrm>
            <a:off x="1955800" y="2971800"/>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ATT FÖRBEREDA SITT TAL</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 name="Rectangle 4"/>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Intention, Inventering, Stil, Sammanhang</a:t>
            </a:r>
          </a:p>
        </p:txBody>
      </p:sp>
      <p:sp>
        <p:nvSpPr>
          <p:cNvPr id="6" name="Rubrik 1"/>
          <p:cNvSpPr txBox="1">
            <a:spLocks noChangeArrowheads="1"/>
          </p:cNvSpPr>
          <p:nvPr/>
        </p:nvSpPr>
        <p:spPr bwMode="auto">
          <a:xfrm>
            <a:off x="1955800" y="2971800"/>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ATT FÖRBEREDA SITT TAL</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 name="Rectangle 4"/>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Öva tills talet lyfter!</a:t>
            </a:r>
          </a:p>
        </p:txBody>
      </p:sp>
      <p:sp>
        <p:nvSpPr>
          <p:cNvPr id="6" name="Rubrik 1"/>
          <p:cNvSpPr txBox="1">
            <a:spLocks noChangeArrowheads="1"/>
          </p:cNvSpPr>
          <p:nvPr/>
        </p:nvSpPr>
        <p:spPr bwMode="auto">
          <a:xfrm>
            <a:off x="1893686" y="3074987"/>
            <a:ext cx="7772400" cy="1470025"/>
          </a:xfrm>
          <a:prstGeom prst="rect">
            <a:avLst/>
          </a:prstGeom>
          <a:noFill/>
          <a:ln w="9525">
            <a:noFill/>
            <a:miter lim="800000"/>
            <a:headEnd/>
            <a:tailEnd/>
          </a:ln>
        </p:spPr>
        <p:txBody>
          <a:bodyPr>
            <a:prstTxWarp prst="textNoShape">
              <a:avLst/>
            </a:prstTxWarp>
          </a:bodyPr>
          <a:lstStyle/>
          <a:p>
            <a:r>
              <a:rPr lang="sv-SE" sz="2800" dirty="0">
                <a:solidFill>
                  <a:schemeClr val="bg1"/>
                </a:solidFill>
                <a:latin typeface="Libre Franklin Black" charset="0"/>
                <a:ea typeface="Libre Franklin Black" charset="0"/>
                <a:cs typeface="Libre Franklin Black" charset="0"/>
              </a:rPr>
              <a:t>ATT FÖRBEREDA SITT TAL</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 name="Rectangle 4"/>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ubrik 1"/>
          <p:cNvSpPr txBox="1">
            <a:spLocks noChangeArrowheads="1"/>
          </p:cNvSpPr>
          <p:nvPr/>
        </p:nvSpPr>
        <p:spPr bwMode="auto">
          <a:xfrm>
            <a:off x="1955800" y="1447800"/>
            <a:ext cx="7772400" cy="2994025"/>
          </a:xfrm>
          <a:prstGeom prst="rect">
            <a:avLst/>
          </a:prstGeom>
          <a:noFill/>
          <a:ln w="9525">
            <a:noFill/>
            <a:miter lim="800000"/>
            <a:headEnd/>
            <a:tailEnd/>
          </a:ln>
        </p:spPr>
        <p:txBody>
          <a:bodyPr>
            <a:prstTxWarp prst="textNoShape">
              <a:avLst/>
            </a:prstTxWarp>
          </a:bodyPr>
          <a:lstStyle/>
          <a:p>
            <a:br>
              <a:rPr lang="sv-SE" sz="2800" dirty="0">
                <a:solidFill>
                  <a:schemeClr val="bg1"/>
                </a:solidFill>
                <a:latin typeface="Libre Franklin Black" charset="0"/>
                <a:ea typeface="Libre Franklin Black" charset="0"/>
                <a:cs typeface="Libre Franklin Black" charset="0"/>
              </a:rPr>
            </a:br>
            <a:r>
              <a:rPr lang="sv-SE" sz="2800" dirty="0">
                <a:solidFill>
                  <a:schemeClr val="bg1"/>
                </a:solidFill>
                <a:latin typeface="Libre Franklin Black" charset="0"/>
                <a:ea typeface="Libre Franklin Black" charset="0"/>
                <a:cs typeface="Libre Franklin Black" charset="0"/>
              </a:rPr>
              <a:t>Budskap: den röda tråden</a:t>
            </a:r>
          </a:p>
          <a:p>
            <a:r>
              <a:rPr lang="sv-SE" sz="2800" dirty="0">
                <a:solidFill>
                  <a:schemeClr val="bg1"/>
                </a:solidFill>
                <a:latin typeface="Libre Franklin Black" charset="0"/>
                <a:ea typeface="Libre Franklin Black" charset="0"/>
                <a:cs typeface="Libre Franklin Black" charset="0"/>
              </a:rPr>
              <a:t>Publik: vilka är dina åhörare? </a:t>
            </a:r>
          </a:p>
          <a:p>
            <a:r>
              <a:rPr lang="sv-SE" sz="2800" dirty="0">
                <a:solidFill>
                  <a:schemeClr val="bg1"/>
                </a:solidFill>
                <a:latin typeface="Libre Franklin Black" charset="0"/>
                <a:ea typeface="Libre Franklin Black" charset="0"/>
                <a:cs typeface="Libre Franklin Black" charset="0"/>
              </a:rPr>
              <a:t>Material och fakta: underlag till ditt tal</a:t>
            </a:r>
          </a:p>
          <a:p>
            <a:r>
              <a:rPr lang="sv-SE" sz="2800" dirty="0">
                <a:solidFill>
                  <a:schemeClr val="bg1"/>
                </a:solidFill>
                <a:latin typeface="Libre Franklin Black" charset="0"/>
                <a:ea typeface="Libre Franklin Black" charset="0"/>
                <a:cs typeface="Libre Franklin Black" charset="0"/>
              </a:rPr>
              <a:t>Stil: anpassa efter publik och sammanhang</a:t>
            </a:r>
          </a:p>
          <a:p>
            <a:r>
              <a:rPr lang="sv-SE" sz="2800" dirty="0">
                <a:solidFill>
                  <a:schemeClr val="bg1"/>
                </a:solidFill>
                <a:latin typeface="Libre Franklin Black" charset="0"/>
                <a:ea typeface="Libre Franklin Black" charset="0"/>
                <a:cs typeface="Libre Franklin Black" charset="0"/>
              </a:rPr>
              <a:t>Manus: stolpar eller ord för ord</a:t>
            </a:r>
            <a:br>
              <a:rPr lang="sv-SE" sz="2800" dirty="0">
                <a:solidFill>
                  <a:schemeClr val="bg1"/>
                </a:solidFill>
                <a:latin typeface="Libre Franklin Black" charset="0"/>
                <a:ea typeface="Libre Franklin Black" charset="0"/>
                <a:cs typeface="Libre Franklin Black" charset="0"/>
              </a:rPr>
            </a:br>
            <a:r>
              <a:rPr lang="sv-SE" sz="2800" dirty="0">
                <a:solidFill>
                  <a:schemeClr val="bg1"/>
                </a:solidFill>
                <a:latin typeface="Libre Franklin Black" charset="0"/>
                <a:ea typeface="Libre Franklin Black" charset="0"/>
                <a:cs typeface="Libre Franklin Black" charset="0"/>
              </a:rPr>
              <a:t>Öva </a:t>
            </a:r>
            <a:r>
              <a:rPr lang="sv-SE" sz="2800" dirty="0" err="1">
                <a:solidFill>
                  <a:schemeClr val="bg1"/>
                </a:solidFill>
                <a:latin typeface="Libre Franklin Black" charset="0"/>
                <a:ea typeface="Libre Franklin Black" charset="0"/>
                <a:cs typeface="Libre Franklin Black" charset="0"/>
              </a:rPr>
              <a:t>öva</a:t>
            </a:r>
            <a:r>
              <a:rPr lang="sv-SE" sz="2800" dirty="0">
                <a:solidFill>
                  <a:schemeClr val="bg1"/>
                </a:solidFill>
                <a:latin typeface="Libre Franklin Black" charset="0"/>
                <a:ea typeface="Libre Franklin Black" charset="0"/>
                <a:cs typeface="Libre Franklin Black" charset="0"/>
              </a:rPr>
              <a:t> </a:t>
            </a:r>
            <a:r>
              <a:rPr lang="sv-SE" sz="2800" dirty="0" err="1">
                <a:solidFill>
                  <a:schemeClr val="bg1"/>
                </a:solidFill>
                <a:latin typeface="Libre Franklin Black" charset="0"/>
                <a:ea typeface="Libre Franklin Black" charset="0"/>
                <a:cs typeface="Libre Franklin Black" charset="0"/>
              </a:rPr>
              <a:t>öva</a:t>
            </a:r>
            <a:r>
              <a:rPr lang="sv-SE" sz="2800" dirty="0">
                <a:solidFill>
                  <a:schemeClr val="bg1"/>
                </a:solidFill>
                <a:latin typeface="Libre Franklin Black" charset="0"/>
                <a:ea typeface="Libre Franklin Black" charset="0"/>
                <a:cs typeface="Libre Franklin Black" charset="0"/>
              </a:rPr>
              <a: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 name="Rectangle 4"/>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ubrik 1"/>
          <p:cNvSpPr txBox="1">
            <a:spLocks noChangeArrowheads="1"/>
          </p:cNvSpPr>
          <p:nvPr/>
        </p:nvSpPr>
        <p:spPr bwMode="auto">
          <a:xfrm>
            <a:off x="1193800" y="426720"/>
            <a:ext cx="7772400" cy="5896610"/>
          </a:xfrm>
          <a:prstGeom prst="rect">
            <a:avLst/>
          </a:prstGeom>
          <a:noFill/>
          <a:ln w="9525">
            <a:noFill/>
            <a:miter lim="800000"/>
            <a:headEnd/>
            <a:tailEnd/>
          </a:ln>
        </p:spPr>
        <p:txBody>
          <a:bodyPr>
            <a:prstTxWarp prst="textNoShape">
              <a:avLst/>
            </a:prstTxWarp>
          </a:bodyPr>
          <a:lstStyle/>
          <a:p>
            <a:r>
              <a:rPr lang="sv-SE" sz="2800" dirty="0">
                <a:solidFill>
                  <a:schemeClr val="bg1"/>
                </a:solidFill>
                <a:latin typeface="Libre Franklin Black" charset="0"/>
                <a:ea typeface="Libre Franklin Black" charset="0"/>
                <a:cs typeface="Libre Franklin Black" charset="0"/>
              </a:rPr>
              <a:t>Argumentationsmodell</a:t>
            </a:r>
          </a:p>
          <a:p>
            <a:endParaRPr lang="sv-SE" sz="2200" dirty="0">
              <a:solidFill>
                <a:schemeClr val="bg1"/>
              </a:solidFill>
              <a:latin typeface="Libre Franklin Black" charset="0"/>
              <a:ea typeface="Libre Franklin Black" charset="0"/>
              <a:cs typeface="Libre Franklin Black" charset="0"/>
            </a:endParaRPr>
          </a:p>
          <a:p>
            <a:r>
              <a:rPr lang="sv-SE" sz="2100" dirty="0">
                <a:solidFill>
                  <a:schemeClr val="bg1"/>
                </a:solidFill>
                <a:latin typeface="Libre Franklin Black" charset="0"/>
                <a:ea typeface="Libre Franklin Black" charset="0"/>
                <a:cs typeface="Libre Franklin Black" charset="0"/>
              </a:rPr>
              <a:t>Inledning (etos): presentera en huvudtes som du ska driva till slutet</a:t>
            </a:r>
          </a:p>
          <a:p>
            <a:endParaRPr lang="sv-SE" sz="2100" dirty="0">
              <a:solidFill>
                <a:schemeClr val="bg1"/>
              </a:solidFill>
              <a:latin typeface="Libre Franklin Black" charset="0"/>
              <a:ea typeface="Libre Franklin Black" charset="0"/>
              <a:cs typeface="Libre Franklin Black" charset="0"/>
            </a:endParaRPr>
          </a:p>
          <a:p>
            <a:r>
              <a:rPr lang="sv-SE" sz="2100" dirty="0">
                <a:solidFill>
                  <a:schemeClr val="bg1"/>
                </a:solidFill>
                <a:latin typeface="Libre Franklin Black" charset="0"/>
                <a:ea typeface="Libre Franklin Black" charset="0"/>
                <a:cs typeface="Libre Franklin Black" charset="0"/>
              </a:rPr>
              <a:t>Bakgrund/berättelse</a:t>
            </a:r>
          </a:p>
          <a:p>
            <a:endParaRPr lang="sv-SE" sz="2100" dirty="0">
              <a:solidFill>
                <a:schemeClr val="bg1"/>
              </a:solidFill>
              <a:latin typeface="Libre Franklin Black" charset="0"/>
              <a:ea typeface="Libre Franklin Black" charset="0"/>
              <a:cs typeface="Libre Franklin Black" charset="0"/>
            </a:endParaRPr>
          </a:p>
          <a:p>
            <a:r>
              <a:rPr lang="sv-SE" sz="2100" dirty="0">
                <a:solidFill>
                  <a:schemeClr val="bg1"/>
                </a:solidFill>
                <a:latin typeface="Libre Franklin Black" charset="0"/>
                <a:ea typeface="Libre Franklin Black" charset="0"/>
                <a:cs typeface="Libre Franklin Black" charset="0"/>
              </a:rPr>
              <a:t>Fördjupa din tes – vad är det lyssnaren ska förstå? Så här kan man lägga upp argumentationen:</a:t>
            </a:r>
          </a:p>
          <a:p>
            <a:pPr marL="514350" indent="-514350">
              <a:buAutoNum type="arabicPeriod"/>
            </a:pPr>
            <a:r>
              <a:rPr lang="sv-SE" sz="2100" dirty="0">
                <a:solidFill>
                  <a:schemeClr val="bg1"/>
                </a:solidFill>
                <a:latin typeface="Libre Franklin Black" charset="0"/>
                <a:ea typeface="Libre Franklin Black" charset="0"/>
                <a:cs typeface="Libre Franklin Black" charset="0"/>
              </a:rPr>
              <a:t>Ditt näst bästa argument</a:t>
            </a:r>
          </a:p>
          <a:p>
            <a:pPr marL="514350" indent="-514350">
              <a:buAutoNum type="arabicPeriod"/>
            </a:pPr>
            <a:r>
              <a:rPr lang="sv-SE" sz="2100" dirty="0">
                <a:solidFill>
                  <a:schemeClr val="bg1"/>
                </a:solidFill>
                <a:latin typeface="Libre Franklin Black" charset="0"/>
                <a:ea typeface="Libre Franklin Black" charset="0"/>
                <a:cs typeface="Libre Franklin Black" charset="0"/>
              </a:rPr>
              <a:t>Ditt nästnästbästa argument</a:t>
            </a:r>
          </a:p>
          <a:p>
            <a:pPr marL="514350" indent="-514350">
              <a:buAutoNum type="arabicPeriod"/>
            </a:pPr>
            <a:r>
              <a:rPr lang="sv-SE" sz="2100" dirty="0">
                <a:solidFill>
                  <a:schemeClr val="bg1"/>
                </a:solidFill>
                <a:latin typeface="Libre Franklin Black" charset="0"/>
                <a:ea typeface="Libre Franklin Black" charset="0"/>
                <a:cs typeface="Libre Franklin Black" charset="0"/>
              </a:rPr>
              <a:t>Ett motargument som avfärdas</a:t>
            </a:r>
          </a:p>
          <a:p>
            <a:pPr marL="514350" indent="-514350">
              <a:buAutoNum type="arabicPeriod"/>
            </a:pPr>
            <a:r>
              <a:rPr lang="sv-SE" sz="2100" dirty="0">
                <a:solidFill>
                  <a:schemeClr val="bg1"/>
                </a:solidFill>
                <a:latin typeface="Libre Franklin Black" charset="0"/>
                <a:ea typeface="Libre Franklin Black" charset="0"/>
                <a:cs typeface="Libre Franklin Black" charset="0"/>
              </a:rPr>
              <a:t>Ett till motargument</a:t>
            </a:r>
          </a:p>
          <a:p>
            <a:pPr marL="514350" indent="-514350">
              <a:buAutoNum type="arabicPeriod"/>
            </a:pPr>
            <a:r>
              <a:rPr lang="sv-SE" sz="2100" dirty="0">
                <a:solidFill>
                  <a:schemeClr val="bg1"/>
                </a:solidFill>
                <a:latin typeface="Libre Franklin Black" charset="0"/>
                <a:ea typeface="Libre Franklin Black" charset="0"/>
                <a:cs typeface="Libre Franklin Black" charset="0"/>
              </a:rPr>
              <a:t>Ditt bästa argument”</a:t>
            </a:r>
          </a:p>
          <a:p>
            <a:endParaRPr lang="sv-SE" sz="2100" dirty="0">
              <a:solidFill>
                <a:schemeClr val="bg1"/>
              </a:solidFill>
              <a:latin typeface="Libre Franklin Black" charset="0"/>
              <a:ea typeface="Libre Franklin Black" charset="0"/>
              <a:cs typeface="Libre Franklin Black" charset="0"/>
            </a:endParaRPr>
          </a:p>
          <a:p>
            <a:r>
              <a:rPr lang="sv-SE" sz="2100" dirty="0">
                <a:solidFill>
                  <a:schemeClr val="bg1"/>
                </a:solidFill>
                <a:latin typeface="Libre Franklin Black" charset="0"/>
                <a:ea typeface="Libre Franklin Black" charset="0"/>
                <a:cs typeface="Libre Franklin Black" charset="0"/>
              </a:rPr>
              <a:t>Sammanfatta och avsluta med en bra poäng för din tes</a:t>
            </a:r>
          </a:p>
        </p:txBody>
      </p:sp>
    </p:spTree>
    <p:extLst>
      <p:ext uri="{BB962C8B-B14F-4D97-AF65-F5344CB8AC3E}">
        <p14:creationId xmlns:p14="http://schemas.microsoft.com/office/powerpoint/2010/main" val="5043054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 name="Rectangle 4"/>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ubrik 1"/>
          <p:cNvSpPr txBox="1">
            <a:spLocks noChangeArrowheads="1"/>
          </p:cNvSpPr>
          <p:nvPr/>
        </p:nvSpPr>
        <p:spPr bwMode="auto">
          <a:xfrm>
            <a:off x="1524000" y="1528762"/>
            <a:ext cx="7772400" cy="2689225"/>
          </a:xfrm>
          <a:prstGeom prst="rect">
            <a:avLst/>
          </a:prstGeom>
          <a:noFill/>
          <a:ln w="9525">
            <a:noFill/>
            <a:miter lim="800000"/>
            <a:headEnd/>
            <a:tailEnd/>
          </a:ln>
        </p:spPr>
        <p:txBody>
          <a:bodyPr>
            <a:prstTxWarp prst="textNoShape">
              <a:avLst/>
            </a:prstTxWarp>
          </a:bodyPr>
          <a:lstStyle/>
          <a:p>
            <a:r>
              <a:rPr lang="sv-SE" sz="2800" dirty="0">
                <a:solidFill>
                  <a:schemeClr val="bg1"/>
                </a:solidFill>
                <a:latin typeface="Libre Franklin Black" charset="0"/>
                <a:ea typeface="Libre Franklin Black" charset="0"/>
                <a:cs typeface="Libre Franklin Black" charset="0"/>
              </a:rPr>
              <a:t>ÖVNING: Att skissa på ett tal utifrån en tes som lottas ut. </a:t>
            </a:r>
          </a:p>
          <a:p>
            <a:endParaRPr lang="sv-SE" sz="2800" dirty="0">
              <a:solidFill>
                <a:schemeClr val="bg1"/>
              </a:solidFill>
              <a:latin typeface="Libre Franklin Black" charset="0"/>
              <a:ea typeface="Libre Franklin Black" charset="0"/>
              <a:cs typeface="Libre Franklin Black" charset="0"/>
            </a:endParaRPr>
          </a:p>
          <a:p>
            <a:pPr marL="457200" indent="-457200">
              <a:buFont typeface="Wingdings" panose="05000000000000000000" pitchFamily="2" charset="2"/>
              <a:buChar char="à"/>
            </a:pPr>
            <a:r>
              <a:rPr lang="sv-SE" sz="2800" dirty="0">
                <a:solidFill>
                  <a:schemeClr val="bg1"/>
                </a:solidFill>
                <a:latin typeface="Libre Franklin Black" charset="0"/>
                <a:ea typeface="Libre Franklin Black" charset="0"/>
                <a:cs typeface="Libre Franklin Black" charset="0"/>
                <a:sym typeface="Wingdings" panose="05000000000000000000" pitchFamily="2" charset="2"/>
              </a:rPr>
              <a:t>Hitta 3 centrala argument som stödjer ställningstagandet</a:t>
            </a:r>
          </a:p>
          <a:p>
            <a:pPr marL="457200" indent="-457200">
              <a:buFont typeface="Wingdings" panose="05000000000000000000" pitchFamily="2" charset="2"/>
              <a:buChar char="à"/>
            </a:pPr>
            <a:r>
              <a:rPr lang="sv-SE" sz="2800" dirty="0">
                <a:solidFill>
                  <a:schemeClr val="bg1"/>
                </a:solidFill>
                <a:latin typeface="Libre Franklin Black" charset="0"/>
                <a:ea typeface="Libre Franklin Black" charset="0"/>
                <a:cs typeface="Libre Franklin Black" charset="0"/>
                <a:sym typeface="Wingdings" panose="05000000000000000000" pitchFamily="2" charset="2"/>
              </a:rPr>
              <a:t>Hitta 2 motargument som du avfärdar</a:t>
            </a:r>
          </a:p>
          <a:p>
            <a:pPr marL="457200" indent="-457200">
              <a:buFont typeface="Wingdings" panose="05000000000000000000" pitchFamily="2" charset="2"/>
              <a:buChar char="à"/>
            </a:pPr>
            <a:r>
              <a:rPr lang="sv-SE" sz="2800" dirty="0">
                <a:solidFill>
                  <a:schemeClr val="bg1"/>
                </a:solidFill>
                <a:latin typeface="Libre Franklin Black" charset="0"/>
                <a:ea typeface="Libre Franklin Black" charset="0"/>
                <a:cs typeface="Libre Franklin Black" charset="0"/>
                <a:sym typeface="Wingdings" panose="05000000000000000000" pitchFamily="2" charset="2"/>
              </a:rPr>
              <a:t>Skissa på talets upplägg utifrån det</a:t>
            </a:r>
          </a:p>
          <a:p>
            <a:pPr marL="457200" indent="-457200">
              <a:buFont typeface="Wingdings" panose="05000000000000000000" pitchFamily="2" charset="2"/>
              <a:buChar char="à"/>
            </a:pPr>
            <a:r>
              <a:rPr lang="sv-SE" sz="2800" dirty="0">
                <a:solidFill>
                  <a:schemeClr val="bg1"/>
                </a:solidFill>
                <a:latin typeface="Libre Franklin Black" charset="0"/>
                <a:ea typeface="Libre Franklin Black" charset="0"/>
                <a:cs typeface="Libre Franklin Black" charset="0"/>
                <a:sym typeface="Wingdings" panose="05000000000000000000" pitchFamily="2" charset="2"/>
              </a:rPr>
              <a:t>Presentera för din granne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ubrik 1"/>
          <p:cNvSpPr txBox="1">
            <a:spLocks noChangeArrowheads="1"/>
          </p:cNvSpPr>
          <p:nvPr/>
        </p:nvSpPr>
        <p:spPr bwMode="auto">
          <a:xfrm>
            <a:off x="0" y="2971800"/>
            <a:ext cx="10153128" cy="838200"/>
          </a:xfrm>
          <a:prstGeom prst="rect">
            <a:avLst/>
          </a:prstGeom>
          <a:noFill/>
          <a:ln w="9525">
            <a:noFill/>
            <a:miter lim="800000"/>
            <a:headEnd/>
            <a:tailEnd/>
          </a:ln>
        </p:spPr>
        <p:txBody>
          <a:bodyPr>
            <a:prstTxWarp prst="textNoShape">
              <a:avLst/>
            </a:prstTxWarp>
          </a:bodyPr>
          <a:lstStyle/>
          <a:p>
            <a:pPr algn="ctr"/>
            <a:r>
              <a:rPr lang="sv-SE" dirty="0">
                <a:solidFill>
                  <a:schemeClr val="tx1"/>
                </a:solidFill>
                <a:latin typeface="Libre Franklin Black" charset="0"/>
                <a:ea typeface="Libre Franklin Black" charset="0"/>
                <a:cs typeface="Libre Franklin Black" charset="0"/>
              </a:rPr>
              <a:t>PAUS</a:t>
            </a:r>
          </a:p>
        </p:txBody>
      </p:sp>
    </p:spTree>
    <p:extLst>
      <p:ext uri="{BB962C8B-B14F-4D97-AF65-F5344CB8AC3E}">
        <p14:creationId xmlns:p14="http://schemas.microsoft.com/office/powerpoint/2010/main" val="10025218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D415"/>
        </a:solidFill>
        <a:effectLst/>
      </p:bgPr>
    </p:bg>
    <p:spTree>
      <p:nvGrpSpPr>
        <p:cNvPr id="1" name=""/>
        <p:cNvGrpSpPr/>
        <p:nvPr/>
      </p:nvGrpSpPr>
      <p:grpSpPr>
        <a:xfrm>
          <a:off x="0" y="0"/>
          <a:ext cx="0" cy="0"/>
          <a:chOff x="0" y="0"/>
          <a:chExt cx="0" cy="0"/>
        </a:xfrm>
      </p:grpSpPr>
      <p:sp>
        <p:nvSpPr>
          <p:cNvPr id="4" name="Rubrik 1"/>
          <p:cNvSpPr txBox="1">
            <a:spLocks noChangeArrowheads="1"/>
          </p:cNvSpPr>
          <p:nvPr/>
        </p:nvSpPr>
        <p:spPr bwMode="auto">
          <a:xfrm>
            <a:off x="3708400" y="3200400"/>
            <a:ext cx="6553200" cy="1470025"/>
          </a:xfrm>
          <a:prstGeom prst="rect">
            <a:avLst/>
          </a:prstGeom>
          <a:noFill/>
          <a:ln w="9525">
            <a:noFill/>
            <a:miter lim="800000"/>
            <a:headEnd/>
            <a:tailEnd/>
          </a:ln>
        </p:spPr>
        <p:txBody>
          <a:bodyPr>
            <a:prstTxWarp prst="textNoShape">
              <a:avLst/>
            </a:prstTxWarp>
          </a:bodyPr>
          <a:lstStyle/>
          <a:p>
            <a:r>
              <a:rPr lang="sv-SE" sz="2800">
                <a:latin typeface="Libre Franklin Black" charset="0"/>
                <a:ea typeface="Libre Franklin Black" charset="0"/>
                <a:cs typeface="Libre Franklin Black" charset="0"/>
              </a:rPr>
              <a:t>NERVOSITET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D4FF"/>
        </a:solidFill>
        <a:effectLst/>
      </p:bgPr>
    </p:bg>
    <p:spTree>
      <p:nvGrpSpPr>
        <p:cNvPr id="1" name=""/>
        <p:cNvGrpSpPr/>
        <p:nvPr/>
      </p:nvGrpSpPr>
      <p:grpSpPr>
        <a:xfrm>
          <a:off x="0" y="0"/>
          <a:ext cx="0" cy="0"/>
          <a:chOff x="0" y="0"/>
          <a:chExt cx="0" cy="0"/>
        </a:xfrm>
      </p:grpSpPr>
      <p:sp>
        <p:nvSpPr>
          <p:cNvPr id="3075" name="Rubrik 1"/>
          <p:cNvSpPr txBox="1">
            <a:spLocks noChangeArrowheads="1"/>
          </p:cNvSpPr>
          <p:nvPr/>
        </p:nvSpPr>
        <p:spPr bwMode="auto">
          <a:xfrm>
            <a:off x="975544" y="2971800"/>
            <a:ext cx="10153128" cy="838200"/>
          </a:xfrm>
          <a:prstGeom prst="rect">
            <a:avLst/>
          </a:prstGeom>
          <a:noFill/>
          <a:ln w="9525">
            <a:noFill/>
            <a:miter lim="800000"/>
            <a:headEnd/>
            <a:tailEnd/>
          </a:ln>
        </p:spPr>
        <p:txBody>
          <a:bodyPr>
            <a:prstTxWarp prst="textNoShape">
              <a:avLst/>
            </a:prstTxWarp>
          </a:bodyPr>
          <a:lstStyle/>
          <a:p>
            <a:r>
              <a:rPr lang="sv-SE" dirty="0">
                <a:solidFill>
                  <a:schemeClr val="tx1"/>
                </a:solidFill>
                <a:latin typeface="Libre Franklin Black" charset="0"/>
                <a:ea typeface="Libre Franklin Black" charset="0"/>
                <a:cs typeface="Libre Franklin Black" charset="0"/>
              </a:rPr>
              <a:t>Att ge och ta emot </a:t>
            </a:r>
            <a:r>
              <a:rPr lang="sv-SE" dirty="0">
                <a:solidFill>
                  <a:srgbClr val="FF0000"/>
                </a:solidFill>
                <a:latin typeface="Libre Franklin Black" charset="0"/>
                <a:ea typeface="Libre Franklin Black" charset="0"/>
                <a:cs typeface="Libre Franklin Black" charset="0"/>
              </a:rPr>
              <a:t>konstruktiv</a:t>
            </a:r>
            <a:r>
              <a:rPr lang="sv-SE" dirty="0">
                <a:solidFill>
                  <a:schemeClr val="tx1"/>
                </a:solidFill>
                <a:latin typeface="Libre Franklin Black" charset="0"/>
                <a:ea typeface="Libre Franklin Black" charset="0"/>
                <a:cs typeface="Libre Franklin Black" charset="0"/>
              </a:rPr>
              <a:t> feedback</a:t>
            </a:r>
          </a:p>
        </p:txBody>
      </p:sp>
    </p:spTree>
    <p:extLst>
      <p:ext uri="{BB962C8B-B14F-4D97-AF65-F5344CB8AC3E}">
        <p14:creationId xmlns:p14="http://schemas.microsoft.com/office/powerpoint/2010/main" val="41339389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59350560_2037477799694006_184287477484224512_o.jpg"/>
          <p:cNvPicPr>
            <a:picLocks noChangeAspect="1"/>
          </p:cNvPicPr>
          <p:nvPr/>
        </p:nvPicPr>
        <p:blipFill>
          <a:blip r:embed="rId3">
            <a:alphaModFix amt="70000"/>
          </a:blip>
          <a:srcRect t="12293" b="-1124"/>
          <a:stretch>
            <a:fillRect/>
          </a:stretch>
        </p:blipFill>
        <p:spPr>
          <a:xfrm>
            <a:off x="0" y="0"/>
            <a:ext cx="10160000" cy="60198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7" name="Rubrik 1"/>
          <p:cNvSpPr txBox="1">
            <a:spLocks noChangeArrowheads="1"/>
          </p:cNvSpPr>
          <p:nvPr/>
        </p:nvSpPr>
        <p:spPr bwMode="auto">
          <a:xfrm>
            <a:off x="2565400" y="1209675"/>
            <a:ext cx="6553200" cy="542925"/>
          </a:xfrm>
          <a:prstGeom prst="rect">
            <a:avLst/>
          </a:prstGeom>
          <a:noFill/>
          <a:ln w="9525">
            <a:noFill/>
            <a:miter lim="800000"/>
            <a:headEnd/>
            <a:tailEnd/>
          </a:ln>
        </p:spPr>
        <p:txBody>
          <a:bodyPr>
            <a:prstTxWarp prst="textNoShape">
              <a:avLst/>
            </a:prstTxWarp>
          </a:bodyPr>
          <a:lstStyle/>
          <a:p>
            <a:r>
              <a:rPr lang="sv-SE" sz="2800" dirty="0">
                <a:solidFill>
                  <a:schemeClr val="bg1"/>
                </a:solidFill>
                <a:latin typeface="Libre Franklin Black" charset="0"/>
                <a:ea typeface="Libre Franklin Black" charset="0"/>
                <a:cs typeface="Libre Franklin Black" charset="0"/>
              </a:rPr>
              <a:t>OLIKA TALSITUATIONER</a:t>
            </a:r>
          </a:p>
          <a:p>
            <a:endParaRPr lang="sv-SE" sz="2800" dirty="0">
              <a:solidFill>
                <a:schemeClr val="bg1"/>
              </a:solidFill>
              <a:latin typeface="Libre Franklin Black" charset="0"/>
              <a:ea typeface="Libre Franklin Black" charset="0"/>
              <a:cs typeface="Libre Franklin Black" charset="0"/>
            </a:endParaRPr>
          </a:p>
        </p:txBody>
      </p:sp>
      <p:sp>
        <p:nvSpPr>
          <p:cNvPr id="6" name="TextBox 5"/>
          <p:cNvSpPr txBox="1"/>
          <p:nvPr/>
        </p:nvSpPr>
        <p:spPr>
          <a:xfrm>
            <a:off x="7594600" y="5613484"/>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Vänsterpartiet Storstockholm</a:t>
            </a:r>
          </a:p>
        </p:txBody>
      </p:sp>
      <p:sp>
        <p:nvSpPr>
          <p:cNvPr id="2" name="textruta 1">
            <a:extLst>
              <a:ext uri="{FF2B5EF4-FFF2-40B4-BE49-F238E27FC236}">
                <a16:creationId xmlns:a16="http://schemas.microsoft.com/office/drawing/2014/main" id="{8215E4AA-A97E-4B7E-A12C-54930EFEBB9C}"/>
              </a:ext>
            </a:extLst>
          </p:cNvPr>
          <p:cNvSpPr txBox="1"/>
          <p:nvPr/>
        </p:nvSpPr>
        <p:spPr>
          <a:xfrm>
            <a:off x="3105813" y="2129503"/>
            <a:ext cx="4669099" cy="2554545"/>
          </a:xfrm>
          <a:prstGeom prst="rect">
            <a:avLst/>
          </a:prstGeom>
          <a:noFill/>
        </p:spPr>
        <p:txBody>
          <a:bodyPr wrap="none" rtlCol="0">
            <a:spAutoFit/>
          </a:bodyPr>
          <a:lstStyle/>
          <a:p>
            <a:pPr marL="457200" indent="-457200">
              <a:buFont typeface="Arial" panose="020B0604020202020204" pitchFamily="34" charset="0"/>
              <a:buChar char="•"/>
            </a:pPr>
            <a:r>
              <a:rPr lang="sv-SE" b="1" dirty="0">
                <a:solidFill>
                  <a:schemeClr val="bg1"/>
                </a:solidFill>
                <a:latin typeface="Libre Franklin Black" panose="00000A00000000000000" pitchFamily="50" charset="0"/>
              </a:rPr>
              <a:t>Anföranden</a:t>
            </a:r>
          </a:p>
          <a:p>
            <a:pPr marL="457200" indent="-457200">
              <a:buFont typeface="Arial" panose="020B0604020202020204" pitchFamily="34" charset="0"/>
              <a:buChar char="•"/>
            </a:pPr>
            <a:r>
              <a:rPr lang="sv-SE" b="1" dirty="0">
                <a:solidFill>
                  <a:schemeClr val="bg1"/>
                </a:solidFill>
                <a:latin typeface="Libre Franklin Black" panose="00000A00000000000000" pitchFamily="50" charset="0"/>
              </a:rPr>
              <a:t>Debatter</a:t>
            </a:r>
          </a:p>
          <a:p>
            <a:pPr marL="457200" indent="-457200">
              <a:buFont typeface="Arial" panose="020B0604020202020204" pitchFamily="34" charset="0"/>
              <a:buChar char="•"/>
            </a:pPr>
            <a:r>
              <a:rPr lang="sv-SE" b="1" dirty="0">
                <a:solidFill>
                  <a:schemeClr val="bg1"/>
                </a:solidFill>
                <a:latin typeface="Libre Franklin Black" panose="00000A00000000000000" pitchFamily="50" charset="0"/>
              </a:rPr>
              <a:t>Interna tal/debatter</a:t>
            </a:r>
          </a:p>
          <a:p>
            <a:pPr marL="457200" indent="-457200">
              <a:buFont typeface="Arial" panose="020B0604020202020204" pitchFamily="34" charset="0"/>
              <a:buChar char="•"/>
            </a:pPr>
            <a:r>
              <a:rPr lang="sv-SE" b="1" dirty="0">
                <a:solidFill>
                  <a:schemeClr val="bg1"/>
                </a:solidFill>
                <a:latin typeface="Libre Franklin Black" panose="00000A00000000000000" pitchFamily="50" charset="0"/>
              </a:rPr>
              <a:t>Utåtriktade tal</a:t>
            </a:r>
          </a:p>
          <a:p>
            <a:pPr marL="457200" indent="-457200">
              <a:buFont typeface="Arial" panose="020B0604020202020204" pitchFamily="34" charset="0"/>
              <a:buChar char="•"/>
            </a:pPr>
            <a:endParaRPr lang="sv-SE"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2"/>
          <p:cNvPicPr>
            <a:picLocks noChangeAspect="1" noChangeArrowheads="1"/>
          </p:cNvPicPr>
          <p:nvPr/>
        </p:nvPicPr>
        <p:blipFill>
          <a:blip r:embed="rId3"/>
          <a:srcRect t="2381"/>
          <a:stretch>
            <a:fillRect/>
          </a:stretch>
        </p:blipFill>
        <p:spPr bwMode="auto">
          <a:xfrm>
            <a:off x="5613400" y="0"/>
            <a:ext cx="4600457" cy="6019800"/>
          </a:xfrm>
          <a:prstGeom prst="rect">
            <a:avLst/>
          </a:prstGeom>
          <a:noFill/>
          <a:ln w="9525">
            <a:noFill/>
            <a:miter lim="800000"/>
            <a:headEnd/>
            <a:tailEnd/>
          </a:ln>
        </p:spPr>
      </p:pic>
      <p:pic>
        <p:nvPicPr>
          <p:cNvPr id="13" name="Picture 12" descr="18216476_10154743783908191_4224330825513471274_o.jpg"/>
          <p:cNvPicPr>
            <a:picLocks noChangeAspect="1"/>
          </p:cNvPicPr>
          <p:nvPr/>
        </p:nvPicPr>
        <p:blipFill>
          <a:blip r:embed="rId4">
            <a:lum contrast="-11000"/>
          </a:blip>
          <a:srcRect l="3333" t="4000" r="14000" b="12000"/>
          <a:stretch>
            <a:fillRect/>
          </a:stretch>
        </p:blipFill>
        <p:spPr>
          <a:xfrm>
            <a:off x="-101600" y="0"/>
            <a:ext cx="5918200" cy="6013655"/>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7" name="Rubrik 1"/>
          <p:cNvSpPr txBox="1">
            <a:spLocks noChangeArrowheads="1"/>
          </p:cNvSpPr>
          <p:nvPr/>
        </p:nvSpPr>
        <p:spPr bwMode="auto">
          <a:xfrm>
            <a:off x="2794000" y="2438400"/>
            <a:ext cx="6553200" cy="1470025"/>
          </a:xfrm>
          <a:prstGeom prst="rect">
            <a:avLst/>
          </a:prstGeom>
          <a:noFill/>
          <a:ln w="9525">
            <a:noFill/>
            <a:miter lim="800000"/>
            <a:headEnd/>
            <a:tailEnd/>
          </a:ln>
        </p:spPr>
        <p:txBody>
          <a:bodyPr>
            <a:prstTxWarp prst="textNoShape">
              <a:avLst/>
            </a:prstTxWarp>
          </a:bodyPr>
          <a:lstStyle/>
          <a:p>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TALA INFÖR GRUPP</a:t>
            </a:r>
          </a:p>
        </p:txBody>
      </p:sp>
      <p:sp>
        <p:nvSpPr>
          <p:cNvPr id="14" name="TextBox 13"/>
          <p:cNvSpPr txBox="1"/>
          <p:nvPr/>
        </p:nvSpPr>
        <p:spPr>
          <a:xfrm>
            <a:off x="5918200" y="5528102"/>
            <a:ext cx="40894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Barbro Ernemo, Vänsterpartiet Värnamo 1976</a:t>
            </a:r>
          </a:p>
          <a:p>
            <a:pPr algn="r"/>
            <a:r>
              <a:rPr lang="sv-SE" sz="1050">
                <a:solidFill>
                  <a:srgbClr val="FFFFFF"/>
                </a:solidFill>
                <a:latin typeface="Libre Franklin Black"/>
                <a:ea typeface="Arial" charset="0"/>
                <a:cs typeface="Libre Franklin Black"/>
              </a:rPr>
              <a:t> Foto: Svante Olson</a:t>
            </a:r>
          </a:p>
          <a:p>
            <a:pPr algn="r"/>
            <a:endParaRPr lang="en-US" sz="1050">
              <a:solidFill>
                <a:srgbClr val="FFFFFF"/>
              </a:solidFill>
              <a:latin typeface="Libre Franklin Black"/>
              <a:cs typeface="Libre Franklin Black"/>
            </a:endParaRPr>
          </a:p>
        </p:txBody>
      </p:sp>
      <p:sp>
        <p:nvSpPr>
          <p:cNvPr id="15" name="TextBox 14"/>
          <p:cNvSpPr txBox="1"/>
          <p:nvPr/>
        </p:nvSpPr>
        <p:spPr>
          <a:xfrm>
            <a:off x="1498600" y="5562600"/>
            <a:ext cx="42672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Vilma Berggren, Ung Vänster Piteå 2017</a:t>
            </a:r>
          </a:p>
          <a:p>
            <a:pPr algn="r"/>
            <a:r>
              <a:rPr lang="sv-SE" sz="1050">
                <a:solidFill>
                  <a:srgbClr val="FFFFFF"/>
                </a:solidFill>
                <a:latin typeface="Libre Franklin Black"/>
                <a:ea typeface="Arial" charset="0"/>
                <a:cs typeface="Libre Franklin Black"/>
              </a:rPr>
              <a:t> Foto: Carolina Gustafsson</a:t>
            </a:r>
          </a:p>
          <a:p>
            <a:pPr algn="r"/>
            <a:endParaRPr lang="en-US" sz="1050">
              <a:solidFill>
                <a:srgbClr val="FFFFFF"/>
              </a:solidFill>
              <a:latin typeface="Libre Franklin Black"/>
              <a:cs typeface="Libre Franklin Black"/>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2"/>
          <p:cNvPicPr>
            <a:picLocks noChangeAspect="1" noChangeArrowheads="1"/>
          </p:cNvPicPr>
          <p:nvPr/>
        </p:nvPicPr>
        <p:blipFill>
          <a:blip r:embed="rId3"/>
          <a:srcRect t="2381"/>
          <a:stretch>
            <a:fillRect/>
          </a:stretch>
        </p:blipFill>
        <p:spPr bwMode="auto">
          <a:xfrm>
            <a:off x="5635742" y="0"/>
            <a:ext cx="4600457" cy="6019800"/>
          </a:xfrm>
          <a:prstGeom prst="rect">
            <a:avLst/>
          </a:prstGeom>
          <a:noFill/>
          <a:ln w="9525">
            <a:noFill/>
            <a:miter lim="800000"/>
            <a:headEnd/>
            <a:tailEnd/>
          </a:ln>
        </p:spPr>
      </p:pic>
      <p:pic>
        <p:nvPicPr>
          <p:cNvPr id="13" name="Picture 12" descr="18216476_10154743783908191_4224330825513471274_o.jpg"/>
          <p:cNvPicPr>
            <a:picLocks noChangeAspect="1"/>
          </p:cNvPicPr>
          <p:nvPr/>
        </p:nvPicPr>
        <p:blipFill>
          <a:blip r:embed="rId4"/>
          <a:srcRect l="3333" t="4000" r="14000" b="12000"/>
          <a:stretch>
            <a:fillRect/>
          </a:stretch>
        </p:blipFill>
        <p:spPr>
          <a:xfrm>
            <a:off x="-101600" y="0"/>
            <a:ext cx="5918200" cy="6013655"/>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16" name="Rectangle 15"/>
          <p:cNvSpPr/>
          <p:nvPr/>
        </p:nvSpPr>
        <p:spPr bwMode="auto">
          <a:xfrm>
            <a:off x="-101600" y="0"/>
            <a:ext cx="103632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ubrik 1"/>
          <p:cNvSpPr txBox="1">
            <a:spLocks noChangeArrowheads="1"/>
          </p:cNvSpPr>
          <p:nvPr/>
        </p:nvSpPr>
        <p:spPr bwMode="auto">
          <a:xfrm>
            <a:off x="2794000" y="2895600"/>
            <a:ext cx="6553200" cy="1165225"/>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Rösten</a:t>
            </a:r>
          </a:p>
        </p:txBody>
      </p:sp>
      <p:sp>
        <p:nvSpPr>
          <p:cNvPr id="11" name="Rubrik 1"/>
          <p:cNvSpPr txBox="1">
            <a:spLocks noChangeArrowheads="1"/>
          </p:cNvSpPr>
          <p:nvPr/>
        </p:nvSpPr>
        <p:spPr bwMode="auto">
          <a:xfrm>
            <a:off x="2794000" y="2438401"/>
            <a:ext cx="65532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TALA INFÖR GRUPP</a:t>
            </a:r>
          </a:p>
        </p:txBody>
      </p:sp>
      <p:sp>
        <p:nvSpPr>
          <p:cNvPr id="19" name="TextBox 18"/>
          <p:cNvSpPr txBox="1"/>
          <p:nvPr/>
        </p:nvSpPr>
        <p:spPr>
          <a:xfrm>
            <a:off x="5918200" y="5562600"/>
            <a:ext cx="40894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Barbro Ernemo, Vänsterpartiet Värnamo 1976</a:t>
            </a:r>
          </a:p>
          <a:p>
            <a:pPr algn="r"/>
            <a:r>
              <a:rPr lang="sv-SE" sz="1050">
                <a:solidFill>
                  <a:srgbClr val="FFFFFF"/>
                </a:solidFill>
                <a:latin typeface="Libre Franklin Black"/>
                <a:ea typeface="Arial" charset="0"/>
                <a:cs typeface="Libre Franklin Black"/>
              </a:rPr>
              <a:t> Foto: Svante Olson</a:t>
            </a:r>
          </a:p>
          <a:p>
            <a:pPr algn="r"/>
            <a:endParaRPr lang="en-US" sz="1050">
              <a:solidFill>
                <a:srgbClr val="FFFFFF"/>
              </a:solidFill>
              <a:latin typeface="Libre Franklin Black"/>
              <a:cs typeface="Libre Franklin Black"/>
            </a:endParaRPr>
          </a:p>
        </p:txBody>
      </p:sp>
      <p:sp>
        <p:nvSpPr>
          <p:cNvPr id="20" name="TextBox 19"/>
          <p:cNvSpPr txBox="1"/>
          <p:nvPr/>
        </p:nvSpPr>
        <p:spPr>
          <a:xfrm>
            <a:off x="1498600" y="5562600"/>
            <a:ext cx="42672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Vilma Berggren, Ung Vänster Piteå 2017</a:t>
            </a:r>
          </a:p>
          <a:p>
            <a:pPr algn="r"/>
            <a:r>
              <a:rPr lang="sv-SE" sz="1050">
                <a:solidFill>
                  <a:srgbClr val="FFFFFF"/>
                </a:solidFill>
                <a:latin typeface="Libre Franklin Black"/>
                <a:ea typeface="Arial" charset="0"/>
                <a:cs typeface="Libre Franklin Black"/>
              </a:rPr>
              <a:t> Foto: Carolina Gustafsson</a:t>
            </a:r>
          </a:p>
          <a:p>
            <a:pPr algn="r"/>
            <a:endParaRPr lang="en-US" sz="1050">
              <a:solidFill>
                <a:srgbClr val="FFFFFF"/>
              </a:solidFill>
              <a:latin typeface="Libre Franklin Black"/>
              <a:cs typeface="Libre Franklin Black"/>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2"/>
          <p:cNvPicPr>
            <a:picLocks noChangeAspect="1" noChangeArrowheads="1"/>
          </p:cNvPicPr>
          <p:nvPr/>
        </p:nvPicPr>
        <p:blipFill>
          <a:blip r:embed="rId3"/>
          <a:srcRect t="2381"/>
          <a:stretch>
            <a:fillRect/>
          </a:stretch>
        </p:blipFill>
        <p:spPr bwMode="auto">
          <a:xfrm>
            <a:off x="5661142" y="0"/>
            <a:ext cx="4600457" cy="6019800"/>
          </a:xfrm>
          <a:prstGeom prst="rect">
            <a:avLst/>
          </a:prstGeom>
          <a:noFill/>
          <a:ln w="9525">
            <a:noFill/>
            <a:miter lim="800000"/>
            <a:headEnd/>
            <a:tailEnd/>
          </a:ln>
        </p:spPr>
      </p:pic>
      <p:pic>
        <p:nvPicPr>
          <p:cNvPr id="13" name="Picture 12" descr="18216476_10154743783908191_4224330825513471274_o.jpg"/>
          <p:cNvPicPr>
            <a:picLocks noChangeAspect="1"/>
          </p:cNvPicPr>
          <p:nvPr/>
        </p:nvPicPr>
        <p:blipFill>
          <a:blip r:embed="rId4"/>
          <a:srcRect l="3333" t="4000" r="14000" b="12000"/>
          <a:stretch>
            <a:fillRect/>
          </a:stretch>
        </p:blipFill>
        <p:spPr>
          <a:xfrm>
            <a:off x="-101600" y="0"/>
            <a:ext cx="5918200" cy="6013655"/>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20" name="Rectangle 19"/>
          <p:cNvSpPr/>
          <p:nvPr/>
        </p:nvSpPr>
        <p:spPr bwMode="auto">
          <a:xfrm>
            <a:off x="-101600" y="0"/>
            <a:ext cx="103632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ubrik 1"/>
          <p:cNvSpPr txBox="1">
            <a:spLocks noChangeArrowheads="1"/>
          </p:cNvSpPr>
          <p:nvPr/>
        </p:nvSpPr>
        <p:spPr bwMode="auto">
          <a:xfrm>
            <a:off x="2794000" y="2895600"/>
            <a:ext cx="6553200" cy="1165225"/>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Kroppen</a:t>
            </a:r>
          </a:p>
        </p:txBody>
      </p:sp>
      <p:sp>
        <p:nvSpPr>
          <p:cNvPr id="11" name="Rubrik 1"/>
          <p:cNvSpPr txBox="1">
            <a:spLocks noChangeArrowheads="1"/>
          </p:cNvSpPr>
          <p:nvPr/>
        </p:nvSpPr>
        <p:spPr bwMode="auto">
          <a:xfrm>
            <a:off x="2794000" y="2438401"/>
            <a:ext cx="65532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TALA INFÖR GRUPP</a:t>
            </a:r>
          </a:p>
        </p:txBody>
      </p:sp>
      <p:sp>
        <p:nvSpPr>
          <p:cNvPr id="18" name="TextBox 17"/>
          <p:cNvSpPr txBox="1"/>
          <p:nvPr/>
        </p:nvSpPr>
        <p:spPr>
          <a:xfrm>
            <a:off x="5918200" y="5562600"/>
            <a:ext cx="40894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Barbro Ernemo, Vänsterpartiet Värnamo 1976</a:t>
            </a:r>
          </a:p>
          <a:p>
            <a:pPr algn="r"/>
            <a:r>
              <a:rPr lang="sv-SE" sz="1050">
                <a:solidFill>
                  <a:srgbClr val="FFFFFF"/>
                </a:solidFill>
                <a:latin typeface="Libre Franklin Black"/>
                <a:ea typeface="Arial" charset="0"/>
                <a:cs typeface="Libre Franklin Black"/>
              </a:rPr>
              <a:t> Foto: Svante Olson</a:t>
            </a:r>
          </a:p>
          <a:p>
            <a:pPr algn="r"/>
            <a:endParaRPr lang="en-US" sz="1050">
              <a:solidFill>
                <a:srgbClr val="FFFFFF"/>
              </a:solidFill>
              <a:latin typeface="Libre Franklin Black"/>
              <a:cs typeface="Libre Franklin Black"/>
            </a:endParaRPr>
          </a:p>
        </p:txBody>
      </p:sp>
      <p:sp>
        <p:nvSpPr>
          <p:cNvPr id="19" name="TextBox 18"/>
          <p:cNvSpPr txBox="1"/>
          <p:nvPr/>
        </p:nvSpPr>
        <p:spPr>
          <a:xfrm>
            <a:off x="1498600" y="5562600"/>
            <a:ext cx="42672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Vilma Berggren, Ung Vänster Piteå 2017</a:t>
            </a:r>
          </a:p>
          <a:p>
            <a:pPr algn="r"/>
            <a:r>
              <a:rPr lang="sv-SE" sz="1050">
                <a:solidFill>
                  <a:srgbClr val="FFFFFF"/>
                </a:solidFill>
                <a:latin typeface="Libre Franklin Black"/>
                <a:ea typeface="Arial" charset="0"/>
                <a:cs typeface="Libre Franklin Black"/>
              </a:rPr>
              <a:t> Foto: Carolina Gustafsson</a:t>
            </a:r>
          </a:p>
          <a:p>
            <a:pPr algn="r"/>
            <a:endParaRPr lang="en-US" sz="1050">
              <a:solidFill>
                <a:srgbClr val="FFFFFF"/>
              </a:solidFill>
              <a:latin typeface="Libre Franklin Black"/>
              <a:cs typeface="Libre Franklin Black"/>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2"/>
          <p:cNvPicPr>
            <a:picLocks noChangeAspect="1" noChangeArrowheads="1"/>
          </p:cNvPicPr>
          <p:nvPr/>
        </p:nvPicPr>
        <p:blipFill>
          <a:blip r:embed="rId3"/>
          <a:srcRect t="2381"/>
          <a:stretch>
            <a:fillRect/>
          </a:stretch>
        </p:blipFill>
        <p:spPr bwMode="auto">
          <a:xfrm>
            <a:off x="5661142" y="0"/>
            <a:ext cx="4600457" cy="6019800"/>
          </a:xfrm>
          <a:prstGeom prst="rect">
            <a:avLst/>
          </a:prstGeom>
          <a:noFill/>
          <a:ln w="9525">
            <a:noFill/>
            <a:miter lim="800000"/>
            <a:headEnd/>
            <a:tailEnd/>
          </a:ln>
        </p:spPr>
      </p:pic>
      <p:pic>
        <p:nvPicPr>
          <p:cNvPr id="13" name="Picture 12" descr="18216476_10154743783908191_4224330825513471274_o.jpg"/>
          <p:cNvPicPr>
            <a:picLocks noChangeAspect="1"/>
          </p:cNvPicPr>
          <p:nvPr/>
        </p:nvPicPr>
        <p:blipFill>
          <a:blip r:embed="rId4"/>
          <a:srcRect l="3333" t="4000" r="14000" b="12000"/>
          <a:stretch>
            <a:fillRect/>
          </a:stretch>
        </p:blipFill>
        <p:spPr>
          <a:xfrm>
            <a:off x="-101600" y="0"/>
            <a:ext cx="5918200" cy="6013655"/>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10" name="Rectangle 9"/>
          <p:cNvSpPr/>
          <p:nvPr/>
        </p:nvSpPr>
        <p:spPr bwMode="auto">
          <a:xfrm>
            <a:off x="-101600" y="0"/>
            <a:ext cx="103632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ubrik 1"/>
          <p:cNvSpPr txBox="1">
            <a:spLocks noChangeArrowheads="1"/>
          </p:cNvSpPr>
          <p:nvPr/>
        </p:nvSpPr>
        <p:spPr bwMode="auto">
          <a:xfrm>
            <a:off x="2794000" y="2895600"/>
            <a:ext cx="6553200" cy="1165225"/>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Kläder</a:t>
            </a:r>
          </a:p>
        </p:txBody>
      </p:sp>
      <p:sp>
        <p:nvSpPr>
          <p:cNvPr id="11" name="Rubrik 1"/>
          <p:cNvSpPr txBox="1">
            <a:spLocks noChangeArrowheads="1"/>
          </p:cNvSpPr>
          <p:nvPr/>
        </p:nvSpPr>
        <p:spPr bwMode="auto">
          <a:xfrm>
            <a:off x="2794000" y="2438401"/>
            <a:ext cx="6553200" cy="609600"/>
          </a:xfrm>
          <a:prstGeom prst="rect">
            <a:avLst/>
          </a:prstGeom>
          <a:noFill/>
          <a:ln w="9525">
            <a:noFill/>
            <a:miter lim="800000"/>
            <a:headEnd/>
            <a:tailEnd/>
          </a:ln>
        </p:spPr>
        <p:txBody>
          <a:bodyPr>
            <a:prstTxWarp prst="textNoShape">
              <a:avLst/>
            </a:prstTxWarp>
          </a:bodyPr>
          <a:lstStyle/>
          <a:p>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TALA INFÖR GRUPP</a:t>
            </a:r>
          </a:p>
        </p:txBody>
      </p:sp>
      <p:sp>
        <p:nvSpPr>
          <p:cNvPr id="17" name="TextBox 16"/>
          <p:cNvSpPr txBox="1"/>
          <p:nvPr/>
        </p:nvSpPr>
        <p:spPr>
          <a:xfrm>
            <a:off x="5918200" y="5562600"/>
            <a:ext cx="40894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Barbro Ernemo, Vänsterpartiet Värnamo 1976</a:t>
            </a:r>
          </a:p>
          <a:p>
            <a:pPr algn="r"/>
            <a:r>
              <a:rPr lang="sv-SE" sz="1050">
                <a:solidFill>
                  <a:srgbClr val="FFFFFF"/>
                </a:solidFill>
                <a:latin typeface="Libre Franklin Black"/>
                <a:ea typeface="Arial" charset="0"/>
                <a:cs typeface="Libre Franklin Black"/>
              </a:rPr>
              <a:t> Foto: Svante Olson</a:t>
            </a:r>
          </a:p>
          <a:p>
            <a:pPr algn="r"/>
            <a:endParaRPr lang="en-US" sz="1050">
              <a:solidFill>
                <a:srgbClr val="FFFFFF"/>
              </a:solidFill>
              <a:latin typeface="Libre Franklin Black"/>
              <a:cs typeface="Libre Franklin Black"/>
            </a:endParaRPr>
          </a:p>
        </p:txBody>
      </p:sp>
      <p:sp>
        <p:nvSpPr>
          <p:cNvPr id="18" name="TextBox 17"/>
          <p:cNvSpPr txBox="1"/>
          <p:nvPr/>
        </p:nvSpPr>
        <p:spPr>
          <a:xfrm>
            <a:off x="1498600" y="5562600"/>
            <a:ext cx="42672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Vilma Berggren, Ung Vänster Piteå 2017</a:t>
            </a:r>
          </a:p>
          <a:p>
            <a:pPr algn="r"/>
            <a:r>
              <a:rPr lang="sv-SE" sz="1050">
                <a:solidFill>
                  <a:srgbClr val="FFFFFF"/>
                </a:solidFill>
                <a:latin typeface="Libre Franklin Black"/>
                <a:ea typeface="Arial" charset="0"/>
                <a:cs typeface="Libre Franklin Black"/>
              </a:rPr>
              <a:t> Foto: Carolina Gustafsson</a:t>
            </a:r>
          </a:p>
          <a:p>
            <a:pPr algn="r"/>
            <a:endParaRPr lang="en-US" sz="1050">
              <a:solidFill>
                <a:srgbClr val="FFFFFF"/>
              </a:solidFill>
              <a:latin typeface="Libre Franklin Black"/>
              <a:cs typeface="Libre Franklin Black"/>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2"/>
          <p:cNvPicPr>
            <a:picLocks noChangeAspect="1" noChangeArrowheads="1"/>
          </p:cNvPicPr>
          <p:nvPr/>
        </p:nvPicPr>
        <p:blipFill>
          <a:blip r:embed="rId3"/>
          <a:srcRect t="2381"/>
          <a:stretch>
            <a:fillRect/>
          </a:stretch>
        </p:blipFill>
        <p:spPr bwMode="auto">
          <a:xfrm>
            <a:off x="5661142" y="0"/>
            <a:ext cx="4600457" cy="6019800"/>
          </a:xfrm>
          <a:prstGeom prst="rect">
            <a:avLst/>
          </a:prstGeom>
          <a:noFill/>
          <a:ln w="9525">
            <a:noFill/>
            <a:miter lim="800000"/>
            <a:headEnd/>
            <a:tailEnd/>
          </a:ln>
        </p:spPr>
      </p:pic>
      <p:pic>
        <p:nvPicPr>
          <p:cNvPr id="13" name="Picture 12" descr="18216476_10154743783908191_4224330825513471274_o.jpg"/>
          <p:cNvPicPr>
            <a:picLocks noChangeAspect="1"/>
          </p:cNvPicPr>
          <p:nvPr/>
        </p:nvPicPr>
        <p:blipFill>
          <a:blip r:embed="rId4"/>
          <a:srcRect l="3333" t="4000" r="14000" b="12000"/>
          <a:stretch>
            <a:fillRect/>
          </a:stretch>
        </p:blipFill>
        <p:spPr>
          <a:xfrm>
            <a:off x="-101600" y="0"/>
            <a:ext cx="5918200" cy="6013655"/>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10" name="Rectangle 9"/>
          <p:cNvSpPr/>
          <p:nvPr/>
        </p:nvSpPr>
        <p:spPr bwMode="auto">
          <a:xfrm>
            <a:off x="-101600" y="0"/>
            <a:ext cx="103632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ubrik 1"/>
          <p:cNvSpPr txBox="1">
            <a:spLocks noChangeArrowheads="1"/>
          </p:cNvSpPr>
          <p:nvPr/>
        </p:nvSpPr>
        <p:spPr bwMode="auto">
          <a:xfrm>
            <a:off x="2794000" y="2895600"/>
            <a:ext cx="6553200" cy="1165225"/>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Språket</a:t>
            </a:r>
          </a:p>
        </p:txBody>
      </p:sp>
      <p:sp>
        <p:nvSpPr>
          <p:cNvPr id="11" name="Rubrik 1"/>
          <p:cNvSpPr txBox="1">
            <a:spLocks noChangeArrowheads="1"/>
          </p:cNvSpPr>
          <p:nvPr/>
        </p:nvSpPr>
        <p:spPr bwMode="auto">
          <a:xfrm>
            <a:off x="2794000" y="2438401"/>
            <a:ext cx="6553200" cy="609600"/>
          </a:xfrm>
          <a:prstGeom prst="rect">
            <a:avLst/>
          </a:prstGeom>
          <a:noFill/>
          <a:ln w="9525">
            <a:noFill/>
            <a:miter lim="800000"/>
            <a:headEnd/>
            <a:tailEnd/>
          </a:ln>
        </p:spPr>
        <p:txBody>
          <a:bodyPr>
            <a:prstTxWarp prst="textNoShape">
              <a:avLst/>
            </a:prstTxWarp>
          </a:bodyPr>
          <a:lstStyle/>
          <a:p>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TALA INFÖR GRUPP</a:t>
            </a:r>
          </a:p>
        </p:txBody>
      </p:sp>
      <p:sp>
        <p:nvSpPr>
          <p:cNvPr id="16" name="TextBox 15"/>
          <p:cNvSpPr txBox="1"/>
          <p:nvPr/>
        </p:nvSpPr>
        <p:spPr>
          <a:xfrm>
            <a:off x="5918200" y="5562600"/>
            <a:ext cx="40894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Barbro Ernemo, Vänsterpartiet Värnamo 1976</a:t>
            </a:r>
          </a:p>
          <a:p>
            <a:pPr algn="r"/>
            <a:r>
              <a:rPr lang="sv-SE" sz="1050">
                <a:solidFill>
                  <a:srgbClr val="FFFFFF"/>
                </a:solidFill>
                <a:latin typeface="Libre Franklin Black"/>
                <a:ea typeface="Arial" charset="0"/>
                <a:cs typeface="Libre Franklin Black"/>
              </a:rPr>
              <a:t> Foto: Svante Olson</a:t>
            </a:r>
          </a:p>
          <a:p>
            <a:pPr algn="r"/>
            <a:endParaRPr lang="en-US" sz="1050">
              <a:solidFill>
                <a:srgbClr val="FFFFFF"/>
              </a:solidFill>
              <a:latin typeface="Libre Franklin Black"/>
              <a:cs typeface="Libre Franklin Black"/>
            </a:endParaRPr>
          </a:p>
        </p:txBody>
      </p:sp>
      <p:sp>
        <p:nvSpPr>
          <p:cNvPr id="17" name="TextBox 16"/>
          <p:cNvSpPr txBox="1"/>
          <p:nvPr/>
        </p:nvSpPr>
        <p:spPr>
          <a:xfrm>
            <a:off x="1498600" y="5562600"/>
            <a:ext cx="42672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Vilma Berggren, Ung Vänster Piteå 2017</a:t>
            </a:r>
          </a:p>
          <a:p>
            <a:pPr algn="r"/>
            <a:r>
              <a:rPr lang="sv-SE" sz="1050">
                <a:solidFill>
                  <a:srgbClr val="FFFFFF"/>
                </a:solidFill>
                <a:latin typeface="Libre Franklin Black"/>
                <a:ea typeface="Arial" charset="0"/>
                <a:cs typeface="Libre Franklin Black"/>
              </a:rPr>
              <a:t> Foto: Carolina Gustafsson</a:t>
            </a:r>
          </a:p>
          <a:p>
            <a:pPr algn="r"/>
            <a:endParaRPr lang="en-US" sz="1050">
              <a:solidFill>
                <a:srgbClr val="FFFFFF"/>
              </a:solidFill>
              <a:latin typeface="Libre Franklin Black"/>
              <a:cs typeface="Libre Franklin Black"/>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11" name="Rubrik 1"/>
          <p:cNvSpPr txBox="1">
            <a:spLocks noChangeArrowheads="1"/>
          </p:cNvSpPr>
          <p:nvPr/>
        </p:nvSpPr>
        <p:spPr bwMode="auto">
          <a:xfrm>
            <a:off x="3251200" y="2971800"/>
            <a:ext cx="3505200" cy="1143000"/>
          </a:xfrm>
          <a:prstGeom prst="rect">
            <a:avLst/>
          </a:prstGeom>
          <a:noFill/>
          <a:ln w="9525">
            <a:noFill/>
            <a:miter lim="800000"/>
            <a:headEnd/>
            <a:tailEnd/>
          </a:ln>
        </p:spPr>
        <p:txBody>
          <a:bodyPr>
            <a:prstTxWarp prst="textNoShape">
              <a:avLst/>
            </a:prstTxWarp>
          </a:bodyPr>
          <a:lstStyle/>
          <a:p>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TextBox 7"/>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971800"/>
            <a:ext cx="3505200" cy="609600"/>
          </a:xfrm>
          <a:prstGeom prst="rect">
            <a:avLst/>
          </a:prstGeom>
          <a:noFill/>
          <a:ln w="9525">
            <a:noFill/>
            <a:miter lim="800000"/>
            <a:headEnd/>
            <a:tailEnd/>
          </a:ln>
        </p:spPr>
        <p:txBody>
          <a:bodyPr>
            <a:prstTxWarp prst="textNoShape">
              <a:avLst/>
            </a:prstTxWarp>
          </a:bodyPr>
          <a:lstStyle/>
          <a:p>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Upprepningar</a:t>
            </a: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971800"/>
            <a:ext cx="35052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Uppmaningar</a:t>
            </a: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971800"/>
            <a:ext cx="35052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Återkoppling</a:t>
            </a: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D4FF"/>
        </a:solidFill>
        <a:effectLst/>
      </p:bgPr>
    </p:bg>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759520" y="1289720"/>
            <a:ext cx="9289032"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eaLnBrk="1" hangingPunct="1">
              <a:lnSpc>
                <a:spcPct val="90000"/>
              </a:lnSpc>
              <a:buSzPct val="125000"/>
            </a:pPr>
            <a:r>
              <a:rPr lang="sv-SE" sz="2100" dirty="0">
                <a:solidFill>
                  <a:schemeClr val="tx1"/>
                </a:solidFill>
                <a:latin typeface="Libre Franklin Black" panose="00000A00000000000000" pitchFamily="50" charset="0"/>
                <a:ea typeface="Arial" charset="0"/>
                <a:cs typeface="Arial" charset="0"/>
                <a:sym typeface="Arial" charset="0"/>
              </a:rPr>
              <a:t>Grundregler för att ge konstruktiv feedback</a:t>
            </a:r>
          </a:p>
          <a:p>
            <a:pPr eaLnBrk="1" hangingPunct="1">
              <a:lnSpc>
                <a:spcPct val="90000"/>
              </a:lnSpc>
              <a:buSzPct val="125000"/>
            </a:pPr>
            <a:endParaRPr lang="sv-SE" sz="2100" dirty="0">
              <a:solidFill>
                <a:schemeClr val="tx1"/>
              </a:solidFill>
              <a:latin typeface="Libre Franklin Black" panose="00000A00000000000000" pitchFamily="50"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Utgå alltid från ditt eget perspektiv – ”Jag-perspektivet”</a:t>
            </a:r>
          </a:p>
          <a:p>
            <a:pPr eaLnBrk="1" hangingPunct="1">
              <a:lnSpc>
                <a:spcPct val="90000"/>
              </a:lnSpc>
              <a:buSzPct val="125000"/>
            </a:pPr>
            <a:endParaRPr lang="sv-SE" sz="2100" dirty="0">
              <a:solidFill>
                <a:schemeClr val="tx1"/>
              </a:solidFill>
              <a:latin typeface="Libre Franklin Black" panose="00000A00000000000000" pitchFamily="50"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Börja feedback med att fråga om mottagarens egna reflektioner och tankar kring prestationen</a:t>
            </a:r>
          </a:p>
          <a:p>
            <a:pPr marL="342900" indent="-342900" eaLnBrk="1" hangingPunct="1">
              <a:lnSpc>
                <a:spcPct val="90000"/>
              </a:lnSpc>
              <a:buSzPct val="125000"/>
              <a:buFont typeface="Arial" panose="020B0604020202020204" pitchFamily="34" charset="0"/>
              <a:buChar char="•"/>
            </a:pPr>
            <a:endParaRPr lang="sv-SE" sz="2100" dirty="0">
              <a:solidFill>
                <a:schemeClr val="tx1"/>
              </a:solidFill>
              <a:latin typeface="Libre Franklin Black" panose="00000A00000000000000" pitchFamily="50"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”Sandwich”-metoden – positiv, negativ, positiv </a:t>
            </a:r>
          </a:p>
          <a:p>
            <a:pPr marL="342900" indent="-342900" eaLnBrk="1" hangingPunct="1">
              <a:lnSpc>
                <a:spcPct val="90000"/>
              </a:lnSpc>
              <a:buSzPct val="125000"/>
              <a:buFont typeface="Arial" panose="020B0604020202020204" pitchFamily="34" charset="0"/>
              <a:buChar char="•"/>
            </a:pPr>
            <a:endParaRPr lang="sv-SE" sz="2100" dirty="0">
              <a:solidFill>
                <a:schemeClr val="tx1"/>
              </a:solidFill>
              <a:latin typeface="Libre Franklin Black" panose="00000A00000000000000" pitchFamily="50"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Viktigt: feedback ska enbart handla om det ni övar på, inte personerna som är involverade </a:t>
            </a:r>
          </a:p>
          <a:p>
            <a:pPr marL="342900" indent="-342900" eaLnBrk="1" hangingPunct="1">
              <a:lnSpc>
                <a:spcPct val="90000"/>
              </a:lnSpc>
              <a:buSzPct val="125000"/>
              <a:buFontTx/>
              <a:buChar char="-"/>
            </a:pPr>
            <a:endParaRPr lang="sv-SE" sz="2500" dirty="0">
              <a:solidFill>
                <a:schemeClr val="tx1"/>
              </a:solidFill>
              <a:latin typeface="Arial" charset="0"/>
              <a:ea typeface="Arial" charset="0"/>
              <a:cs typeface="Arial" charset="0"/>
              <a:sym typeface="Arial" charset="0"/>
            </a:endParaRPr>
          </a:p>
        </p:txBody>
      </p:sp>
    </p:spTree>
    <p:extLst>
      <p:ext uri="{BB962C8B-B14F-4D97-AF65-F5344CB8AC3E}">
        <p14:creationId xmlns:p14="http://schemas.microsoft.com/office/powerpoint/2010/main" val="155122508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971800"/>
            <a:ext cx="35052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Över- och underdrifter</a:t>
            </a: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971800"/>
            <a:ext cx="35052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Liknelser och metaforer</a:t>
            </a: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971800"/>
            <a:ext cx="35052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frågor</a:t>
            </a: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971800"/>
            <a:ext cx="35052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Citat</a:t>
            </a: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971800"/>
            <a:ext cx="35052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Anekdoter</a:t>
            </a: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058320" y="2915424"/>
            <a:ext cx="4932362" cy="609600"/>
          </a:xfrm>
          <a:prstGeom prst="rect">
            <a:avLst/>
          </a:prstGeom>
          <a:noFill/>
          <a:ln w="9525">
            <a:noFill/>
            <a:miter lim="800000"/>
            <a:headEnd/>
            <a:tailEnd/>
          </a:ln>
        </p:spPr>
        <p:txBody>
          <a:bodyPr>
            <a:prstTxWarp prst="textNoShape">
              <a:avLst/>
            </a:prstTxWarp>
          </a:bodyPr>
          <a:lstStyle/>
          <a:p>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ÖVNING: Associationer </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endPar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endParaRP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extLst>
      <p:ext uri="{BB962C8B-B14F-4D97-AF65-F5344CB8AC3E}">
        <p14:creationId xmlns:p14="http://schemas.microsoft.com/office/powerpoint/2010/main" val="313756865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sp>
        <p:nvSpPr>
          <p:cNvPr id="9" name="Rubrik 1"/>
          <p:cNvSpPr txBox="1">
            <a:spLocks noChangeArrowheads="1"/>
          </p:cNvSpPr>
          <p:nvPr/>
        </p:nvSpPr>
        <p:spPr bwMode="auto">
          <a:xfrm>
            <a:off x="4143896" y="5436708"/>
            <a:ext cx="3632968" cy="1067278"/>
          </a:xfrm>
          <a:prstGeom prst="rect">
            <a:avLst/>
          </a:prstGeom>
        </p:spPr>
        <p:txBody>
          <a:bodyPr vert="horz" lIns="91440" tIns="45720" rIns="91440" bIns="45720" rtlCol="0" anchor="b">
            <a:prstTxWarp prst="textNoShape">
              <a:avLst/>
            </a:prstTxWarp>
            <a:normAutofit/>
          </a:bodyPr>
          <a:lstStyle/>
          <a:p>
            <a:pPr algn="ctr" eaLnBrk="1" hangingPunct="1">
              <a:lnSpc>
                <a:spcPct val="90000"/>
              </a:lnSpc>
              <a:spcAft>
                <a:spcPts val="600"/>
              </a:spcAft>
            </a:pPr>
            <a:r>
              <a:rPr lang="en-US" sz="2800" dirty="0">
                <a:ln w="3175" cap="flat" cmpd="sng" algn="ctr">
                  <a:noFill/>
                  <a:prstDash val="solid"/>
                  <a:round/>
                  <a:headEnd type="none" w="med" len="med"/>
                  <a:tailEnd type="none" w="med" len="med"/>
                </a:ln>
                <a:solidFill>
                  <a:srgbClr val="FFFFFF"/>
                </a:solidFill>
                <a:latin typeface="Libre Franklin Black"/>
                <a:ea typeface="+mj-ea"/>
                <a:cs typeface="+mj-cs"/>
              </a:rPr>
              <a:t>ATT BEMÖTA HÄRSKARTEKNIKER </a:t>
            </a:r>
          </a:p>
        </p:txBody>
      </p:sp>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pic>
        <p:nvPicPr>
          <p:cNvPr id="6" name="Bildobjekt 5" descr="En bild som visar person, inomhus, man, håller&#10;&#10;Automatiskt genererad beskrivning">
            <a:extLst>
              <a:ext uri="{FF2B5EF4-FFF2-40B4-BE49-F238E27FC236}">
                <a16:creationId xmlns:a16="http://schemas.microsoft.com/office/drawing/2014/main" id="{9D8CCF38-830B-4355-B121-2D57531B9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09"/>
            <a:ext cx="10160000" cy="6621973"/>
          </a:xfrm>
          <a:prstGeom prst="rect">
            <a:avLst/>
          </a:prstGeom>
        </p:spPr>
      </p:pic>
      <p:sp>
        <p:nvSpPr>
          <p:cNvPr id="7" name="Rektangel 6">
            <a:extLst>
              <a:ext uri="{FF2B5EF4-FFF2-40B4-BE49-F238E27FC236}">
                <a16:creationId xmlns:a16="http://schemas.microsoft.com/office/drawing/2014/main" id="{B285EFB9-FF09-4196-A1BE-383D39A7FDCB}"/>
              </a:ext>
            </a:extLst>
          </p:cNvPr>
          <p:cNvSpPr/>
          <p:nvPr/>
        </p:nvSpPr>
        <p:spPr>
          <a:xfrm>
            <a:off x="3207792" y="2657872"/>
            <a:ext cx="5080000" cy="978729"/>
          </a:xfrm>
          <a:prstGeom prst="rect">
            <a:avLst/>
          </a:prstGeom>
        </p:spPr>
        <p:txBody>
          <a:bodyPr>
            <a:spAutoFit/>
          </a:bodyPr>
          <a:lstStyle/>
          <a:p>
            <a:pPr eaLnBrk="1" hangingPunct="1">
              <a:lnSpc>
                <a:spcPct val="90000"/>
              </a:lnSpc>
              <a:spcAft>
                <a:spcPts val="600"/>
              </a:spcAft>
            </a:pPr>
            <a:r>
              <a:rPr lang="en-US" dirty="0">
                <a:ln w="3175" cap="flat" cmpd="sng" algn="ctr">
                  <a:noFill/>
                  <a:prstDash val="solid"/>
                  <a:round/>
                  <a:headEnd type="none" w="med" len="med"/>
                  <a:tailEnd type="none" w="med" len="med"/>
                </a:ln>
                <a:solidFill>
                  <a:srgbClr val="FFFFFF"/>
                </a:solidFill>
                <a:latin typeface="Libre Franklin Black"/>
              </a:rPr>
              <a:t>ATT BEMÖTA HÄRSKARTEKNIKER </a:t>
            </a:r>
          </a:p>
        </p:txBody>
      </p:sp>
    </p:spTree>
  </p:cSld>
  <p:clrMapOvr>
    <a:overrideClrMapping bg1="dk1" tx1="lt1" bg2="dk2" tx2="lt2" accent1="accent1" accent2="accent2" accent3="accent3" accent4="accent4" accent5="accent5" accent6="accent6" hlink="hlink" folHlink="folHlink"/>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pic>
        <p:nvPicPr>
          <p:cNvPr id="7" name="Bildobjekt 6" descr="En bild som visar person, inomhus, man, håller&#10;&#10;Automatiskt genererad beskrivning">
            <a:extLst>
              <a:ext uri="{FF2B5EF4-FFF2-40B4-BE49-F238E27FC236}">
                <a16:creationId xmlns:a16="http://schemas.microsoft.com/office/drawing/2014/main" id="{784BB689-07A8-493B-A377-3FF4D960B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472"/>
            <a:ext cx="10160000" cy="6621973"/>
          </a:xfrm>
          <a:prstGeom prst="rect">
            <a:avLst/>
          </a:prstGeom>
        </p:spPr>
      </p:pic>
      <p:sp>
        <p:nvSpPr>
          <p:cNvPr id="6" name="Rectangle 5"/>
          <p:cNvSpPr/>
          <p:nvPr/>
        </p:nvSpPr>
        <p:spPr bwMode="auto">
          <a:xfrm>
            <a:off x="0" y="-419100"/>
            <a:ext cx="10160000" cy="6621972"/>
          </a:xfrm>
          <a:prstGeom prst="rect">
            <a:avLst/>
          </a:prstGeom>
          <a:solidFill>
            <a:srgbClr val="FF0000">
              <a:alpha val="41000"/>
            </a:srgb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79328" y="2912368"/>
            <a:ext cx="6553200" cy="609600"/>
          </a:xfrm>
          <a:prstGeom prst="rect">
            <a:avLst/>
          </a:prstGeom>
          <a:noFill/>
          <a:ln w="9525">
            <a:noFill/>
            <a:miter lim="800000"/>
            <a:headEnd/>
            <a:tailEnd/>
          </a:ln>
        </p:spPr>
        <p:txBody>
          <a:bodyPr>
            <a:prstTxWarp prst="textNoShape">
              <a:avLst/>
            </a:prstTxWarp>
          </a:bodyPr>
          <a:lstStyle/>
          <a:p>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BEMÖTA HÄRSKARTEKNIKER</a:t>
            </a:r>
            <a:b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br>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Ignorera</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pic>
        <p:nvPicPr>
          <p:cNvPr id="8" name="Bildobjekt 7" descr="En bild som visar person, inomhus, man, håller&#10;&#10;Automatiskt genererad beskrivning">
            <a:extLst>
              <a:ext uri="{FF2B5EF4-FFF2-40B4-BE49-F238E27FC236}">
                <a16:creationId xmlns:a16="http://schemas.microsoft.com/office/drawing/2014/main" id="{CE0272CB-2EFA-4244-A7AB-419F29112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0" y="-444816"/>
            <a:ext cx="10160000" cy="6621973"/>
          </a:xfrm>
          <a:prstGeom prst="rect">
            <a:avLst/>
          </a:prstGeom>
        </p:spPr>
      </p:pic>
      <p:sp>
        <p:nvSpPr>
          <p:cNvPr id="7" name="Rectangle 5">
            <a:extLst>
              <a:ext uri="{FF2B5EF4-FFF2-40B4-BE49-F238E27FC236}">
                <a16:creationId xmlns:a16="http://schemas.microsoft.com/office/drawing/2014/main" id="{E36EAC9C-09B8-4780-BCC5-878241D78681}"/>
              </a:ext>
            </a:extLst>
          </p:cNvPr>
          <p:cNvSpPr/>
          <p:nvPr/>
        </p:nvSpPr>
        <p:spPr bwMode="auto">
          <a:xfrm>
            <a:off x="0" y="-419100"/>
            <a:ext cx="10160000" cy="6621972"/>
          </a:xfrm>
          <a:prstGeom prst="rect">
            <a:avLst/>
          </a:prstGeom>
          <a:solidFill>
            <a:srgbClr val="FF0000">
              <a:alpha val="41000"/>
            </a:srgb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135312" y="2883024"/>
            <a:ext cx="6553200" cy="1143000"/>
          </a:xfrm>
          <a:prstGeom prst="rect">
            <a:avLst/>
          </a:prstGeom>
          <a:noFill/>
          <a:ln w="9525">
            <a:noFill/>
            <a:miter lim="800000"/>
            <a:headEnd/>
            <a:tailEnd/>
          </a:ln>
        </p:spPr>
        <p:txBody>
          <a:bodyPr>
            <a:prstTxWarp prst="textNoShape">
              <a:avLst/>
            </a:prstTxWarp>
          </a:bodyPr>
          <a:lstStyle/>
          <a:p>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BEMÖTA HÄRSKARTEKNIKER</a:t>
            </a:r>
            <a:b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br>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Använd din humor</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pic>
        <p:nvPicPr>
          <p:cNvPr id="7" name="Bildobjekt 6" descr="En bild som visar person, inomhus, man, håller&#10;&#10;Automatiskt genererad beskrivning">
            <a:extLst>
              <a:ext uri="{FF2B5EF4-FFF2-40B4-BE49-F238E27FC236}">
                <a16:creationId xmlns:a16="http://schemas.microsoft.com/office/drawing/2014/main" id="{08B1EF3E-AEB3-45FD-A225-18DABAABD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472"/>
            <a:ext cx="10160000" cy="6621973"/>
          </a:xfrm>
          <a:prstGeom prst="rect">
            <a:avLst/>
          </a:prstGeom>
        </p:spPr>
      </p:pic>
      <p:sp>
        <p:nvSpPr>
          <p:cNvPr id="8" name="Rectangle 5">
            <a:extLst>
              <a:ext uri="{FF2B5EF4-FFF2-40B4-BE49-F238E27FC236}">
                <a16:creationId xmlns:a16="http://schemas.microsoft.com/office/drawing/2014/main" id="{8616143B-3D59-42C5-BD4B-0F9C7D811441}"/>
              </a:ext>
            </a:extLst>
          </p:cNvPr>
          <p:cNvSpPr/>
          <p:nvPr/>
        </p:nvSpPr>
        <p:spPr bwMode="auto">
          <a:xfrm>
            <a:off x="0" y="-419100"/>
            <a:ext cx="10160000" cy="6621972"/>
          </a:xfrm>
          <a:prstGeom prst="rect">
            <a:avLst/>
          </a:prstGeom>
          <a:solidFill>
            <a:srgbClr val="FF0000">
              <a:alpha val="41000"/>
            </a:srgb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135312" y="2873896"/>
            <a:ext cx="6553200" cy="1143000"/>
          </a:xfrm>
          <a:prstGeom prst="rect">
            <a:avLst/>
          </a:prstGeom>
          <a:noFill/>
          <a:ln w="9525">
            <a:noFill/>
            <a:miter lim="800000"/>
            <a:headEnd/>
            <a:tailEnd/>
          </a:ln>
        </p:spPr>
        <p:txBody>
          <a:bodyPr>
            <a:prstTxWarp prst="textNoShape">
              <a:avLst/>
            </a:prstTxWarp>
          </a:bodyPr>
          <a:lstStyle/>
          <a:p>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BEMÖTA HÄRSKARTEKNIKER</a:t>
            </a:r>
            <a:b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br>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Markera</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D4FF"/>
        </a:solidFill>
        <a:effectLst/>
      </p:bgPr>
    </p:bg>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759520" y="1289720"/>
            <a:ext cx="9289032"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eaLnBrk="1" hangingPunct="1">
              <a:lnSpc>
                <a:spcPct val="90000"/>
              </a:lnSpc>
              <a:buSzPct val="125000"/>
            </a:pPr>
            <a:r>
              <a:rPr lang="sv-SE" sz="2100" dirty="0">
                <a:solidFill>
                  <a:schemeClr val="tx1"/>
                </a:solidFill>
                <a:latin typeface="Libre Franklin Black" panose="00000A00000000000000" pitchFamily="50" charset="0"/>
                <a:ea typeface="Arial" charset="0"/>
                <a:cs typeface="Arial" charset="0"/>
                <a:sym typeface="Arial" charset="0"/>
              </a:rPr>
              <a:t>Grundregler för att ta emot feedback</a:t>
            </a:r>
          </a:p>
          <a:p>
            <a:pPr marL="342900" indent="-342900" eaLnBrk="1" hangingPunct="1">
              <a:lnSpc>
                <a:spcPct val="90000"/>
              </a:lnSpc>
              <a:buSzPct val="125000"/>
              <a:buFontTx/>
              <a:buChar char="-"/>
            </a:pPr>
            <a:endParaRPr lang="sv-SE" sz="25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Viktigt med feedback för att öva sig i retorik </a:t>
            </a:r>
          </a:p>
          <a:p>
            <a:pPr marL="342900" indent="-342900" eaLnBrk="1" hangingPunct="1">
              <a:lnSpc>
                <a:spcPct val="90000"/>
              </a:lnSpc>
              <a:buSzPct val="125000"/>
              <a:buFont typeface="Arial" panose="020B0604020202020204" pitchFamily="34" charset="0"/>
              <a:buChar char="•"/>
            </a:pPr>
            <a:endParaRPr lang="sv-SE" sz="2100" dirty="0">
              <a:solidFill>
                <a:schemeClr val="tx1"/>
              </a:solidFill>
              <a:latin typeface="Libre Franklin Black" panose="00000A00000000000000" pitchFamily="50"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Med bra grundregler för feedback kan alla känna sig trygga i att ge och ta emot feedback</a:t>
            </a:r>
          </a:p>
          <a:p>
            <a:pPr marL="342900" indent="-342900" eaLnBrk="1" hangingPunct="1">
              <a:lnSpc>
                <a:spcPct val="90000"/>
              </a:lnSpc>
              <a:buSzPct val="125000"/>
              <a:buFont typeface="Arial" panose="020B0604020202020204" pitchFamily="34" charset="0"/>
              <a:buChar char="•"/>
            </a:pPr>
            <a:endParaRPr lang="sv-SE" sz="2100" dirty="0">
              <a:solidFill>
                <a:schemeClr val="tx1"/>
              </a:solidFill>
              <a:latin typeface="Libre Franklin Black" panose="00000A00000000000000" pitchFamily="50"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Ni hjälper varandra genom att ge och ta emot feedback – alla vill väl</a:t>
            </a:r>
          </a:p>
          <a:p>
            <a:pPr marL="342900" indent="-342900" eaLnBrk="1" hangingPunct="1">
              <a:lnSpc>
                <a:spcPct val="90000"/>
              </a:lnSpc>
              <a:buSzPct val="125000"/>
              <a:buFont typeface="Arial" panose="020B0604020202020204" pitchFamily="34" charset="0"/>
              <a:buChar char="•"/>
            </a:pPr>
            <a:endParaRPr lang="sv-SE" sz="2100" dirty="0">
              <a:solidFill>
                <a:schemeClr val="tx1"/>
              </a:solidFill>
              <a:latin typeface="Libre Franklin Black" panose="00000A00000000000000" pitchFamily="50"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Utgå från hur du vill att andra tar emot din feedback</a:t>
            </a:r>
          </a:p>
          <a:p>
            <a:pPr marL="342900" indent="-342900" eaLnBrk="1" hangingPunct="1">
              <a:lnSpc>
                <a:spcPct val="90000"/>
              </a:lnSpc>
              <a:buSzPct val="125000"/>
              <a:buFont typeface="Arial" panose="020B0604020202020204" pitchFamily="34" charset="0"/>
              <a:buChar char="•"/>
            </a:pPr>
            <a:endParaRPr lang="sv-SE" sz="2100" dirty="0">
              <a:solidFill>
                <a:schemeClr val="tx1"/>
              </a:solidFill>
              <a:latin typeface="Libre Franklin Black" panose="00000A00000000000000" pitchFamily="50"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Var öppen för förslag och tips även om du inte behöver använda dem fullt ut</a:t>
            </a:r>
          </a:p>
        </p:txBody>
      </p:sp>
      <p:sp>
        <p:nvSpPr>
          <p:cNvPr id="9" name="Rubrik 1"/>
          <p:cNvSpPr txBox="1">
            <a:spLocks noChangeArrowheads="1"/>
          </p:cNvSpPr>
          <p:nvPr/>
        </p:nvSpPr>
        <p:spPr bwMode="auto">
          <a:xfrm>
            <a:off x="2559720" y="353616"/>
            <a:ext cx="7772400" cy="1470025"/>
          </a:xfrm>
          <a:prstGeom prst="rect">
            <a:avLst/>
          </a:prstGeom>
          <a:noFill/>
          <a:ln w="9525">
            <a:noFill/>
            <a:miter lim="800000"/>
            <a:headEnd/>
            <a:tailEnd/>
          </a:ln>
        </p:spPr>
        <p:txBody>
          <a:bodyPr>
            <a:prstTxWarp prst="textNoShape">
              <a:avLst/>
            </a:prstTxWarp>
          </a:bodyPr>
          <a:lstStyle/>
          <a:p>
            <a:endParaRPr lang="sv-SE" sz="2800" dirty="0">
              <a:solidFill>
                <a:schemeClr val="tx1"/>
              </a:solidFill>
              <a:latin typeface="Libre Franklin Black" charset="0"/>
              <a:ea typeface="Libre Franklin Black" charset="0"/>
              <a:cs typeface="Libre Franklin Black" charset="0"/>
            </a:endParaRPr>
          </a:p>
        </p:txBody>
      </p:sp>
    </p:spTree>
    <p:extLst>
      <p:ext uri="{BB962C8B-B14F-4D97-AF65-F5344CB8AC3E}">
        <p14:creationId xmlns:p14="http://schemas.microsoft.com/office/powerpoint/2010/main" val="141585717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pic>
        <p:nvPicPr>
          <p:cNvPr id="8" name="Bildobjekt 7" descr="En bild som visar person, inomhus, man, håller&#10;&#10;Automatiskt genererad beskrivning">
            <a:extLst>
              <a:ext uri="{FF2B5EF4-FFF2-40B4-BE49-F238E27FC236}">
                <a16:creationId xmlns:a16="http://schemas.microsoft.com/office/drawing/2014/main" id="{33E389B7-A419-47CA-9574-772955FD5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09"/>
            <a:ext cx="10160000" cy="6621973"/>
          </a:xfrm>
          <a:prstGeom prst="rect">
            <a:avLst/>
          </a:prstGeom>
        </p:spPr>
      </p:pic>
      <p:sp>
        <p:nvSpPr>
          <p:cNvPr id="7" name="Rectangle 5">
            <a:extLst>
              <a:ext uri="{FF2B5EF4-FFF2-40B4-BE49-F238E27FC236}">
                <a16:creationId xmlns:a16="http://schemas.microsoft.com/office/drawing/2014/main" id="{F0BEA9FA-FF52-424B-8052-EB5D01738E68}"/>
              </a:ext>
            </a:extLst>
          </p:cNvPr>
          <p:cNvSpPr/>
          <p:nvPr/>
        </p:nvSpPr>
        <p:spPr bwMode="auto">
          <a:xfrm>
            <a:off x="0" y="-510480"/>
            <a:ext cx="10160000" cy="6621972"/>
          </a:xfrm>
          <a:prstGeom prst="rect">
            <a:avLst/>
          </a:prstGeom>
          <a:solidFill>
            <a:srgbClr val="FF0000">
              <a:alpha val="41000"/>
            </a:srgb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79328" y="2811016"/>
            <a:ext cx="6553200" cy="1143000"/>
          </a:xfrm>
          <a:prstGeom prst="rect">
            <a:avLst/>
          </a:prstGeom>
          <a:noFill/>
          <a:ln w="9525">
            <a:noFill/>
            <a:miter lim="800000"/>
            <a:headEnd/>
            <a:tailEnd/>
          </a:ln>
        </p:spPr>
        <p:txBody>
          <a:bodyPr>
            <a:prstTxWarp prst="textNoShape">
              <a:avLst/>
            </a:prstTxWarp>
          </a:bodyPr>
          <a:lstStyle/>
          <a:p>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BEMÖTA HÄRSKARTEKNIKER</a:t>
            </a:r>
            <a:b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br>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Prata ihop er</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554163" y="2846387"/>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11" name="Rubrik 1"/>
          <p:cNvSpPr txBox="1">
            <a:spLocks noChangeArrowheads="1"/>
          </p:cNvSpPr>
          <p:nvPr/>
        </p:nvSpPr>
        <p:spPr bwMode="auto">
          <a:xfrm>
            <a:off x="2163763" y="3346713"/>
            <a:ext cx="6553200" cy="609600"/>
          </a:xfrm>
          <a:prstGeom prst="rect">
            <a:avLst/>
          </a:prstGeom>
          <a:noFill/>
          <a:ln w="9525">
            <a:noFill/>
            <a:miter lim="800000"/>
            <a:headEnd/>
            <a:tailEnd/>
          </a:ln>
        </p:spPr>
        <p:txBody>
          <a:bodyPr>
            <a:prstTxWarp prst="textNoShape">
              <a:avLst/>
            </a:prstTxWarp>
          </a:bodyPr>
          <a:lstStyle/>
          <a:p>
            <a:r>
              <a:rPr lang="sv-SE" sz="2800" dirty="0">
                <a:ln w="3175" cap="flat" cmpd="sng" algn="ctr">
                  <a:noFill/>
                  <a:prstDash val="solid"/>
                  <a:round/>
                  <a:headEnd type="none" w="med" len="med"/>
                  <a:tailEnd type="none" w="med" len="med"/>
                </a:ln>
                <a:solidFill>
                  <a:srgbClr val="FF0000"/>
                </a:solidFill>
                <a:latin typeface="Libre Franklin Black" charset="0"/>
                <a:ea typeface="Libre Franklin Black" charset="0"/>
                <a:cs typeface="Libre Franklin Black" charset="0"/>
              </a:rPr>
              <a:t>ATT BLI EN BÄTTRE TALARE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Bildobjekt 1"/>
          <p:cNvPicPr>
            <a:picLocks noChangeAspect="1"/>
          </p:cNvPicPr>
          <p:nvPr/>
        </p:nvPicPr>
        <p:blipFill>
          <a:blip r:embed="rId3"/>
          <a:srcRect/>
          <a:stretch>
            <a:fillRect/>
          </a:stretch>
        </p:blipFill>
        <p:spPr bwMode="auto">
          <a:xfrm>
            <a:off x="5943600" y="0"/>
            <a:ext cx="5080000" cy="7620000"/>
          </a:xfrm>
          <a:prstGeom prst="rect">
            <a:avLst/>
          </a:prstGeom>
          <a:noFill/>
          <a:ln w="9525">
            <a:noFill/>
            <a:miter lim="800000"/>
            <a:headEnd/>
            <a:tailEnd/>
          </a:ln>
        </p:spPr>
      </p:pic>
      <p:sp>
        <p:nvSpPr>
          <p:cNvPr id="16387" name="textruta 7"/>
          <p:cNvSpPr txBox="1">
            <a:spLocks noChangeArrowheads="1"/>
          </p:cNvSpPr>
          <p:nvPr/>
        </p:nvSpPr>
        <p:spPr bwMode="auto">
          <a:xfrm>
            <a:off x="2032000" y="2430959"/>
            <a:ext cx="2209800" cy="769441"/>
          </a:xfrm>
          <a:prstGeom prst="rect">
            <a:avLst/>
          </a:prstGeom>
          <a:noFill/>
          <a:ln w="9525">
            <a:noFill/>
            <a:miter lim="800000"/>
            <a:headEnd/>
            <a:tailEnd/>
          </a:ln>
        </p:spPr>
        <p:txBody>
          <a:bodyPr wrap="square">
            <a:prstTxWarp prst="textNoShape">
              <a:avLst/>
            </a:prstTxWarp>
            <a:spAutoFit/>
          </a:bodyPr>
          <a:lstStyle/>
          <a:p>
            <a:r>
              <a:rPr lang="sv-SE" sz="4400">
                <a:latin typeface="Libre Franklin Black" charset="0"/>
              </a:rPr>
              <a:t>TACK!</a:t>
            </a:r>
          </a:p>
        </p:txBody>
      </p:sp>
      <p:sp>
        <p:nvSpPr>
          <p:cNvPr id="16388" name="textruta 8"/>
          <p:cNvSpPr txBox="1">
            <a:spLocks noChangeArrowheads="1"/>
          </p:cNvSpPr>
          <p:nvPr/>
        </p:nvSpPr>
        <p:spPr bwMode="auto">
          <a:xfrm>
            <a:off x="271463" y="3186113"/>
            <a:ext cx="5584825" cy="523220"/>
          </a:xfrm>
          <a:prstGeom prst="rect">
            <a:avLst/>
          </a:prstGeom>
          <a:noFill/>
          <a:ln w="9525">
            <a:noFill/>
            <a:miter lim="800000"/>
            <a:headEnd/>
            <a:tailEnd/>
          </a:ln>
        </p:spPr>
        <p:txBody>
          <a:bodyPr>
            <a:prstTxWarp prst="textNoShape">
              <a:avLst/>
            </a:prstTxWarp>
            <a:spAutoFit/>
          </a:bodyPr>
          <a:lstStyle/>
          <a:p>
            <a:pPr algn="ctr"/>
            <a:r>
              <a:rPr lang="sv-SE" sz="1400">
                <a:latin typeface="Libre Franklin ExtraBold"/>
                <a:cs typeface="Libre Franklin ExtraBold"/>
              </a:rPr>
              <a:t>För kontakt med styrgruppen för Kvinnors organisering mejla: kvinnorsorganisering@vansterpartiet.se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169890_10152978851737830_2960958737158964236_n.jpg"/>
          <p:cNvPicPr>
            <a:picLocks noChangeAspect="1"/>
          </p:cNvPicPr>
          <p:nvPr/>
        </p:nvPicPr>
        <p:blipFill>
          <a:blip r:embed="rId3"/>
          <a:srcRect t="7865" b="3371"/>
          <a:stretch>
            <a:fillRect/>
          </a:stretch>
        </p:blipFill>
        <p:spPr>
          <a:xfrm>
            <a:off x="0" y="0"/>
            <a:ext cx="10160000" cy="60198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2971800"/>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RETORIK = TALANDETS KONST</a:t>
            </a:r>
          </a:p>
        </p:txBody>
      </p:sp>
      <p:sp>
        <p:nvSpPr>
          <p:cNvPr id="5" name="TextBox 4"/>
          <p:cNvSpPr txBox="1"/>
          <p:nvPr/>
        </p:nvSpPr>
        <p:spPr>
          <a:xfrm>
            <a:off x="8280400" y="5715000"/>
            <a:ext cx="4724400" cy="253916"/>
          </a:xfrm>
          <a:prstGeom prst="rect">
            <a:avLst/>
          </a:prstGeom>
          <a:noFill/>
        </p:spPr>
        <p:txBody>
          <a:bodyPr wrap="square" rtlCol="0">
            <a:spAutoFit/>
          </a:bodyPr>
          <a:lstStyle/>
          <a:p>
            <a:r>
              <a:rPr lang="en-US" sz="1050">
                <a:solidFill>
                  <a:schemeClr val="tx1"/>
                </a:solidFill>
                <a:latin typeface="Libre Franklin Black"/>
                <a:cs typeface="Libre Franklin Black"/>
              </a:rPr>
              <a:t>Foto: Anders Henriksson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803400" y="2949575"/>
            <a:ext cx="7772400" cy="1470025"/>
          </a:xfrm>
          <a:prstGeom prst="rect">
            <a:avLst/>
          </a:prstGeom>
          <a:noFill/>
          <a:ln w="9525">
            <a:noFill/>
            <a:miter lim="800000"/>
            <a:headEnd/>
            <a:tailEnd/>
          </a:ln>
        </p:spPr>
        <p:txBody>
          <a:bodyPr>
            <a:prstTxWarp prst="textNoShape">
              <a:avLst/>
            </a:prstTxWarp>
          </a:bodyPr>
          <a:lstStyle/>
          <a:p>
            <a:r>
              <a:rPr lang="sv-SE" sz="2800" dirty="0">
                <a:solidFill>
                  <a:schemeClr val="tx1"/>
                </a:solidFill>
                <a:latin typeface="Libre Franklin Black" charset="0"/>
                <a:ea typeface="Libre Franklin Black" charset="0"/>
                <a:cs typeface="Libre Franklin Black" charset="0"/>
              </a:rPr>
              <a:t>VARFÖR RETORIK FÖR KVINNOR?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169890_10152978851737830_2960958737158964236_n.jpg"/>
          <p:cNvPicPr>
            <a:picLocks noChangeAspect="1"/>
          </p:cNvPicPr>
          <p:nvPr/>
        </p:nvPicPr>
        <p:blipFill>
          <a:blip r:embed="rId3"/>
          <a:srcRect t="7865" b="3371"/>
          <a:stretch>
            <a:fillRect/>
          </a:stretch>
        </p:blipFill>
        <p:spPr>
          <a:xfrm>
            <a:off x="0" y="0"/>
            <a:ext cx="10160000" cy="60198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7" name="Rectangle 6"/>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992027" y="2122488"/>
            <a:ext cx="8896672" cy="1470025"/>
          </a:xfrm>
          <a:prstGeom prst="rect">
            <a:avLst/>
          </a:prstGeom>
          <a:noFill/>
          <a:ln w="9525">
            <a:noFill/>
            <a:miter lim="800000"/>
            <a:headEnd/>
            <a:tailEnd/>
          </a:ln>
        </p:spPr>
        <p:txBody>
          <a:bodyPr>
            <a:prstTxWarp prst="textNoShape">
              <a:avLst/>
            </a:prstTxWarp>
          </a:bodyPr>
          <a:lstStyle/>
          <a:p>
            <a:pPr algn="ctr"/>
            <a:r>
              <a:rPr lang="sv-SE" sz="3600" dirty="0">
                <a:solidFill>
                  <a:schemeClr val="bg1"/>
                </a:solidFill>
                <a:latin typeface="Libre Franklin Black" charset="0"/>
                <a:ea typeface="Libre Franklin Black" charset="0"/>
                <a:cs typeface="Libre Franklin Black" charset="0"/>
              </a:rPr>
              <a:t>Att lägga upp ett tal </a:t>
            </a:r>
          </a:p>
          <a:p>
            <a:endParaRPr lang="sv-SE" sz="2800" dirty="0">
              <a:solidFill>
                <a:schemeClr val="bg1"/>
              </a:solidFill>
              <a:latin typeface="Libre Franklin Black" charset="0"/>
              <a:ea typeface="Libre Franklin Black" charset="0"/>
              <a:cs typeface="Libre Franklin Black" charset="0"/>
            </a:endParaRPr>
          </a:p>
          <a:p>
            <a:pPr marL="457200" indent="-457200">
              <a:buFont typeface="Wingdings" panose="05000000000000000000" pitchFamily="2" charset="2"/>
              <a:buChar char="à"/>
            </a:pPr>
            <a:r>
              <a:rPr lang="sv-SE" sz="2800" dirty="0">
                <a:solidFill>
                  <a:schemeClr val="bg1"/>
                </a:solidFill>
                <a:latin typeface="Libre Franklin Black" charset="0"/>
                <a:ea typeface="Libre Franklin Black" charset="0"/>
                <a:cs typeface="Libre Franklin Black" charset="0"/>
                <a:sym typeface="Wingdings" panose="05000000000000000000" pitchFamily="2" charset="2"/>
              </a:rPr>
              <a:t>Olika typer av tal</a:t>
            </a:r>
          </a:p>
          <a:p>
            <a:pPr marL="457200" indent="-457200">
              <a:buFont typeface="Wingdings" panose="05000000000000000000" pitchFamily="2" charset="2"/>
              <a:buChar char="à"/>
            </a:pPr>
            <a:r>
              <a:rPr lang="sv-SE" sz="2800" dirty="0">
                <a:solidFill>
                  <a:schemeClr val="bg1"/>
                </a:solidFill>
                <a:latin typeface="Libre Franklin Black" charset="0"/>
                <a:ea typeface="Libre Franklin Black" charset="0"/>
                <a:cs typeface="Libre Franklin Black" charset="0"/>
                <a:sym typeface="Wingdings" panose="05000000000000000000" pitchFamily="2" charset="2"/>
              </a:rPr>
              <a:t>Talets delar: inledning, mitten, avslutning</a:t>
            </a:r>
            <a:endParaRPr lang="sv-SE" sz="2800" dirty="0">
              <a:solidFill>
                <a:schemeClr val="bg1"/>
              </a:solidFill>
              <a:latin typeface="Libre Franklin Black" charset="0"/>
              <a:ea typeface="Libre Franklin Black" charset="0"/>
              <a:cs typeface="Libre Franklin Black" charset="0"/>
            </a:endParaRPr>
          </a:p>
        </p:txBody>
      </p:sp>
      <p:sp>
        <p:nvSpPr>
          <p:cNvPr id="8" name="TextBox 7"/>
          <p:cNvSpPr txBox="1"/>
          <p:nvPr/>
        </p:nvSpPr>
        <p:spPr>
          <a:xfrm>
            <a:off x="8280400" y="5715000"/>
            <a:ext cx="4724400" cy="253916"/>
          </a:xfrm>
          <a:prstGeom prst="rect">
            <a:avLst/>
          </a:prstGeom>
          <a:noFill/>
        </p:spPr>
        <p:txBody>
          <a:bodyPr wrap="square" rtlCol="0">
            <a:spAutoFit/>
          </a:bodyPr>
          <a:lstStyle/>
          <a:p>
            <a:r>
              <a:rPr lang="en-US" sz="1050">
                <a:solidFill>
                  <a:schemeClr val="tx1"/>
                </a:solidFill>
                <a:latin typeface="Libre Franklin Black"/>
                <a:cs typeface="Libre Franklin Black"/>
              </a:rPr>
              <a:t>Foto: Anders Henriksson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169890_10152978851737830_2960958737158964236_n.jpg"/>
          <p:cNvPicPr>
            <a:picLocks noChangeAspect="1"/>
          </p:cNvPicPr>
          <p:nvPr/>
        </p:nvPicPr>
        <p:blipFill>
          <a:blip r:embed="rId3"/>
          <a:srcRect t="7865" b="3371"/>
          <a:stretch>
            <a:fillRect/>
          </a:stretch>
        </p:blipFill>
        <p:spPr>
          <a:xfrm>
            <a:off x="0" y="0"/>
            <a:ext cx="10160000" cy="60198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7" name="Rectangle 6"/>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2971800"/>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RETORIKENS BYGGSTENAR:</a:t>
            </a:r>
            <a:br>
              <a:rPr lang="sv-SE" sz="2800">
                <a:solidFill>
                  <a:schemeClr val="bg1"/>
                </a:solidFill>
                <a:latin typeface="Libre Franklin Black" charset="0"/>
                <a:ea typeface="Libre Franklin Black" charset="0"/>
                <a:cs typeface="Libre Franklin Black" charset="0"/>
              </a:rPr>
            </a:br>
            <a:r>
              <a:rPr lang="sv-SE" sz="2800">
                <a:solidFill>
                  <a:schemeClr val="bg1"/>
                </a:solidFill>
                <a:latin typeface="Libre Franklin Black" charset="0"/>
                <a:ea typeface="Libre Franklin Black" charset="0"/>
                <a:cs typeface="Libre Franklin Black" charset="0"/>
              </a:rPr>
              <a:t>Etos – Logos – Patos</a:t>
            </a:r>
          </a:p>
        </p:txBody>
      </p:sp>
      <p:sp>
        <p:nvSpPr>
          <p:cNvPr id="8" name="TextBox 7"/>
          <p:cNvSpPr txBox="1"/>
          <p:nvPr/>
        </p:nvSpPr>
        <p:spPr>
          <a:xfrm>
            <a:off x="8280400" y="5715000"/>
            <a:ext cx="4724400" cy="253916"/>
          </a:xfrm>
          <a:prstGeom prst="rect">
            <a:avLst/>
          </a:prstGeom>
          <a:noFill/>
        </p:spPr>
        <p:txBody>
          <a:bodyPr wrap="square" rtlCol="0">
            <a:spAutoFit/>
          </a:bodyPr>
          <a:lstStyle/>
          <a:p>
            <a:r>
              <a:rPr lang="en-US" sz="1050">
                <a:solidFill>
                  <a:schemeClr val="tx1"/>
                </a:solidFill>
                <a:latin typeface="Libre Franklin Black"/>
                <a:cs typeface="Libre Franklin Black"/>
              </a:rPr>
              <a:t>Foto: Anders Henriksson</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2424620" y="2640012"/>
            <a:ext cx="7772400" cy="1470025"/>
          </a:xfrm>
          <a:prstGeom prst="rect">
            <a:avLst/>
          </a:prstGeom>
          <a:noFill/>
          <a:ln w="9525">
            <a:noFill/>
            <a:miter lim="800000"/>
            <a:headEnd/>
            <a:tailEnd/>
          </a:ln>
        </p:spPr>
        <p:txBody>
          <a:bodyPr>
            <a:prstTxWarp prst="textNoShape">
              <a:avLst/>
            </a:prstTxWarp>
          </a:bodyPr>
          <a:lstStyle/>
          <a:p>
            <a:r>
              <a:rPr lang="sv-SE" sz="2800" dirty="0">
                <a:solidFill>
                  <a:schemeClr val="bg1"/>
                </a:solidFill>
                <a:latin typeface="Libre Franklin Black" charset="0"/>
                <a:ea typeface="Libre Franklin Black" charset="0"/>
                <a:cs typeface="Libre Franklin Black" charset="0"/>
              </a:rPr>
              <a:t>ATT FÖRBEREDA SITT TAL</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 Vit">
  <a:themeElements>
    <a:clrScheme name="Intro V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 Vi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sv-SE" sz="3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sv-SE" sz="3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Intro V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TotalTime>
  <Words>5992</Words>
  <Application>Microsoft Office PowerPoint</Application>
  <PresentationFormat>Anpassad</PresentationFormat>
  <Paragraphs>434</Paragraphs>
  <Slides>42</Slides>
  <Notes>42</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42</vt:i4>
      </vt:variant>
    </vt:vector>
  </HeadingPairs>
  <TitlesOfParts>
    <vt:vector size="50" baseType="lpstr">
      <vt:lpstr>Arial</vt:lpstr>
      <vt:lpstr>Arial Bold</vt:lpstr>
      <vt:lpstr>Calibri</vt:lpstr>
      <vt:lpstr>Gill Sans</vt:lpstr>
      <vt:lpstr>Libre Franklin Black</vt:lpstr>
      <vt:lpstr>Libre Franklin ExtraBold</vt:lpstr>
      <vt:lpstr>Wingdings</vt:lpstr>
      <vt:lpstr>Intro Vit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John Hörnquist</dc:creator>
  <cp:lastModifiedBy>John Hörnquist</cp:lastModifiedBy>
  <cp:revision>1</cp:revision>
  <dcterms:created xsi:type="dcterms:W3CDTF">2020-04-01T15:33:50Z</dcterms:created>
  <dcterms:modified xsi:type="dcterms:W3CDTF">2020-04-02T16:30:46Z</dcterms:modified>
</cp:coreProperties>
</file>