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62" r:id="rId2"/>
    <p:sldId id="405" r:id="rId3"/>
    <p:sldId id="404" r:id="rId4"/>
    <p:sldId id="403" r:id="rId5"/>
    <p:sldId id="402" r:id="rId6"/>
    <p:sldId id="406" r:id="rId7"/>
    <p:sldId id="435" r:id="rId8"/>
    <p:sldId id="436" r:id="rId9"/>
    <p:sldId id="407" r:id="rId10"/>
    <p:sldId id="401" r:id="rId11"/>
    <p:sldId id="408" r:id="rId12"/>
    <p:sldId id="418" r:id="rId13"/>
    <p:sldId id="409" r:id="rId14"/>
    <p:sldId id="431" r:id="rId15"/>
    <p:sldId id="432" r:id="rId16"/>
    <p:sldId id="433" r:id="rId17"/>
    <p:sldId id="412" r:id="rId18"/>
    <p:sldId id="410" r:id="rId19"/>
    <p:sldId id="411" r:id="rId20"/>
    <p:sldId id="413" r:id="rId21"/>
    <p:sldId id="416" r:id="rId22"/>
    <p:sldId id="430" r:id="rId23"/>
    <p:sldId id="414" r:id="rId24"/>
    <p:sldId id="417" r:id="rId25"/>
    <p:sldId id="415" r:id="rId26"/>
    <p:sldId id="419" r:id="rId27"/>
    <p:sldId id="437" r:id="rId28"/>
    <p:sldId id="420" r:id="rId29"/>
    <p:sldId id="425" r:id="rId30"/>
    <p:sldId id="426" r:id="rId31"/>
    <p:sldId id="427" r:id="rId32"/>
    <p:sldId id="434" r:id="rId33"/>
    <p:sldId id="428" r:id="rId34"/>
    <p:sldId id="429" r:id="rId35"/>
    <p:sldId id="422" r:id="rId36"/>
    <p:sldId id="438" r:id="rId37"/>
  </p:sldIdLst>
  <p:sldSz cx="10160000" cy="7620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734" autoAdjust="0"/>
  </p:normalViewPr>
  <p:slideViewPr>
    <p:cSldViewPr>
      <p:cViewPr varScale="1">
        <p:scale>
          <a:sx n="80" d="100"/>
          <a:sy n="80" d="100"/>
        </p:scale>
        <p:origin x="1938" y="8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CD48FC00-494D-4FD5-8061-7F8451F4C89A}" type="datetimeFigureOut">
              <a:rPr lang="sv-SE"/>
              <a:pPr>
                <a:defRPr/>
              </a:pPr>
              <a:t>2016-04-01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9F19BBA5-7D1D-4A76-88D4-0F90121A0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186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dirty="0" smtClean="0"/>
          </a:p>
        </p:txBody>
      </p:sp>
      <p:sp>
        <p:nvSpPr>
          <p:cNvPr id="51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2CFF88B5-1CE4-481B-B87D-03C94B2F3B86}" type="slidenum">
              <a:rPr lang="sv-SE" sz="1200" smtClean="0"/>
              <a:pPr/>
              <a:t>1</a:t>
            </a:fld>
            <a:endParaRPr lang="sv-SE" sz="1200" smtClean="0"/>
          </a:p>
        </p:txBody>
      </p:sp>
    </p:spTree>
    <p:extLst>
      <p:ext uri="{BB962C8B-B14F-4D97-AF65-F5344CB8AC3E}">
        <p14:creationId xmlns:p14="http://schemas.microsoft.com/office/powerpoint/2010/main" val="408244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33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98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30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521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824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965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94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53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452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45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634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37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611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879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007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904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613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743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827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677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13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105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88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224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934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78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322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698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59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92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37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0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88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61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9BBA5-7D1D-4A76-88D4-0F90121A0DF6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66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70000" y="1247775"/>
            <a:ext cx="7620000" cy="265271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70000" y="4002088"/>
            <a:ext cx="7620000" cy="1839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9375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7603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270750" y="406400"/>
            <a:ext cx="2190750" cy="6456363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98500" y="406400"/>
            <a:ext cx="6419850" cy="6456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584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1054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136821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8500" y="2028825"/>
            <a:ext cx="43053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56200" y="2028825"/>
            <a:ext cx="43053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1816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2710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7429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672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56339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053581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50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/>
          </p:cNvSpPr>
          <p:nvPr/>
        </p:nvSpPr>
        <p:spPr bwMode="auto">
          <a:xfrm>
            <a:off x="447674" y="0"/>
            <a:ext cx="92408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sz="5000" dirty="0">
              <a:solidFill>
                <a:srgbClr val="CC0920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48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Kongressens</a:t>
            </a:r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mötesordning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sz="5000" dirty="0">
              <a:solidFill>
                <a:srgbClr val="CC0920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7096125" y="4746625"/>
            <a:ext cx="8280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sv-SE" sz="4000">
              <a:solidFill>
                <a:schemeClr val="bg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1766888" y="5754216"/>
            <a:ext cx="78501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2016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 algn="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 algn="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 algn="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  <p:pic>
        <p:nvPicPr>
          <p:cNvPr id="6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0" b="25249"/>
          <a:stretch>
            <a:fillRect/>
          </a:stretch>
        </p:blipFill>
        <p:spPr bwMode="auto">
          <a:xfrm>
            <a:off x="0" y="2016125"/>
            <a:ext cx="1019333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Beslut och inte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Kongressen beslutar om </a:t>
            </a:r>
            <a:b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att-satser, inte motivtexter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Ändrar inte i verksamhetsberättelser m.m.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41651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Ombud och andra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Bara ombuden har rösträtt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PS m.fl. har yttrande- och förslagsrätt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48690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Debattindelning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A-motioner: Allmänpolitiska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B-motioner: Partiprogrammet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C-motioner: Organisatoriska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D-motioner: Stadgar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E-motioner: Ekoeko-programmet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99179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Att yrka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Behöver inte yrka på huvudförslagen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Går inte att lägga nya förslag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11352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8" y="2081808"/>
            <a:ext cx="7972382" cy="3564055"/>
          </a:xfrm>
          <a:prstGeom prst="rect">
            <a:avLst/>
          </a:prstGeom>
        </p:spPr>
      </p:pic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Att yrka</a:t>
            </a:r>
          </a:p>
        </p:txBody>
      </p:sp>
    </p:spTree>
    <p:extLst>
      <p:ext uri="{BB962C8B-B14F-4D97-AF65-F5344CB8AC3E}">
        <p14:creationId xmlns:p14="http://schemas.microsoft.com/office/powerpoint/2010/main" val="2397073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Att yrka</a:t>
            </a:r>
          </a:p>
        </p:txBody>
      </p:sp>
      <p:pic>
        <p:nvPicPr>
          <p:cNvPr id="5" name="Bildobjekt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56558" y="1793776"/>
            <a:ext cx="6246884" cy="52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8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Att yrka</a:t>
            </a:r>
          </a:p>
        </p:txBody>
      </p:sp>
      <p:pic>
        <p:nvPicPr>
          <p:cNvPr id="4" name="Picture 74"/>
          <p:cNvPicPr/>
          <p:nvPr/>
        </p:nvPicPr>
        <p:blipFill>
          <a:blip r:embed="rId3"/>
          <a:stretch>
            <a:fillRect/>
          </a:stretch>
        </p:blipFill>
        <p:spPr>
          <a:xfrm>
            <a:off x="1532265" y="2225675"/>
            <a:ext cx="709547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6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Att begära ordet</a:t>
            </a:r>
          </a:p>
        </p:txBody>
      </p:sp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8" y="2081808"/>
            <a:ext cx="78910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6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Mjukt streck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Sätts till 3-4 timmar innan </a:t>
            </a: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debatten börjat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Sätt upp dig innan mjukt streck för full talartid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Bestäm dig gärna i förväg vilka inlägg du vill göra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49131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Hårt streck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Alla yrkanden läses upp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 som inte redan står med får chansen att sätta upp sig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73461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Mötesordning</a:t>
            </a: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Fullt med stora frågor som ska avgöras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En mötesordning gör det tydligt hur vi diskuterar och beslutar</a:t>
            </a: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 till att vara förberedd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10324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Talartid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698500" y="2225676"/>
            <a:ext cx="8918575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Första </a:t>
            </a: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inlägg med full talartid	3 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min	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Första inlägg efter mjukt streck	2 min	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Andra </a:t>
            </a: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inlägg			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2 min	</a:t>
            </a: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Plädering i personval		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1 min	</a:t>
            </a: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Replik				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1 min	</a:t>
            </a: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sz="24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42020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Kort talartid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698500" y="2225676"/>
            <a:ext cx="8918575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Första </a:t>
            </a: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inlägg med full talartid	3 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min   »	2 min</a:t>
            </a: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Första inlägg efter mjukt streck	2 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min</a:t>
            </a: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»	1 min</a:t>
            </a: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Andra inlägg			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2 min</a:t>
            </a: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»	1 min</a:t>
            </a: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Plädering i personval		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1 min</a:t>
            </a: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Replik				</a:t>
            </a:r>
            <a:r>
              <a:rPr lang="sv-SE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1 min</a:t>
            </a: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sz="24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9751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Att gå upp i talarstolen</a:t>
            </a: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Stå </a:t>
            </a: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framme, beredd att gå </a:t>
            </a: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upp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sekunder kvar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Hårt stopp när tiden är slut</a:t>
            </a: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08308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Ordningsfråga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Gäller formen, t ex</a:t>
            </a:r>
          </a:p>
          <a:p>
            <a:pPr marL="3429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Streck i debatten</a:t>
            </a:r>
          </a:p>
          <a:p>
            <a:pPr marL="3429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	Propositionsordning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Bryter talarordningen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Begärs muntligt till presidiet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32208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Sakupplysning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Fakta som är avgörande för diskussionen, t ex</a:t>
            </a:r>
          </a:p>
          <a:p>
            <a:pPr marL="3429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	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Sägs att en flyttad text är 	struken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Bryter talarordningen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Begärs muntligt till presidiet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864372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Replik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Beviljas väldigt sällan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Felaktigt tillskriven något, t ex </a:t>
            </a:r>
          </a:p>
          <a:p>
            <a:pPr marL="3429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	</a:t>
            </a:r>
            <a:r>
              <a:rPr lang="sv-SE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”att som Anna Andersson 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	uppmana </a:t>
            </a:r>
            <a:r>
              <a:rPr lang="sv-SE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till skattefusk 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...”</a:t>
            </a:r>
            <a:endParaRPr lang="sv-SE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4923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Att rösta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Acklamation: ja-rop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Votering: datorplattan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" y="4242048"/>
            <a:ext cx="891865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9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6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Beslut med många förslag</a:t>
            </a:r>
            <a:br>
              <a:rPr lang="sv-SE" sz="46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6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639919" y="2232789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Framförallt i texthantering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Presidiet gör sitt bästa för att alla ska hänga med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63535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6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Beslut med många förslag</a:t>
            </a:r>
            <a:br>
              <a:rPr lang="sv-SE" sz="46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6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639919" y="2232789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PS föreslår ny skrivning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Anna yrkar att motion 1 bifalls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Boel yrkar att motion 1 avslås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Cissi yrkar att motion 2 bifalls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Står de emot varandra?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39397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6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Beslut med många förslag</a:t>
            </a:r>
            <a:br>
              <a:rPr lang="sv-SE" sz="46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6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Först alla mot varandra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Sedan en serie omröstningar med två alternativ i varje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51082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Delegationsledare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Fråga om råd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Kontakt med presidiet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1471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6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Propositionsordning 1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Anna mot Boel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Vinnande mot Cissi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Vinnande mot PS svar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82142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6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Propositionsordning 2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Anna mot Boel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Vinnande mot PS svar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Om texten finns kvar: </a:t>
            </a:r>
            <a:b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Cissi mot PS svar (dvs avslag)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6758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Personval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2" y="1793776"/>
            <a:ext cx="799579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5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Personval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 första omgången krävs minst 50 procent av rösterna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 andra omgången deltar dubbelt så många som ska väljas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866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>
                <a:solidFill>
                  <a:srgbClr val="DA291C"/>
                </a:solidFill>
                <a:latin typeface="Arial Black" panose="020B0A04020102020204" pitchFamily="34" charset="0"/>
              </a:rPr>
              <a:t>R</a:t>
            </a:r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eservation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Skriftlig </a:t>
            </a: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markering </a:t>
            </a: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att någon inte </a:t>
            </a: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står bakom ett </a:t>
            </a: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beslut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Exceptionella situationer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86650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Frånvaro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Suppleanter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Permission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53067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Ha en bra kongress!</a:t>
            </a:r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/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Kongresshemsidan</a:t>
            </a: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Handledning i mötesteknik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Fråga på!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893682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500" y="754063"/>
            <a:ext cx="8763000" cy="14716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4800" b="1" kern="0" dirty="0" smtClean="0">
                <a:solidFill>
                  <a:srgbClr val="DA291C"/>
                </a:solidFill>
                <a:latin typeface="Arial Black" panose="020B0A04020102020204" pitchFamily="34" charset="0"/>
                <a:sym typeface="Gill Sans" charset="0"/>
              </a:rPr>
              <a:t>/kongress</a:t>
            </a:r>
            <a:endParaRPr lang="sv-SE" sz="4800" dirty="0">
              <a:solidFill>
                <a:srgbClr val="DA291C"/>
              </a:solidFill>
              <a:sym typeface="Gill Sans" charset="0"/>
            </a:endParaRPr>
          </a:p>
        </p:txBody>
      </p:sp>
      <p:sp>
        <p:nvSpPr>
          <p:cNvPr id="35843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1766888" y="2730500"/>
            <a:ext cx="78501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10" y="1721768"/>
            <a:ext cx="7606979" cy="43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3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500" y="754063"/>
            <a:ext cx="8763000" cy="14716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4800" b="1" kern="0" dirty="0" smtClean="0">
                <a:solidFill>
                  <a:srgbClr val="DA291C"/>
                </a:solidFill>
                <a:latin typeface="Arial Black" panose="020B0A04020102020204" pitchFamily="34" charset="0"/>
                <a:sym typeface="Gill Sans" charset="0"/>
              </a:rPr>
              <a:t>Resursbanken</a:t>
            </a:r>
            <a:endParaRPr lang="sv-SE" sz="4800" dirty="0">
              <a:solidFill>
                <a:srgbClr val="DA291C"/>
              </a:solidFill>
              <a:sym typeface="Gill Sans" charset="0"/>
            </a:endParaRPr>
          </a:p>
        </p:txBody>
      </p:sp>
      <p:sp>
        <p:nvSpPr>
          <p:cNvPr id="35843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1766888" y="2730500"/>
            <a:ext cx="78501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27" y="1721768"/>
            <a:ext cx="3467146" cy="48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6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Datorplattan</a:t>
            </a:r>
            <a:b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</a:b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Bildobjekt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74" y="1937792"/>
            <a:ext cx="66036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Dagordningen</a:t>
            </a: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06" y="1937792"/>
            <a:ext cx="7210987" cy="3224646"/>
          </a:xfrm>
          <a:prstGeom prst="rect">
            <a:avLst/>
          </a:prstGeom>
        </p:spPr>
      </p:pic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766888" y="5394176"/>
            <a:ext cx="7850187" cy="13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Yrka och begära ordet i förväg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 talarlistor</a:t>
            </a: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54060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>
                <a:solidFill>
                  <a:srgbClr val="DA291C"/>
                </a:solidFill>
                <a:latin typeface="Arial Black" panose="020B0A04020102020204" pitchFamily="34" charset="0"/>
              </a:rPr>
              <a:t>H</a:t>
            </a:r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andlingarna</a:t>
            </a: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45" y="1865784"/>
            <a:ext cx="6117309" cy="3290927"/>
          </a:xfrm>
          <a:prstGeom prst="rect">
            <a:avLst/>
          </a:prstGeom>
        </p:spPr>
      </p:pic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766888" y="5394176"/>
            <a:ext cx="7850187" cy="13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Alla handlingarna samlade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 de yrkanden du lagt</a:t>
            </a: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8297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xfrm>
            <a:off x="698500" y="754063"/>
            <a:ext cx="87630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4800" dirty="0" smtClean="0">
                <a:solidFill>
                  <a:srgbClr val="DA291C"/>
                </a:solidFill>
                <a:latin typeface="Arial Black" panose="020B0A04020102020204" pitchFamily="34" charset="0"/>
              </a:rPr>
              <a:t>Förberedelser</a:t>
            </a:r>
            <a:endParaRPr lang="sv-SE" sz="4800" dirty="0" smtClean="0">
              <a:solidFill>
                <a:srgbClr val="DA29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766888" y="2225676"/>
            <a:ext cx="785018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985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41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384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7399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082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Läs handlingarna och anteckna hur du </a:t>
            </a: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tänkt rösta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sv-SE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Ta med anteckningarna!</a:t>
            </a:r>
          </a:p>
          <a:p>
            <a:pPr marL="3429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rgbClr val="000000"/>
                </a:solidFill>
                <a:latin typeface="Arial Black" panose="020B0A04020102020204" pitchFamily="34" charset="0"/>
              </a:rPr>
              <a:t>	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Egen dator</a:t>
            </a:r>
          </a:p>
          <a:p>
            <a:pPr marL="3429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sv-SE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Utskrivna papper</a:t>
            </a:r>
            <a:endParaRPr lang="sv-SE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43632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 Vit">
  <a:themeElements>
    <a:clrScheme name="Intro 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 Vi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Intro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Pages>0</Pages>
  <Words>410</Words>
  <Characters>0</Characters>
  <Application>Microsoft Office PowerPoint</Application>
  <PresentationFormat>Anpassad</PresentationFormat>
  <Lines>0</Lines>
  <Paragraphs>184</Paragraphs>
  <Slides>36</Slides>
  <Notes>36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Gill Sans</vt:lpstr>
      <vt:lpstr>ヒラギノ角ゴ ProN W3</vt:lpstr>
      <vt:lpstr>Intro Vit</vt:lpstr>
      <vt:lpstr>PowerPoint-presentation</vt:lpstr>
      <vt:lpstr>Mötesordning</vt:lpstr>
      <vt:lpstr>Delegationsledare </vt:lpstr>
      <vt:lpstr>/kongress</vt:lpstr>
      <vt:lpstr>Resursbanken</vt:lpstr>
      <vt:lpstr>Datorplattan </vt:lpstr>
      <vt:lpstr>Dagordningen</vt:lpstr>
      <vt:lpstr>Handlingarna</vt:lpstr>
      <vt:lpstr>Förberedelser</vt:lpstr>
      <vt:lpstr>Beslut och inte</vt:lpstr>
      <vt:lpstr>Ombud och andra </vt:lpstr>
      <vt:lpstr>Debattindelning</vt:lpstr>
      <vt:lpstr>Att yrka </vt:lpstr>
      <vt:lpstr>Att yrka</vt:lpstr>
      <vt:lpstr>Att yrka</vt:lpstr>
      <vt:lpstr>Att yrka</vt:lpstr>
      <vt:lpstr>Att begära ordet</vt:lpstr>
      <vt:lpstr>Mjukt streck </vt:lpstr>
      <vt:lpstr>Hårt streck </vt:lpstr>
      <vt:lpstr>Talartid</vt:lpstr>
      <vt:lpstr>Kort talartid</vt:lpstr>
      <vt:lpstr>Att gå upp i talarstolen</vt:lpstr>
      <vt:lpstr>Ordningsfråga</vt:lpstr>
      <vt:lpstr>Sakupplysning</vt:lpstr>
      <vt:lpstr>Replik </vt:lpstr>
      <vt:lpstr>Att rösta </vt:lpstr>
      <vt:lpstr>Beslut med många förslag </vt:lpstr>
      <vt:lpstr>Beslut med många förslag </vt:lpstr>
      <vt:lpstr>Beslut med många förslag </vt:lpstr>
      <vt:lpstr>Propositionsordning 1</vt:lpstr>
      <vt:lpstr>Propositionsordning 2</vt:lpstr>
      <vt:lpstr>Personval </vt:lpstr>
      <vt:lpstr>Personval </vt:lpstr>
      <vt:lpstr>Reservation </vt:lpstr>
      <vt:lpstr>Frånvaro </vt:lpstr>
      <vt:lpstr>Ha en bra kongress!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Ägare</dc:creator>
  <cp:lastModifiedBy>Mikael von Knorring</cp:lastModifiedBy>
  <cp:revision>1112</cp:revision>
  <dcterms:modified xsi:type="dcterms:W3CDTF">2016-04-01T15:12:21Z</dcterms:modified>
</cp:coreProperties>
</file>