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657" r:id="rId2"/>
    <p:sldId id="663" r:id="rId3"/>
    <p:sldId id="664" r:id="rId4"/>
    <p:sldId id="665" r:id="rId5"/>
    <p:sldId id="624" r:id="rId6"/>
    <p:sldId id="677" r:id="rId7"/>
    <p:sldId id="682" r:id="rId8"/>
    <p:sldId id="683" r:id="rId9"/>
    <p:sldId id="684" r:id="rId10"/>
    <p:sldId id="685" r:id="rId11"/>
    <p:sldId id="626" r:id="rId12"/>
    <p:sldId id="658" r:id="rId13"/>
    <p:sldId id="627" r:id="rId14"/>
    <p:sldId id="628" r:id="rId15"/>
    <p:sldId id="629" r:id="rId16"/>
    <p:sldId id="662" r:id="rId17"/>
    <p:sldId id="630" r:id="rId18"/>
    <p:sldId id="631" r:id="rId19"/>
    <p:sldId id="667" r:id="rId20"/>
    <p:sldId id="632" r:id="rId21"/>
    <p:sldId id="633" r:id="rId22"/>
    <p:sldId id="634" r:id="rId23"/>
    <p:sldId id="635" r:id="rId24"/>
    <p:sldId id="636" r:id="rId25"/>
    <p:sldId id="637" r:id="rId26"/>
    <p:sldId id="638" r:id="rId27"/>
    <p:sldId id="639" r:id="rId28"/>
    <p:sldId id="641" r:id="rId29"/>
    <p:sldId id="642" r:id="rId30"/>
    <p:sldId id="643" r:id="rId31"/>
    <p:sldId id="687" r:id="rId32"/>
    <p:sldId id="644" r:id="rId33"/>
    <p:sldId id="646" r:id="rId34"/>
    <p:sldId id="673" r:id="rId35"/>
    <p:sldId id="648" r:id="rId36"/>
    <p:sldId id="649" r:id="rId37"/>
    <p:sldId id="668" r:id="rId38"/>
    <p:sldId id="650" r:id="rId39"/>
    <p:sldId id="651" r:id="rId40"/>
    <p:sldId id="674" r:id="rId41"/>
    <p:sldId id="652" r:id="rId42"/>
    <p:sldId id="675" r:id="rId43"/>
    <p:sldId id="653" r:id="rId44"/>
    <p:sldId id="654" r:id="rId45"/>
    <p:sldId id="655" r:id="rId46"/>
    <p:sldId id="656" r:id="rId47"/>
    <p:sldId id="686" r:id="rId48"/>
    <p:sldId id="464" r:id="rId49"/>
    <p:sldId id="599" r:id="rId50"/>
    <p:sldId id="597" r:id="rId51"/>
    <p:sldId id="610" r:id="rId52"/>
    <p:sldId id="609" r:id="rId53"/>
    <p:sldId id="608" r:id="rId54"/>
    <p:sldId id="611" r:id="rId55"/>
    <p:sldId id="455" r:id="rId56"/>
    <p:sldId id="661" r:id="rId57"/>
    <p:sldId id="622" r:id="rId58"/>
    <p:sldId id="613" r:id="rId59"/>
    <p:sldId id="670" r:id="rId60"/>
    <p:sldId id="669" r:id="rId61"/>
    <p:sldId id="620" r:id="rId62"/>
    <p:sldId id="614" r:id="rId63"/>
    <p:sldId id="623" r:id="rId64"/>
  </p:sldIdLst>
  <p:sldSz cx="10160000" cy="7620000"/>
  <p:notesSz cx="6794500" cy="9931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5pPr>
    <a:lvl6pPr marL="2286000" algn="l" defTabSz="914400" rtl="0" eaLnBrk="1" latinLnBrk="0" hangingPunct="1">
      <a:defRPr sz="3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6pPr>
    <a:lvl7pPr marL="2743200" algn="l" defTabSz="914400" rtl="0" eaLnBrk="1" latinLnBrk="0" hangingPunct="1">
      <a:defRPr sz="3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7pPr>
    <a:lvl8pPr marL="3200400" algn="l" defTabSz="914400" rtl="0" eaLnBrk="1" latinLnBrk="0" hangingPunct="1">
      <a:defRPr sz="3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8pPr>
    <a:lvl9pPr marL="3657600" algn="l" defTabSz="914400" rtl="0" eaLnBrk="1" latinLnBrk="0" hangingPunct="1">
      <a:defRPr sz="3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pos="32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DA29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66734" autoAdjust="0"/>
  </p:normalViewPr>
  <p:slideViewPr>
    <p:cSldViewPr>
      <p:cViewPr varScale="1">
        <p:scale>
          <a:sx n="80" d="100"/>
          <a:sy n="80" d="100"/>
        </p:scale>
        <p:origin x="2310" y="84"/>
      </p:cViewPr>
      <p:guideLst>
        <p:guide orient="horz" pos="2400"/>
        <p:guide pos="3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372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sv-SE" smtClean="0"/>
              <a:t>Partiföreningsskolan Träff 3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A31FB-84ED-4328-A19C-DC8FA9A28A79}" type="datetime1">
              <a:rPr lang="sv-SE" smtClean="0"/>
              <a:t>2017-01-13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1F545-AB00-4DC5-AAB6-BFC54B7F68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1264147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fld id="{C3164CA4-4830-432B-93E5-A2DB0E81DE7F}" type="datetime1">
              <a:rPr lang="sv-SE" smtClean="0"/>
              <a:t>2017-01-13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 smtClean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fld id="{9F19BBA5-7D1D-4A76-88D4-0F90121A0DF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3186103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1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7B9AEA20-6F10-4766-B597-2E7CB0607CC4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7946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A1E66EA0-829A-43DC-B91F-298438A6A997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6073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11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58C9C0C9-9D55-4586-9067-FBDE4E867D33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9917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12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25CC586-59EE-4655-828B-3FC31833CC91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5102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13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CD4543F-DE38-44B9-BC77-5E0DF8C55245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6675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14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877EB45E-E6BE-40BA-9315-D096BFF2B950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7606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15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8EDFFAFE-196E-4EA1-8CBA-0B0AF06C9B8C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2156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16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F37E0B18-8A3C-477E-AFFC-B7B8246D7513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8165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17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7A2A0C9-4295-4F48-BB64-C99DB5760CB1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372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18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0C30A14-21FA-49DA-ABDE-F3425816FCB2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23863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19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44F8658C-34D7-49B7-A9A6-9D766AE0BE1D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1604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F9B57BDE-2650-43C7-A620-9CA869E30805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83050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20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A671E881-0474-446D-ADFA-CC67694CC3A7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28533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21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836CF2E-20C1-420C-856A-3E83D18E4731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7834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22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69C6913-4059-427A-9500-775F962EF6A6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5290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23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35086D07-AAE7-4540-A315-C7AA365A4E51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06451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24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5D8382C-1851-478A-960D-D19551B07DCD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85232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25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0F1AE6F3-B909-47B2-85E1-D4547DD9399F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18510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26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F2494858-570A-4356-BF18-7520B736104C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37426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27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0DC565F-B20D-4F81-A7CD-2018D4305423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15136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28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E5FB32FD-BBDB-44E7-9629-076839402BD9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94998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29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5446F7F3-FFEB-4841-962C-5DD9DA0E8095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8520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58D54F3C-A36F-403E-9E5A-442579E80A6C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63250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30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463A5E9C-E019-4C7B-8944-D0B8B6B46004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43720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31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AB548BDA-37BB-4722-86D2-9473023F1164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89364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v-SE" dirty="0" smtClean="0"/>
          </a:p>
        </p:txBody>
      </p:sp>
      <p:sp>
        <p:nvSpPr>
          <p:cNvPr id="5124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fld id="{2CFF88B5-1CE4-481B-B87D-03C94B2F3B86}" type="slidenum">
              <a:rPr lang="sv-SE" sz="1200" smtClean="0"/>
              <a:pPr/>
              <a:t>32</a:t>
            </a:fld>
            <a:endParaRPr lang="sv-SE" sz="1200" smtClean="0"/>
          </a:p>
        </p:txBody>
      </p:sp>
      <p:sp>
        <p:nvSpPr>
          <p:cNvPr id="2" name="Platshållare fö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B946EEF-0DA7-447C-8253-241F3C0C9582}" type="datetime1">
              <a:rPr lang="sv-SE" smtClean="0"/>
              <a:t>2017-01-13</a:t>
            </a:fld>
            <a:endParaRPr lang="sv-SE"/>
          </a:p>
        </p:txBody>
      </p:sp>
      <p:sp>
        <p:nvSpPr>
          <p:cNvPr id="3" name="Platshållare för sidhuvud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22037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33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8DBDED4-3D14-48D7-A0C9-6CA7BD11FE5B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81997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34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C248B653-C55D-416A-A93F-5E44425E1E74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73345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35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83635026-40B9-4861-8334-90923BA90D44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13518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36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56A5053E-D8ED-4A70-B951-0E8C76971DE2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55438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37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B749F542-0BA7-4514-842A-4351410FFCDE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09092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38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EE4B8DB7-666F-4CF9-98A0-6E360A6834D4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11839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39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EF2ACA26-F166-4BA1-AD5A-76338724D010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7429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8A40BF2-4319-4146-AF91-79FCE75FFF38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57504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40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A86C7B3E-50CB-431D-AC9C-F36A40C79EB3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63879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41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08B2110-E1E8-41E5-AFB4-511C30E5A7CE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96801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42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00361601-4A94-48DB-8C69-A9A06250FEA1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34178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43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85E212A3-7EF0-41D2-A9DB-C0E566B89DE7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07378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44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78839945-32BB-41E9-8DE7-085DCB680B95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32775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45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DA33452B-0957-47B5-9994-608882A43540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19309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46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FA99F963-785B-469E-90D2-868BC62F70FE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04497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47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560677FC-3DE5-47DB-B11B-435D0EB7014D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88680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v-SE" baseline="0" dirty="0" smtClean="0"/>
          </a:p>
        </p:txBody>
      </p:sp>
      <p:sp>
        <p:nvSpPr>
          <p:cNvPr id="5124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fld id="{2CFF88B5-1CE4-481B-B87D-03C94B2F3B86}" type="slidenum">
              <a:rPr lang="sv-SE" sz="1200" smtClean="0"/>
              <a:pPr/>
              <a:t>48</a:t>
            </a:fld>
            <a:endParaRPr lang="sv-SE" sz="1200" smtClean="0"/>
          </a:p>
        </p:txBody>
      </p:sp>
      <p:sp>
        <p:nvSpPr>
          <p:cNvPr id="2" name="Platshållare fö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6F13C31-6838-434C-8B26-AF3C84BA9E0C}" type="datetime1">
              <a:rPr lang="sv-SE" smtClean="0"/>
              <a:t>2017-01-13</a:t>
            </a:fld>
            <a:endParaRPr lang="sv-SE"/>
          </a:p>
        </p:txBody>
      </p:sp>
      <p:sp>
        <p:nvSpPr>
          <p:cNvPr id="3" name="Platshållare för sidhuvud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98177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49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D9937B9-7E61-4E0D-B595-DCD44FE56192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7029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v-SE" dirty="0" smtClean="0"/>
          </a:p>
        </p:txBody>
      </p:sp>
      <p:sp>
        <p:nvSpPr>
          <p:cNvPr id="5124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fld id="{2CFF88B5-1CE4-481B-B87D-03C94B2F3B86}" type="slidenum">
              <a:rPr lang="sv-SE" sz="1200" smtClean="0"/>
              <a:pPr/>
              <a:t>5</a:t>
            </a:fld>
            <a:endParaRPr lang="sv-SE" sz="1200" smtClean="0"/>
          </a:p>
        </p:txBody>
      </p:sp>
      <p:sp>
        <p:nvSpPr>
          <p:cNvPr id="2" name="Platshållare fö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F6E1920-D268-4ED1-B291-0ED1DB9BADF0}" type="datetime1">
              <a:rPr lang="sv-SE" smtClean="0"/>
              <a:t>2017-01-13</a:t>
            </a:fld>
            <a:endParaRPr lang="sv-SE"/>
          </a:p>
        </p:txBody>
      </p:sp>
      <p:sp>
        <p:nvSpPr>
          <p:cNvPr id="3" name="Platshållare för sidhuvud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91893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50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EF8BAB4C-B20B-419F-B949-3C4FA7BF4A50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38963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51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AD4EB74-15CF-47A3-BFBD-68845E2531D9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66533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52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8B3C31D-9E54-46FC-A07B-C1EBB7902C6D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722957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53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710CD8DE-0C22-4F35-A58E-39F893977753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33269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54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E5E7B4E-E178-480F-B4F5-308A5228874D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159000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55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4B27F35-4240-493A-9009-143094B1E191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843716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56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FA607A4D-8261-4D9A-8D1D-EAE56B6C860F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124676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57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FE466914-96F3-4EC7-87DC-969B38CF432B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078736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58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AECD28C-7B05-4D03-8FB7-31EF72D14EB4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792156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59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D3A01C6E-7911-4EF6-91FE-729C74AE1113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6202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6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D1CA5D67-3B63-40F0-9C38-10BDE9E9F4FF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572523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60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B9E71E76-413B-42A1-865C-B22CD326DF42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472901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61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42582414-7B71-4E9A-B14F-3C380FA60CC2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70756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62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F0106B1B-430F-4A19-9A95-A7D83AB76EB0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406073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63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E399470-DE07-480C-8EC0-DF08271BBDBC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0078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7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715F8F0A-8846-484A-9FA6-D4B8FBC62B81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6529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8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45479D9C-E0DC-434B-B06A-0F071357F23E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18244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07FFBF9-D19F-4F74-8102-41D840EAFC3B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Träff 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7662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270000" y="1247775"/>
            <a:ext cx="7620000" cy="265271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270000" y="4002088"/>
            <a:ext cx="7620000" cy="1839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093752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8500" y="406400"/>
            <a:ext cx="8763000" cy="1471613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98500" y="2028825"/>
            <a:ext cx="8763000" cy="48339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576037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7270750" y="406400"/>
            <a:ext cx="2190750" cy="6456363"/>
          </a:xfrm>
          <a:prstGeom prst="rect">
            <a:avLst/>
          </a:prstGeo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98500" y="406400"/>
            <a:ext cx="6419850" cy="64563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358474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8500" y="406400"/>
            <a:ext cx="8763000" cy="1471613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98500" y="2028825"/>
            <a:ext cx="8763000" cy="4833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510545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3738" y="1900238"/>
            <a:ext cx="8763000" cy="31686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93738" y="5099050"/>
            <a:ext cx="8763000" cy="1666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71368210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8500" y="406400"/>
            <a:ext cx="8763000" cy="1471613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98500" y="2028825"/>
            <a:ext cx="4305300" cy="4833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156200" y="2028825"/>
            <a:ext cx="4305300" cy="4833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618168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00088" y="406400"/>
            <a:ext cx="8763000" cy="1471613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00088" y="1868488"/>
            <a:ext cx="4297362" cy="9144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700088" y="2782888"/>
            <a:ext cx="4297362" cy="4094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143500" y="1868488"/>
            <a:ext cx="4319588" cy="9144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143500" y="2782888"/>
            <a:ext cx="4319588" cy="4094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227104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8500" y="406400"/>
            <a:ext cx="8763000" cy="1471613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474291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6725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00088" y="508000"/>
            <a:ext cx="3276600" cy="17780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319588" y="1096963"/>
            <a:ext cx="5143500" cy="54149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700088" y="2286000"/>
            <a:ext cx="3276600" cy="4235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14563398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00088" y="508000"/>
            <a:ext cx="3276600" cy="17780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4319588" y="1096963"/>
            <a:ext cx="5143500" cy="5414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>
              <a:sym typeface="Gill Sans" charset="0"/>
            </a:endParaRP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700088" y="2286000"/>
            <a:ext cx="3276600" cy="4235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10535810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6350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 kern="12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98500" indent="-444500" algn="l" rtl="0" eaLnBrk="0" fontAlgn="base" hangingPunct="0">
        <a:spcBef>
          <a:spcPts val="1800"/>
        </a:spcBef>
        <a:spcAft>
          <a:spcPct val="0"/>
        </a:spcAft>
        <a:buSzPct val="171000"/>
        <a:buFont typeface="Gill Sans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041400" indent="-444500" algn="l" rtl="0" eaLnBrk="0" fontAlgn="base" hangingPunct="0">
        <a:spcBef>
          <a:spcPts val="1800"/>
        </a:spcBef>
        <a:spcAft>
          <a:spcPct val="0"/>
        </a:spcAft>
        <a:buSzPct val="171000"/>
        <a:buFont typeface="Gill Sans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384300" indent="-444500" algn="l" rtl="0" eaLnBrk="0" fontAlgn="base" hangingPunct="0">
        <a:spcBef>
          <a:spcPts val="1800"/>
        </a:spcBef>
        <a:spcAft>
          <a:spcPct val="0"/>
        </a:spcAft>
        <a:buSzPct val="171000"/>
        <a:buFont typeface="Gill Sans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739900" indent="-444500" algn="l" rtl="0" eaLnBrk="0" fontAlgn="base" hangingPunct="0">
        <a:spcBef>
          <a:spcPts val="1800"/>
        </a:spcBef>
        <a:spcAft>
          <a:spcPct val="0"/>
        </a:spcAft>
        <a:buSzPct val="171000"/>
        <a:buFont typeface="Gill Sans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082800" indent="-444500" algn="l" rtl="0" eaLnBrk="0" fontAlgn="base" hangingPunct="0">
        <a:spcBef>
          <a:spcPts val="1800"/>
        </a:spcBef>
        <a:spcAft>
          <a:spcPct val="0"/>
        </a:spcAft>
        <a:buSzPct val="171000"/>
        <a:buFont typeface="Gill Sans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B_badflick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616"/>
            <a:ext cx="10261141" cy="6840760"/>
          </a:xfrm>
          <a:prstGeom prst="rect">
            <a:avLst/>
          </a:prstGeo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Välkomna till träff 3!</a:t>
            </a:r>
          </a:p>
        </p:txBody>
      </p:sp>
    </p:spTree>
    <p:extLst>
      <p:ext uri="{BB962C8B-B14F-4D97-AF65-F5344CB8AC3E}">
        <p14:creationId xmlns:p14="http://schemas.microsoft.com/office/powerpoint/2010/main" val="3638620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Ord och bilder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369840"/>
            <a:ext cx="7850187" cy="442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3"/>
          <a:srcRect l="22838" t="30870" r="40543" b="11801"/>
          <a:stretch/>
        </p:blipFill>
        <p:spPr>
          <a:xfrm>
            <a:off x="1983656" y="1649760"/>
            <a:ext cx="6696744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69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Diskussionsfrågor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1937792"/>
            <a:ext cx="7850187" cy="485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Vilka av er var med i valrörelsen 2014?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Hur mycket tid per person tror ni att ni kommer att lägga på att skaffa nya väljare?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Vilka metoder tror ni är effektivast?</a:t>
            </a:r>
          </a:p>
        </p:txBody>
      </p:sp>
    </p:spTree>
    <p:extLst>
      <p:ext uri="{BB962C8B-B14F-4D97-AF65-F5344CB8AC3E}">
        <p14:creationId xmlns:p14="http://schemas.microsoft.com/office/powerpoint/2010/main" val="1164592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skuss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0640" y="-798512"/>
            <a:ext cx="11521280" cy="11521280"/>
          </a:xfrm>
          <a:prstGeom prst="rect">
            <a:avLst/>
          </a:prstGeo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Diskussion</a:t>
            </a:r>
          </a:p>
        </p:txBody>
      </p:sp>
    </p:spTree>
    <p:extLst>
      <p:ext uri="{BB962C8B-B14F-4D97-AF65-F5344CB8AC3E}">
        <p14:creationId xmlns:p14="http://schemas.microsoft.com/office/powerpoint/2010/main" val="84094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Varför finns vi?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839640" y="2225674"/>
            <a:ext cx="7850187" cy="406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Vi vet vad vi talar om och hur vi säger det, men varför?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En ekonomi som funkar för alla, inte bara några få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41505600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Centralt och lokalt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7632" y="2225674"/>
            <a:ext cx="7850187" cy="420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Vi är ett parti, inte 300 olika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Lokala förutsättningar skiljer sig, men likheterna är större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189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Våra målgrupper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Unga progressiva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Ekonomiskt missnöjda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5387747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>
                <a:solidFill>
                  <a:srgbClr val="DA291C"/>
                </a:solidFill>
                <a:latin typeface="Arial Black" panose="020B0A04020102020204" pitchFamily="34" charset="0"/>
              </a:rPr>
              <a:t>F</a:t>
            </a:r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rån målgruppens perspektiv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657872"/>
            <a:ext cx="7850187" cy="413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Rätt budskap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Rätt budbärare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Rätt kanaler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6366598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Opinionsbildning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2055664" y="2225674"/>
            <a:ext cx="7850187" cy="41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Tala med några få många gånger 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Nå samma person 16 gånger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8492018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Aktivering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Enkelt att göra en insats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Vara med på sina egna villkor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Sympatisörer bildar opinion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385543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Enkelt att göra skillnad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4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Skriva under namnlista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Sprida i sociala medier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Kommentera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Skänka pengar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Berätta för sina vänner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079910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Upplägget idag</a:t>
            </a:r>
          </a:p>
        </p:txBody>
      </p:sp>
      <p:sp>
        <p:nvSpPr>
          <p:cNvPr id="5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9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1. Så når vi våra väljare</a:t>
            </a:r>
          </a:p>
          <a:p>
            <a:pPr marL="1143000" lvl="2" indent="-457200"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Föredrag			20 min</a:t>
            </a:r>
          </a:p>
          <a:p>
            <a:pPr marL="1143000" lvl="2" indent="-457200"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Styrelser			40 min</a:t>
            </a:r>
          </a:p>
          <a:p>
            <a:pPr marL="1143000" lvl="2" indent="-457200"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Föredrag			30 min</a:t>
            </a:r>
          </a:p>
          <a:p>
            <a:pPr marL="1143000" lvl="2" indent="-457200"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Lunch 	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	</a:t>
            </a: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		60 min</a:t>
            </a:r>
          </a:p>
          <a:p>
            <a:pPr marL="1143000" lvl="2" indent="-457200"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623735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Arenor för möten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7632" y="2225674"/>
            <a:ext cx="7850187" cy="427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Traditionella media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Sociala media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Utskick och reklam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Torgmöten, flygblad, </a:t>
            </a:r>
            <a:r>
              <a:rPr lang="sv-SE" b="1" dirty="0" err="1" smtClean="0">
                <a:solidFill>
                  <a:srgbClr val="000000"/>
                </a:solidFill>
                <a:latin typeface="Arial Black" panose="020B0A04020102020204" pitchFamily="34" charset="0"/>
              </a:rPr>
              <a:t>etc</a:t>
            </a: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Möten i vardagen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Nätverk och samarbeten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962443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Prioritera och dela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4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Styrelsens roll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Fullmäktigegruppens</a:t>
            </a: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roll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Ungdomsförbundets roll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Samordna, samarbeta och </a:t>
            </a:r>
            <a:b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led arbetet!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0784943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Traditionella kampanjer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479600" y="2225674"/>
            <a:ext cx="8137475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Torgmöte, flygblad, affischer osv.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Är det effektivt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med tanke på ramen?</a:t>
            </a: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med tanke på målgruppen?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jämfört med andra sätt att använda tiden?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1344202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Traditionella kampanjer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479600" y="2225674"/>
            <a:ext cx="8137475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Enhetligt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Snyggt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Inbjudande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Professionellt hantverk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Lyssna och aktivera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4064554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Annonser och reklam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479600" y="2225674"/>
            <a:ext cx="8137475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Spara pengarna till valet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9068584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Pressarbete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479600" y="2225674"/>
            <a:ext cx="8137475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Egna utspel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Debattartiklar och insändare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Aktualitetsberoende utspel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Reaktioner på motståndare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När de ringer 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41597357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Pressarbete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479600" y="2225674"/>
            <a:ext cx="8137475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Använd rätt företrädare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Prioritera och håll fokus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Våga tacka nej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Sprid vidare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4752727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Möten i vardagen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4"/>
            <a:ext cx="8209656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Grannar, arbetskamrater, fiket, </a:t>
            </a:r>
            <a:r>
              <a:rPr lang="sv-SE" b="1" dirty="0" err="1" smtClean="0">
                <a:solidFill>
                  <a:srgbClr val="000000"/>
                </a:solidFill>
                <a:latin typeface="Arial Black" panose="020B0A04020102020204" pitchFamily="34" charset="0"/>
              </a:rPr>
              <a:t>etc</a:t>
            </a: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Skaffa redskap att möta människor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Gör sympatisörer till aktivister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Du är en ambassadör för vänstern</a:t>
            </a: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7278251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Nätverk och samarbeten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Många delar våra värderingar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Samarbeta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Delta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D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är det krävs – leda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9674505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Nätverk och samarbeten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Är det effektivt med tanke på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ramen?</a:t>
            </a: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m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ålgrupperna?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Sök samarbete – inte kompisar!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7922671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Upplägget idag</a:t>
            </a:r>
          </a:p>
        </p:txBody>
      </p:sp>
      <p:sp>
        <p:nvSpPr>
          <p:cNvPr id="5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9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2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. Sociala medier</a:t>
            </a:r>
          </a:p>
          <a:p>
            <a:pPr marL="1143000" lvl="2" indent="-457200"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Föredrag 			30 min</a:t>
            </a:r>
          </a:p>
          <a:p>
            <a:pPr marL="1143000" lvl="2" indent="-457200"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Styrelser	</a:t>
            </a: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		30 min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988233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Sammanfattningsvis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Utgå från ram och målgrupper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Prioritera och planera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Våga göra nytt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Våga avstå från det ineffektiva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512459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ör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0720" y="-942528"/>
            <a:ext cx="13531080" cy="13531080"/>
          </a:xfrm>
          <a:prstGeom prst="rect">
            <a:avLst/>
          </a:prstGeo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Lunch!</a:t>
            </a:r>
            <a:endParaRPr lang="sv-SE" sz="4800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347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/>
          </p:cNvSpPr>
          <p:nvPr/>
        </p:nvSpPr>
        <p:spPr bwMode="auto">
          <a:xfrm>
            <a:off x="447674" y="0"/>
            <a:ext cx="924083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eaLnBrk="1" hangingPunct="1">
              <a:lnSpc>
                <a:spcPct val="70000"/>
              </a:lnSpc>
            </a:pPr>
            <a:endParaRPr lang="en-US" sz="5000" dirty="0">
              <a:solidFill>
                <a:srgbClr val="CC0920"/>
              </a:solidFill>
              <a:latin typeface="Arial Black" panose="020B0A04020102020204" pitchFamily="34" charset="0"/>
              <a:sym typeface="Arial Black" panose="020B0A04020102020204" pitchFamily="34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en-US" sz="4800" dirty="0" err="1" smtClean="0">
                <a:solidFill>
                  <a:schemeClr val="tx1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Sociala</a:t>
            </a:r>
            <a:r>
              <a:rPr lang="en-US" sz="4800" dirty="0" smtClean="0">
                <a:solidFill>
                  <a:schemeClr val="tx1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medier</a:t>
            </a:r>
            <a:endParaRPr lang="en-US" sz="4800" dirty="0">
              <a:solidFill>
                <a:schemeClr val="tx1"/>
              </a:solidFill>
              <a:latin typeface="Arial Black" panose="020B0A04020102020204" pitchFamily="34" charset="0"/>
              <a:sym typeface="Arial Black" panose="020B0A04020102020204" pitchFamily="34" charset="0"/>
            </a:endParaRPr>
          </a:p>
          <a:p>
            <a:pPr eaLnBrk="1" hangingPunct="1">
              <a:lnSpc>
                <a:spcPct val="70000"/>
              </a:lnSpc>
            </a:pPr>
            <a:endParaRPr lang="en-US" sz="5000" dirty="0">
              <a:solidFill>
                <a:srgbClr val="CC0920"/>
              </a:solidFill>
              <a:latin typeface="Arial Black" panose="020B0A04020102020204" pitchFamily="34" charset="0"/>
              <a:sym typeface="Arial Black" panose="020B0A04020102020204" pitchFamily="34" charset="0"/>
            </a:endParaRPr>
          </a:p>
        </p:txBody>
      </p:sp>
      <p:sp>
        <p:nvSpPr>
          <p:cNvPr id="4100" name="Rectangle 3"/>
          <p:cNvSpPr>
            <a:spLocks/>
          </p:cNvSpPr>
          <p:nvPr/>
        </p:nvSpPr>
        <p:spPr bwMode="auto">
          <a:xfrm>
            <a:off x="7096125" y="4746625"/>
            <a:ext cx="82804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eaLnBrk="1" hangingPunct="1">
              <a:lnSpc>
                <a:spcPct val="70000"/>
              </a:lnSpc>
            </a:pPr>
            <a:endParaRPr lang="sv-SE" sz="4000">
              <a:solidFill>
                <a:schemeClr val="bg1"/>
              </a:solidFill>
              <a:latin typeface="Arial Black" panose="020B0A04020102020204" pitchFamily="34" charset="0"/>
              <a:sym typeface="Arial Black" panose="020B0A04020102020204" pitchFamily="34" charset="0"/>
            </a:endParaRPr>
          </a:p>
        </p:txBody>
      </p:sp>
      <p:sp>
        <p:nvSpPr>
          <p:cNvPr id="5" name="Platshållare för innehåll 2"/>
          <p:cNvSpPr txBox="1">
            <a:spLocks/>
          </p:cNvSpPr>
          <p:nvPr/>
        </p:nvSpPr>
        <p:spPr bwMode="auto">
          <a:xfrm>
            <a:off x="1766888" y="5754216"/>
            <a:ext cx="7850187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0" indent="0" algn="r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 algn="r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 algn="r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  <p:pic>
        <p:nvPicPr>
          <p:cNvPr id="9" name="Picture 8" descr="som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" y="1020981"/>
            <a:ext cx="10160000" cy="509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98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Två nivåer av aktivitet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4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Vad gör partiet?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Vad gör ni personligen?</a:t>
            </a:r>
          </a:p>
        </p:txBody>
      </p:sp>
    </p:spTree>
    <p:extLst>
      <p:ext uri="{BB962C8B-B14F-4D97-AF65-F5344CB8AC3E}">
        <p14:creationId xmlns:p14="http://schemas.microsoft.com/office/powerpoint/2010/main" val="12455227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Partiföreningens arbete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7632" y="2225674"/>
            <a:ext cx="8064896" cy="420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Hur ska vi prioritera?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Facebook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err="1" smtClean="0">
                <a:solidFill>
                  <a:srgbClr val="000000"/>
                </a:solidFill>
                <a:latin typeface="Arial Black" panose="020B0A04020102020204" pitchFamily="34" charset="0"/>
              </a:rPr>
              <a:t>Instagram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Twitter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7257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Partiföreningens Facebook-sida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801888"/>
            <a:ext cx="7850187" cy="398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Öppen för alla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Relevant beskrivning och relevant material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Moderera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039700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Vad lägger vi upp?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2055664" y="2225674"/>
            <a:ext cx="7850187" cy="41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Bara externt material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Positivt och inbjudande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Glatt och </a:t>
            </a:r>
            <a:r>
              <a:rPr lang="sv-SE" b="1" dirty="0" err="1" smtClean="0">
                <a:solidFill>
                  <a:srgbClr val="000000"/>
                </a:solidFill>
                <a:latin typeface="Arial Black" panose="020B0A04020102020204" pitchFamily="34" charset="0"/>
              </a:rPr>
              <a:t>lajkvänligt</a:t>
            </a: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Bilder viktigare än text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988955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Vad lägger vi upp?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2055664" y="2225674"/>
            <a:ext cx="7850187" cy="41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Tänk på budbäraren!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Välkänd och förtroende </a:t>
            </a:r>
            <a:b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hos målgruppen</a:t>
            </a: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Könsfördelning, mångfald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1731972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Vad lägger vi upp?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2055664" y="2225675"/>
            <a:ext cx="7850187" cy="41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Uppdatera gärna dagligen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Sprid centralt material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Lokal vinkel på det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8008829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Vad lägger vi upp?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2055664" y="2225674"/>
            <a:ext cx="7850187" cy="41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Be uttryckligen om 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d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elningar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k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ommentarer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p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engar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medlemskap</a:t>
            </a:r>
          </a:p>
        </p:txBody>
      </p:sp>
    </p:spTree>
    <p:extLst>
      <p:ext uri="{BB962C8B-B14F-4D97-AF65-F5344CB8AC3E}">
        <p14:creationId xmlns:p14="http://schemas.microsoft.com/office/powerpoint/2010/main" val="1854345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Upplägget idag</a:t>
            </a:r>
          </a:p>
        </p:txBody>
      </p:sp>
      <p:sp>
        <p:nvSpPr>
          <p:cNvPr id="5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9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3. Från kurs till handling</a:t>
            </a:r>
          </a:p>
          <a:p>
            <a:pPr marL="1143000" lvl="2" indent="-457200"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Föredrag 			</a:t>
            </a: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3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0 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min</a:t>
            </a:r>
          </a:p>
          <a:p>
            <a:pPr marL="1143000" lvl="2" indent="-457200"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Fika &amp; styrelser	</a:t>
            </a: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7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0 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min</a:t>
            </a:r>
          </a:p>
          <a:p>
            <a:pPr marL="1143000" lvl="2" indent="-457200"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Föredrag			</a:t>
            </a: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2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0 min</a:t>
            </a:r>
          </a:p>
          <a:p>
            <a:pPr marL="0" lvl="2" indent="0"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0" lvl="2" indent="0"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Slut för dagen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096922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Vad lägger vi upp?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2055664" y="2225674"/>
            <a:ext cx="7850187" cy="41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Bjud in till aktivitet och engagemang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Ge folk något att prata om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7404741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Vara vänster på nätet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4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Använd er person för att sprida information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Var en person folk kan känna sympati och förtroende för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Mötet med en intressant och trevlig person är viktigt</a:t>
            </a: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1926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Styra kommunikationen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7632" y="2225674"/>
            <a:ext cx="7850187" cy="427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Vill du inte få det sagt </a:t>
            </a:r>
            <a:b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– säg det inte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Vill du få det sagt </a:t>
            </a:r>
            <a:b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– säg det ofta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5548889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Styra kommunikationen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7632" y="2225674"/>
            <a:ext cx="7850187" cy="427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Allt du </a:t>
            </a: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gör i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sociala medier 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påverkar bilden </a:t>
            </a: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av Vänsterpartiet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5065378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Det jobbiga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7632" y="2225674"/>
            <a:ext cx="7850187" cy="427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Hot, hat, troll och antifeminister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Vi kör vårt race, inte deras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Rensa, blocka, moderera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Anmäl om det behövs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Svår situation? Ta en paus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4562638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Sammanfattningsvis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4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Utgå från ram och målgrupper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Glatt, snyggt och ofta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Var en god ambassadör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4801131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Diskussionsfrågor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4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Börja inventera föreningens arbete på sociala medier och skissa på en åtgärdsplan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Reflektera över hur ni personligen använder sociala medier på ett positivt sätt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181792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LOURBOX1049736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624" y="-1806624"/>
            <a:ext cx="11233248" cy="11233248"/>
          </a:xfrm>
          <a:prstGeom prst="rect">
            <a:avLst/>
          </a:prstGeo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Diskussion</a:t>
            </a:r>
            <a:endParaRPr lang="sv-SE" sz="48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676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/>
          </p:cNvSpPr>
          <p:nvPr/>
        </p:nvSpPr>
        <p:spPr bwMode="auto">
          <a:xfrm>
            <a:off x="447674" y="0"/>
            <a:ext cx="924083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eaLnBrk="1" hangingPunct="1">
              <a:lnSpc>
                <a:spcPct val="70000"/>
              </a:lnSpc>
            </a:pPr>
            <a:endParaRPr lang="en-US" sz="5000" dirty="0" smtClean="0">
              <a:solidFill>
                <a:srgbClr val="CC0920"/>
              </a:solidFill>
              <a:latin typeface="Arial Black" panose="020B0A04020102020204" pitchFamily="34" charset="0"/>
              <a:sym typeface="Arial Black" panose="020B0A04020102020204" pitchFamily="34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  <a:ea typeface="+mj-ea"/>
                <a:cs typeface="+mj-cs"/>
              </a:rPr>
              <a:t>Från kurs till handling</a:t>
            </a:r>
            <a:endParaRPr lang="en-US" sz="4800" dirty="0">
              <a:solidFill>
                <a:srgbClr val="CC0920"/>
              </a:solidFill>
              <a:latin typeface="Arial Black" panose="020B0A04020102020204" pitchFamily="34" charset="0"/>
              <a:sym typeface="Arial Black" panose="020B0A04020102020204" pitchFamily="34" charset="0"/>
            </a:endParaRPr>
          </a:p>
        </p:txBody>
      </p:sp>
      <p:sp>
        <p:nvSpPr>
          <p:cNvPr id="4100" name="Rectangle 3"/>
          <p:cNvSpPr>
            <a:spLocks/>
          </p:cNvSpPr>
          <p:nvPr/>
        </p:nvSpPr>
        <p:spPr bwMode="auto">
          <a:xfrm>
            <a:off x="7096125" y="4746625"/>
            <a:ext cx="82804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eaLnBrk="1" hangingPunct="1">
              <a:lnSpc>
                <a:spcPct val="70000"/>
              </a:lnSpc>
            </a:pPr>
            <a:endParaRPr lang="sv-SE" sz="4000">
              <a:solidFill>
                <a:schemeClr val="bg1"/>
              </a:solidFill>
              <a:latin typeface="Arial Black" panose="020B0A04020102020204" pitchFamily="34" charset="0"/>
              <a:sym typeface="Arial Black" panose="020B0A04020102020204" pitchFamily="34" charset="0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552948" y="4958560"/>
            <a:ext cx="2573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>
                <a:solidFill>
                  <a:schemeClr val="bg1"/>
                </a:solidFill>
              </a:rPr>
              <a:t>[Annan bild]</a:t>
            </a:r>
            <a:endParaRPr lang="sv-SE" b="1" dirty="0">
              <a:solidFill>
                <a:schemeClr val="bg1"/>
              </a:solidFill>
            </a:endParaRPr>
          </a:p>
        </p:txBody>
      </p:sp>
      <p:pic>
        <p:nvPicPr>
          <p:cNvPr id="7" name="Bildobjekt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" t="40895" r="-300" b="14314"/>
          <a:stretch/>
        </p:blipFill>
        <p:spPr bwMode="auto">
          <a:xfrm>
            <a:off x="0" y="2169108"/>
            <a:ext cx="10191600" cy="35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109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528286" y="1001688"/>
            <a:ext cx="8281491" cy="576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  <p:graphicFrame>
        <p:nvGraphicFramePr>
          <p:cNvPr id="3" name="Tabel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167172"/>
              </p:ext>
            </p:extLst>
          </p:nvPr>
        </p:nvGraphicFramePr>
        <p:xfrm>
          <a:off x="255464" y="1649760"/>
          <a:ext cx="9721081" cy="5616624"/>
        </p:xfrm>
        <a:graphic>
          <a:graphicData uri="http://schemas.openxmlformats.org/drawingml/2006/table">
            <a:tbl>
              <a:tblPr firstRow="1" firstCol="1" bandRow="1"/>
              <a:tblGrid>
                <a:gridCol w="1255857"/>
                <a:gridCol w="1813415"/>
                <a:gridCol w="1813906"/>
                <a:gridCol w="1883292"/>
                <a:gridCol w="1586458"/>
                <a:gridCol w="1368153"/>
              </a:tblGrid>
              <a:tr h="3245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sv-SE" sz="1400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Vår 2017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Höst 2017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Vår 2018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Valrörelse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Efter valet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27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Styrelsen</a:t>
                      </a:r>
                      <a:endParaRPr lang="sv-SE" sz="1400" dirty="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endParaRPr lang="sv-SE" sz="14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3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Föreningen</a:t>
                      </a:r>
                      <a:endParaRPr lang="sv-SE" sz="1400" dirty="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endParaRPr lang="sv-SE" sz="14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endParaRPr lang="sv-SE" sz="14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6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Utåtriktat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endParaRPr lang="sv-SE" sz="14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endParaRPr lang="sv-SE" sz="14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Tidsplan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5152008" y="4359076"/>
            <a:ext cx="1797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Årsmöte</a:t>
            </a:r>
            <a:endParaRPr lang="sv-SE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5152008" y="2719858"/>
            <a:ext cx="1797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Ny styrelse</a:t>
            </a:r>
            <a:endParaRPr lang="sv-SE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3354941" y="2504414"/>
            <a:ext cx="17970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Förslag till </a:t>
            </a:r>
            <a:r>
              <a:rPr lang="sv-SE" sz="14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verksamhets-plan</a:t>
            </a:r>
            <a:endParaRPr lang="sv-SE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5152008" y="6186264"/>
            <a:ext cx="1797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Kongress</a:t>
            </a:r>
            <a:endParaRPr lang="sv-SE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8619180" y="4251354"/>
            <a:ext cx="1368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Nya medlemmar</a:t>
            </a:r>
            <a:endParaRPr lang="sv-SE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ruta 11"/>
          <p:cNvSpPr txBox="1"/>
          <p:nvPr/>
        </p:nvSpPr>
        <p:spPr>
          <a:xfrm>
            <a:off x="8613786" y="6186264"/>
            <a:ext cx="1368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Förhandling</a:t>
            </a:r>
            <a:endParaRPr lang="sv-SE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4745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LOURBOX91740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8592" y="0"/>
            <a:ext cx="11414822" cy="7620000"/>
          </a:xfrm>
          <a:prstGeom prst="rect">
            <a:avLst/>
          </a:prstGeom>
        </p:spPr>
      </p:pic>
      <p:sp>
        <p:nvSpPr>
          <p:cNvPr id="4099" name="Rectangle 2"/>
          <p:cNvSpPr>
            <a:spLocks/>
          </p:cNvSpPr>
          <p:nvPr/>
        </p:nvSpPr>
        <p:spPr bwMode="auto">
          <a:xfrm>
            <a:off x="447674" y="0"/>
            <a:ext cx="924083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eaLnBrk="1" hangingPunct="1">
              <a:lnSpc>
                <a:spcPct val="70000"/>
              </a:lnSpc>
            </a:pPr>
            <a:endParaRPr lang="en-US" sz="5000" dirty="0">
              <a:solidFill>
                <a:srgbClr val="CC0920"/>
              </a:solidFill>
              <a:latin typeface="Arial Black" panose="020B0A04020102020204" pitchFamily="34" charset="0"/>
              <a:sym typeface="Arial Black" panose="020B0A04020102020204" pitchFamily="34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en-US" sz="4800" dirty="0" err="1" smtClean="0">
                <a:solidFill>
                  <a:schemeClr val="tx1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Så</a:t>
            </a:r>
            <a:r>
              <a:rPr lang="en-US" sz="4800" dirty="0" smtClean="0">
                <a:solidFill>
                  <a:schemeClr val="tx1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når</a:t>
            </a:r>
            <a:r>
              <a:rPr lang="en-US" sz="4800" dirty="0" smtClean="0">
                <a:solidFill>
                  <a:schemeClr val="tx1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 vi </a:t>
            </a:r>
            <a:r>
              <a:rPr lang="en-US" sz="4800" dirty="0" err="1" smtClean="0">
                <a:solidFill>
                  <a:schemeClr val="tx1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våra</a:t>
            </a:r>
            <a:r>
              <a:rPr lang="en-US" sz="4800" dirty="0" smtClean="0">
                <a:solidFill>
                  <a:schemeClr val="tx1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väljare</a:t>
            </a:r>
            <a:endParaRPr lang="en-US" sz="4800" dirty="0">
              <a:solidFill>
                <a:schemeClr val="tx1"/>
              </a:solidFill>
              <a:latin typeface="Arial Black" panose="020B0A04020102020204" pitchFamily="34" charset="0"/>
              <a:sym typeface="Arial Black" panose="020B0A04020102020204" pitchFamily="34" charset="0"/>
            </a:endParaRPr>
          </a:p>
          <a:p>
            <a:pPr eaLnBrk="1" hangingPunct="1">
              <a:lnSpc>
                <a:spcPct val="70000"/>
              </a:lnSpc>
            </a:pPr>
            <a:endParaRPr lang="en-US" sz="5000" dirty="0">
              <a:solidFill>
                <a:srgbClr val="CC0920"/>
              </a:solidFill>
              <a:latin typeface="Arial Black" panose="020B0A04020102020204" pitchFamily="34" charset="0"/>
              <a:sym typeface="Arial Black" panose="020B0A04020102020204" pitchFamily="34" charset="0"/>
            </a:endParaRPr>
          </a:p>
        </p:txBody>
      </p:sp>
      <p:sp>
        <p:nvSpPr>
          <p:cNvPr id="4100" name="Rectangle 3"/>
          <p:cNvSpPr>
            <a:spLocks/>
          </p:cNvSpPr>
          <p:nvPr/>
        </p:nvSpPr>
        <p:spPr bwMode="auto">
          <a:xfrm>
            <a:off x="7096125" y="4746625"/>
            <a:ext cx="82804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eaLnBrk="1" hangingPunct="1">
              <a:lnSpc>
                <a:spcPct val="70000"/>
              </a:lnSpc>
            </a:pPr>
            <a:endParaRPr lang="sv-SE" sz="4000">
              <a:solidFill>
                <a:schemeClr val="bg1"/>
              </a:solidFill>
              <a:latin typeface="Arial Black" panose="020B0A04020102020204" pitchFamily="34" charset="0"/>
              <a:sym typeface="Arial Black" panose="020B0A04020102020204" pitchFamily="34" charset="0"/>
            </a:endParaRPr>
          </a:p>
        </p:txBody>
      </p:sp>
      <p:sp>
        <p:nvSpPr>
          <p:cNvPr id="5" name="Platshållare för innehåll 2"/>
          <p:cNvSpPr txBox="1">
            <a:spLocks/>
          </p:cNvSpPr>
          <p:nvPr/>
        </p:nvSpPr>
        <p:spPr bwMode="auto">
          <a:xfrm>
            <a:off x="1766888" y="5754216"/>
            <a:ext cx="7850187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2017</a:t>
            </a: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0" indent="0" algn="r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 algn="r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 algn="r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4649658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Tidsplan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518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Riktning i arbetet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Synliggör varför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Planera mindre än ni tänkt göra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2629689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528286" y="1001688"/>
            <a:ext cx="8281491" cy="576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  <p:graphicFrame>
        <p:nvGraphicFramePr>
          <p:cNvPr id="3" name="Tabell 2"/>
          <p:cNvGraphicFramePr>
            <a:graphicFrameLocks noGrp="1"/>
          </p:cNvGraphicFramePr>
          <p:nvPr/>
        </p:nvGraphicFramePr>
        <p:xfrm>
          <a:off x="255464" y="1649760"/>
          <a:ext cx="9721081" cy="5616624"/>
        </p:xfrm>
        <a:graphic>
          <a:graphicData uri="http://schemas.openxmlformats.org/drawingml/2006/table">
            <a:tbl>
              <a:tblPr firstRow="1" firstCol="1" bandRow="1"/>
              <a:tblGrid>
                <a:gridCol w="1255857"/>
                <a:gridCol w="1813415"/>
                <a:gridCol w="1813906"/>
                <a:gridCol w="1883292"/>
                <a:gridCol w="1586458"/>
                <a:gridCol w="1368153"/>
              </a:tblGrid>
              <a:tr h="3245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sv-SE" sz="1400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Vår 2017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Höst 2017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Vår 2018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Valrörelse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Efter valet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27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Styrelsen</a:t>
                      </a:r>
                      <a:endParaRPr lang="sv-SE" sz="1400" dirty="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endParaRPr lang="sv-SE" sz="14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3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Föreningen</a:t>
                      </a:r>
                      <a:endParaRPr lang="sv-SE" sz="1400" dirty="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endParaRPr lang="sv-SE" sz="14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endParaRPr lang="sv-SE" sz="14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6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Utåtriktat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endParaRPr lang="sv-SE" sz="14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endParaRPr lang="sv-SE" sz="14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Tidsplan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7009811" y="6042248"/>
            <a:ext cx="1588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Syns i höghusen</a:t>
            </a:r>
            <a:endParaRPr lang="sv-SE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3354941" y="5780638"/>
            <a:ext cx="1725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Kaffe på </a:t>
            </a:r>
            <a:b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torget</a:t>
            </a:r>
            <a:endParaRPr lang="sv-SE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5188135" y="6044280"/>
            <a:ext cx="1725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Rusta upp skolan</a:t>
            </a:r>
            <a:endParaRPr lang="sv-SE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3390945" y="6391926"/>
            <a:ext cx="1725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Testa skolfrågan</a:t>
            </a:r>
            <a:endParaRPr lang="sv-SE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1551606" y="4162760"/>
            <a:ext cx="17250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Kolla upp skolfrågan</a:t>
            </a:r>
            <a:b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 kommunen</a:t>
            </a:r>
            <a:endParaRPr lang="sv-SE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ruta 10"/>
          <p:cNvSpPr txBox="1"/>
          <p:nvPr/>
        </p:nvSpPr>
        <p:spPr>
          <a:xfrm>
            <a:off x="8434941" y="6042248"/>
            <a:ext cx="1725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Skolan </a:t>
            </a:r>
            <a:b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rustas upp</a:t>
            </a:r>
            <a:endParaRPr lang="sv-SE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ruta 11"/>
          <p:cNvSpPr txBox="1"/>
          <p:nvPr/>
        </p:nvSpPr>
        <p:spPr>
          <a:xfrm>
            <a:off x="1551608" y="2225675"/>
            <a:ext cx="1725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Hitta vinklar i skolfrågan</a:t>
            </a:r>
            <a:endParaRPr lang="sv-SE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ruta 12"/>
          <p:cNvSpPr txBox="1"/>
          <p:nvPr/>
        </p:nvSpPr>
        <p:spPr>
          <a:xfrm>
            <a:off x="1551606" y="2926084"/>
            <a:ext cx="1725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Väljaranalys</a:t>
            </a:r>
            <a:endParaRPr lang="sv-SE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7531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528286" y="1001688"/>
            <a:ext cx="8281491" cy="576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  <p:graphicFrame>
        <p:nvGraphicFramePr>
          <p:cNvPr id="3" name="Tabell 2"/>
          <p:cNvGraphicFramePr>
            <a:graphicFrameLocks noGrp="1"/>
          </p:cNvGraphicFramePr>
          <p:nvPr/>
        </p:nvGraphicFramePr>
        <p:xfrm>
          <a:off x="255464" y="1649760"/>
          <a:ext cx="9721081" cy="5616624"/>
        </p:xfrm>
        <a:graphic>
          <a:graphicData uri="http://schemas.openxmlformats.org/drawingml/2006/table">
            <a:tbl>
              <a:tblPr firstRow="1" firstCol="1" bandRow="1"/>
              <a:tblGrid>
                <a:gridCol w="1255857"/>
                <a:gridCol w="1813415"/>
                <a:gridCol w="1813906"/>
                <a:gridCol w="1883292"/>
                <a:gridCol w="1586458"/>
                <a:gridCol w="1368153"/>
              </a:tblGrid>
              <a:tr h="3245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sv-SE" sz="1400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Vår 2017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Höst 2017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Vår 2018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Valrörelse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Efter valet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27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Styrelsen</a:t>
                      </a:r>
                      <a:endParaRPr lang="sv-SE" sz="1400" dirty="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endParaRPr lang="sv-SE" sz="14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3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Föreningen</a:t>
                      </a:r>
                      <a:endParaRPr lang="sv-SE" sz="1400" dirty="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endParaRPr lang="sv-SE" sz="14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endParaRPr lang="sv-SE" sz="14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6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Utåtriktat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endParaRPr lang="sv-SE" sz="14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endParaRPr lang="sv-SE" sz="14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Tidsplan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8613116" y="4313455"/>
            <a:ext cx="1368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Nya </a:t>
            </a:r>
            <a:b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medlemmar</a:t>
            </a:r>
            <a:endParaRPr lang="sv-SE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3279800" y="2565970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Fika med nya</a:t>
            </a:r>
            <a:r>
              <a:rPr lang="sv-SE" sz="14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sv-SE" sz="1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medlemmar</a:t>
            </a:r>
            <a:endParaRPr lang="sv-SE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3315804" y="4310147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Rappare </a:t>
            </a:r>
            <a:b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möten</a:t>
            </a:r>
            <a:endParaRPr lang="sv-SE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1474876" y="2673691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Mötesteknik</a:t>
            </a:r>
            <a:endParaRPr lang="sv-SE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ruta 10"/>
          <p:cNvSpPr txBox="1"/>
          <p:nvPr/>
        </p:nvSpPr>
        <p:spPr>
          <a:xfrm>
            <a:off x="5275660" y="4310147"/>
            <a:ext cx="1588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Enkelt att vara aktiv</a:t>
            </a:r>
            <a:endParaRPr lang="sv-SE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ruta 11"/>
          <p:cNvSpPr txBox="1"/>
          <p:nvPr/>
        </p:nvSpPr>
        <p:spPr>
          <a:xfrm>
            <a:off x="7009811" y="4310147"/>
            <a:ext cx="1588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Vana att värva</a:t>
            </a:r>
            <a:endParaRPr lang="sv-SE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4099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528286" y="1001688"/>
            <a:ext cx="8281491" cy="576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  <p:graphicFrame>
        <p:nvGraphicFramePr>
          <p:cNvPr id="3" name="Tabell 2"/>
          <p:cNvGraphicFramePr>
            <a:graphicFrameLocks noGrp="1"/>
          </p:cNvGraphicFramePr>
          <p:nvPr/>
        </p:nvGraphicFramePr>
        <p:xfrm>
          <a:off x="255464" y="1649760"/>
          <a:ext cx="9721081" cy="5616624"/>
        </p:xfrm>
        <a:graphic>
          <a:graphicData uri="http://schemas.openxmlformats.org/drawingml/2006/table">
            <a:tbl>
              <a:tblPr firstRow="1" firstCol="1" bandRow="1"/>
              <a:tblGrid>
                <a:gridCol w="1255857"/>
                <a:gridCol w="1813415"/>
                <a:gridCol w="1813906"/>
                <a:gridCol w="1883292"/>
                <a:gridCol w="1586458"/>
                <a:gridCol w="1368153"/>
              </a:tblGrid>
              <a:tr h="3245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sv-SE" sz="1400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Vår 2017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Höst 2017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Vår 2018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Valrörelse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Efter valet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27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Styrelsen</a:t>
                      </a:r>
                      <a:endParaRPr lang="sv-SE" sz="1400" dirty="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endParaRPr lang="sv-SE" sz="14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3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Föreningen</a:t>
                      </a:r>
                      <a:endParaRPr lang="sv-SE" sz="1400" dirty="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endParaRPr lang="sv-SE" sz="14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endParaRPr lang="sv-SE" sz="14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6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Utåtriktat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endParaRPr lang="sv-SE" sz="14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endParaRPr lang="sv-SE" sz="14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Tidsplan</a:t>
            </a:r>
          </a:p>
        </p:txBody>
      </p:sp>
      <p:sp>
        <p:nvSpPr>
          <p:cNvPr id="2" name="textruta 1"/>
          <p:cNvSpPr txBox="1"/>
          <p:nvPr/>
        </p:nvSpPr>
        <p:spPr>
          <a:xfrm>
            <a:off x="8647069" y="6042248"/>
            <a:ext cx="1322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Ta tillbaka</a:t>
            </a:r>
            <a:b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vårdcentral</a:t>
            </a:r>
            <a:endParaRPr lang="sv-SE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7068083" y="6042248"/>
            <a:ext cx="1562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Fokus på</a:t>
            </a:r>
            <a:b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vårdcentralen</a:t>
            </a:r>
            <a:endParaRPr lang="sv-SE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7305666" y="4315923"/>
            <a:ext cx="1042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Alla kan </a:t>
            </a:r>
            <a:b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frågan</a:t>
            </a:r>
            <a:endParaRPr lang="sv-SE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5152008" y="3992757"/>
            <a:ext cx="18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Årsmötet </a:t>
            </a:r>
            <a:b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prioriterar </a:t>
            </a:r>
            <a:b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frågan</a:t>
            </a:r>
            <a:endParaRPr lang="sv-SE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3351808" y="2585996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Förslag på hur frågan drivs</a:t>
            </a:r>
            <a:endParaRPr lang="sv-SE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ruta 10"/>
          <p:cNvSpPr txBox="1"/>
          <p:nvPr/>
        </p:nvSpPr>
        <p:spPr>
          <a:xfrm>
            <a:off x="1479600" y="2585996"/>
            <a:ext cx="1869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Börja hitta vinklar</a:t>
            </a:r>
            <a:endParaRPr lang="sv-SE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ruta 11"/>
          <p:cNvSpPr txBox="1"/>
          <p:nvPr/>
        </p:nvSpPr>
        <p:spPr>
          <a:xfrm>
            <a:off x="5157940" y="6149969"/>
            <a:ext cx="1869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Tre nyheter</a:t>
            </a:r>
            <a:endParaRPr lang="sv-SE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ruta 13"/>
          <p:cNvSpPr txBox="1"/>
          <p:nvPr/>
        </p:nvSpPr>
        <p:spPr>
          <a:xfrm>
            <a:off x="5152008" y="4829561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Föredrag</a:t>
            </a:r>
            <a:endParaRPr lang="sv-SE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7548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528286" y="1001688"/>
            <a:ext cx="8281491" cy="576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  <p:graphicFrame>
        <p:nvGraphicFramePr>
          <p:cNvPr id="3" name="Tabell 2"/>
          <p:cNvGraphicFramePr>
            <a:graphicFrameLocks noGrp="1"/>
          </p:cNvGraphicFramePr>
          <p:nvPr/>
        </p:nvGraphicFramePr>
        <p:xfrm>
          <a:off x="255464" y="1649760"/>
          <a:ext cx="9721081" cy="5616624"/>
        </p:xfrm>
        <a:graphic>
          <a:graphicData uri="http://schemas.openxmlformats.org/drawingml/2006/table">
            <a:tbl>
              <a:tblPr firstRow="1" firstCol="1" bandRow="1"/>
              <a:tblGrid>
                <a:gridCol w="1255857"/>
                <a:gridCol w="1813415"/>
                <a:gridCol w="1813906"/>
                <a:gridCol w="1883292"/>
                <a:gridCol w="1586458"/>
                <a:gridCol w="1368153"/>
              </a:tblGrid>
              <a:tr h="3245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sv-SE" sz="1400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Vår 2017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Höst 2017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Vår 2018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Valrörelse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Efter valet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27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Styrelsen</a:t>
                      </a:r>
                      <a:endParaRPr lang="sv-SE" sz="1400" dirty="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endParaRPr lang="sv-SE" sz="14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3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Föreningen</a:t>
                      </a:r>
                      <a:endParaRPr lang="sv-SE" sz="1400" dirty="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endParaRPr lang="sv-SE" sz="14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endParaRPr lang="sv-SE" sz="14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6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Utåtriktat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endParaRPr lang="sv-SE" sz="14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endParaRPr lang="sv-SE" sz="14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Tidsplan</a:t>
            </a:r>
          </a:p>
        </p:txBody>
      </p:sp>
      <p:sp>
        <p:nvSpPr>
          <p:cNvPr id="2" name="Vänster 1"/>
          <p:cNvSpPr/>
          <p:nvPr/>
        </p:nvSpPr>
        <p:spPr bwMode="auto">
          <a:xfrm rot="1660543">
            <a:off x="4264374" y="3406720"/>
            <a:ext cx="2880320" cy="2376264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4167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Diskussion om tidsplan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10 min – Tänk och skissa själva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60 min – Skissa tillsammans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4975288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k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8" y="-366464"/>
            <a:ext cx="9217024" cy="9217024"/>
          </a:xfrm>
          <a:prstGeom prst="rect">
            <a:avLst/>
          </a:prstGeo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Styrelsemöte &amp; fika</a:t>
            </a:r>
          </a:p>
        </p:txBody>
      </p:sp>
    </p:spTree>
    <p:extLst>
      <p:ext uri="{BB962C8B-B14F-4D97-AF65-F5344CB8AC3E}">
        <p14:creationId xmlns:p14="http://schemas.microsoft.com/office/powerpoint/2010/main" val="3158537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528286" y="1001688"/>
            <a:ext cx="8281491" cy="576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  <p:graphicFrame>
        <p:nvGraphicFramePr>
          <p:cNvPr id="3" name="Tabell 2"/>
          <p:cNvGraphicFramePr>
            <a:graphicFrameLocks noGrp="1"/>
          </p:cNvGraphicFramePr>
          <p:nvPr/>
        </p:nvGraphicFramePr>
        <p:xfrm>
          <a:off x="255464" y="1649760"/>
          <a:ext cx="9721081" cy="5616624"/>
        </p:xfrm>
        <a:graphic>
          <a:graphicData uri="http://schemas.openxmlformats.org/drawingml/2006/table">
            <a:tbl>
              <a:tblPr firstRow="1" firstCol="1" bandRow="1"/>
              <a:tblGrid>
                <a:gridCol w="1255857"/>
                <a:gridCol w="1813415"/>
                <a:gridCol w="1813906"/>
                <a:gridCol w="1883292"/>
                <a:gridCol w="1586458"/>
                <a:gridCol w="1368153"/>
              </a:tblGrid>
              <a:tr h="3245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sv-SE" sz="1400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Vår 2017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Höst 2017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Vår 2018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Valrörelse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Efter valet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27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Styrelsen</a:t>
                      </a:r>
                      <a:endParaRPr lang="sv-SE" sz="1400" dirty="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endParaRPr lang="sv-SE" sz="14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3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Föreningen</a:t>
                      </a:r>
                      <a:endParaRPr lang="sv-SE" sz="1400" dirty="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endParaRPr lang="sv-SE" sz="14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endParaRPr lang="sv-SE" sz="14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6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Utåtriktat</a:t>
                      </a:r>
                      <a:endParaRPr lang="sv-SE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endParaRPr lang="sv-SE" sz="14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r>
                        <a:rPr lang="sv-SE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828040" algn="l"/>
                        </a:tabLst>
                      </a:pPr>
                      <a:endParaRPr lang="sv-SE" sz="14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2255" marR="42255" marT="42255" marB="422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Tidsplan</a:t>
            </a:r>
          </a:p>
        </p:txBody>
      </p:sp>
    </p:spTree>
    <p:extLst>
      <p:ext uri="{BB962C8B-B14F-4D97-AF65-F5344CB8AC3E}">
        <p14:creationId xmlns:p14="http://schemas.microsoft.com/office/powerpoint/2010/main" val="3514480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Tidsplan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Bryt ner till arbetsuppgifter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Kalendarium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0375631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Uppgift efter kursen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Välj en fråga som ni tror att ni kommer vilja lyfta fram 2018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Utveckla ert sätt att prata om den med hjälp av punkterna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Lägg upp en plan för hur frågan ska synas mycket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2967515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Från träff 1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Hitta berättelsen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Dra upp en bra konfliktlinje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Ta en principiell linje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En vinkel, ett argument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741920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Kursens tre träffar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1. Politisk strategi 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2. Organisatorisk strategi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3. Opinionsbildning och planering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060569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Lokal politisk ledning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Vi behöver er!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Tänka strategiskt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Sätta stämningen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Se till att det händer på riktigt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9075565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Lokal politisk ledning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Föreningarna är Vänsterpartiets styrka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Styrelserna ger föreningarna riktning och driv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271343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B_hund m r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151" y="0"/>
            <a:ext cx="5716249" cy="7620000"/>
          </a:xfrm>
          <a:prstGeom prst="rect">
            <a:avLst/>
          </a:prstGeo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Tack för den här kursen!</a:t>
            </a:r>
          </a:p>
        </p:txBody>
      </p:sp>
    </p:spTree>
    <p:extLst>
      <p:ext uri="{BB962C8B-B14F-4D97-AF65-F5344CB8AC3E}">
        <p14:creationId xmlns:p14="http://schemas.microsoft.com/office/powerpoint/2010/main" val="2226942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Hitta känslorna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Närvarande i nuet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Känslomässigt berörda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Gladast vinner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4085324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Hitta känslorna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Se upp med att vara arg</a:t>
            </a: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!</a:t>
            </a: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Argsint?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Arg på dig?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0410666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Ord och bilder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369840"/>
            <a:ext cx="7850187" cy="442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Rakt och enkelt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Ord med djupa rötter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Fastna i minnet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Medvetna </a:t>
            </a: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associationer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1792568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ro Vit">
  <a:themeElements>
    <a:clrScheme name="Intro Vi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ntro Vi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Intro V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5846</TotalTime>
  <Pages>0</Pages>
  <Words>1249</Words>
  <Characters>0</Characters>
  <Application>Microsoft Office PowerPoint</Application>
  <PresentationFormat>Anpassad</PresentationFormat>
  <Lines>0</Lines>
  <Paragraphs>608</Paragraphs>
  <Slides>63</Slides>
  <Notes>63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63</vt:i4>
      </vt:variant>
    </vt:vector>
  </HeadingPairs>
  <TitlesOfParts>
    <vt:vector size="70" baseType="lpstr">
      <vt:lpstr>Arial</vt:lpstr>
      <vt:lpstr>Arial Black</vt:lpstr>
      <vt:lpstr>Calibri</vt:lpstr>
      <vt:lpstr>Gill Sans</vt:lpstr>
      <vt:lpstr>Times New Roman</vt:lpstr>
      <vt:lpstr>ヒラギノ角ゴ ProN W3</vt:lpstr>
      <vt:lpstr>Intro Vit</vt:lpstr>
      <vt:lpstr>Välkomna till träff 3!</vt:lpstr>
      <vt:lpstr>Upplägget idag</vt:lpstr>
      <vt:lpstr>Upplägget idag</vt:lpstr>
      <vt:lpstr>Upplägget idag</vt:lpstr>
      <vt:lpstr>PowerPoint-presentation</vt:lpstr>
      <vt:lpstr>Från träff 1</vt:lpstr>
      <vt:lpstr>Hitta känslorna</vt:lpstr>
      <vt:lpstr>Hitta känslorna</vt:lpstr>
      <vt:lpstr>Ord och bilder</vt:lpstr>
      <vt:lpstr>Ord och bilder</vt:lpstr>
      <vt:lpstr>Diskussionsfrågor</vt:lpstr>
      <vt:lpstr>Diskussion</vt:lpstr>
      <vt:lpstr>Varför finns vi?</vt:lpstr>
      <vt:lpstr>Centralt och lokalt</vt:lpstr>
      <vt:lpstr>Våra målgrupper</vt:lpstr>
      <vt:lpstr>Från målgruppens perspektiv</vt:lpstr>
      <vt:lpstr>Opinionsbildning</vt:lpstr>
      <vt:lpstr>Aktivering</vt:lpstr>
      <vt:lpstr>Enkelt att göra skillnad</vt:lpstr>
      <vt:lpstr>Arenor för möten</vt:lpstr>
      <vt:lpstr>Prioritera och dela</vt:lpstr>
      <vt:lpstr>Traditionella kampanjer</vt:lpstr>
      <vt:lpstr>Traditionella kampanjer</vt:lpstr>
      <vt:lpstr>Annonser och reklam</vt:lpstr>
      <vt:lpstr>Pressarbete</vt:lpstr>
      <vt:lpstr>Pressarbete</vt:lpstr>
      <vt:lpstr>Möten i vardagen</vt:lpstr>
      <vt:lpstr>Nätverk och samarbeten</vt:lpstr>
      <vt:lpstr>Nätverk och samarbeten</vt:lpstr>
      <vt:lpstr>Sammanfattningsvis</vt:lpstr>
      <vt:lpstr>Lunch!</vt:lpstr>
      <vt:lpstr>PowerPoint-presentation</vt:lpstr>
      <vt:lpstr>Två nivåer av aktivitet</vt:lpstr>
      <vt:lpstr>Partiföreningens arbete</vt:lpstr>
      <vt:lpstr>Partiföreningens Facebook-sida</vt:lpstr>
      <vt:lpstr>Vad lägger vi upp?</vt:lpstr>
      <vt:lpstr>Vad lägger vi upp?</vt:lpstr>
      <vt:lpstr>Vad lägger vi upp?</vt:lpstr>
      <vt:lpstr>Vad lägger vi upp?</vt:lpstr>
      <vt:lpstr>Vad lägger vi upp?</vt:lpstr>
      <vt:lpstr>Vara vänster på nätet</vt:lpstr>
      <vt:lpstr>Styra kommunikationen</vt:lpstr>
      <vt:lpstr>Styra kommunikationen</vt:lpstr>
      <vt:lpstr>Det jobbiga</vt:lpstr>
      <vt:lpstr>Sammanfattningsvis</vt:lpstr>
      <vt:lpstr>Diskussionsfrågor</vt:lpstr>
      <vt:lpstr>Diskussion</vt:lpstr>
      <vt:lpstr>PowerPoint-presentation</vt:lpstr>
      <vt:lpstr>Tidsplan</vt:lpstr>
      <vt:lpstr>Tidsplan</vt:lpstr>
      <vt:lpstr>Tidsplan</vt:lpstr>
      <vt:lpstr>Tidsplan</vt:lpstr>
      <vt:lpstr>Tidsplan</vt:lpstr>
      <vt:lpstr>Tidsplan</vt:lpstr>
      <vt:lpstr>Diskussion om tidsplan</vt:lpstr>
      <vt:lpstr>Styrelsemöte &amp; fika</vt:lpstr>
      <vt:lpstr>Tidsplan</vt:lpstr>
      <vt:lpstr>Tidsplan</vt:lpstr>
      <vt:lpstr>Uppgift efter kursen</vt:lpstr>
      <vt:lpstr>Kursens tre träffar</vt:lpstr>
      <vt:lpstr>Lokal politisk ledning</vt:lpstr>
      <vt:lpstr>Lokal politisk ledning</vt:lpstr>
      <vt:lpstr>Tack för den här kursen!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Ägare</dc:creator>
  <cp:lastModifiedBy>Mikael von Knorring</cp:lastModifiedBy>
  <cp:revision>1564</cp:revision>
  <cp:lastPrinted>2016-11-24T16:15:30Z</cp:lastPrinted>
  <dcterms:created xsi:type="dcterms:W3CDTF">2016-11-17T12:07:39Z</dcterms:created>
  <dcterms:modified xsi:type="dcterms:W3CDTF">2017-01-13T14:22:04Z</dcterms:modified>
</cp:coreProperties>
</file>